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8"/>
  </p:notesMasterIdLst>
  <p:sldIdLst>
    <p:sldId id="256" r:id="rId3"/>
    <p:sldId id="257" r:id="rId4"/>
    <p:sldId id="258" r:id="rId5"/>
    <p:sldId id="259" r:id="rId6"/>
    <p:sldId id="263" r:id="rId7"/>
    <p:sldId id="287" r:id="rId8"/>
    <p:sldId id="264" r:id="rId9"/>
    <p:sldId id="265" r:id="rId10"/>
    <p:sldId id="295" r:id="rId11"/>
    <p:sldId id="300" r:id="rId12"/>
    <p:sldId id="268" r:id="rId13"/>
    <p:sldId id="301" r:id="rId14"/>
    <p:sldId id="260" r:id="rId15"/>
    <p:sldId id="310" r:id="rId16"/>
    <p:sldId id="291" r:id="rId17"/>
    <p:sldId id="292" r:id="rId18"/>
    <p:sldId id="297" r:id="rId19"/>
    <p:sldId id="293" r:id="rId20"/>
    <p:sldId id="306" r:id="rId21"/>
    <p:sldId id="309" r:id="rId22"/>
    <p:sldId id="307" r:id="rId23"/>
    <p:sldId id="308" r:id="rId24"/>
    <p:sldId id="269" r:id="rId25"/>
    <p:sldId id="303" r:id="rId26"/>
    <p:sldId id="304" r:id="rId2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112" d="100"/>
          <a:sy n="112" d="100"/>
        </p:scale>
        <p:origin x="1544" y="200"/>
      </p:cViewPr>
      <p:guideLst>
        <p:guide orient="horz" pos="2160"/>
        <p:guide pos="2880"/>
      </p:guideLst>
    </p:cSldViewPr>
  </p:slideViewPr>
  <p:notesTextViewPr>
    <p:cViewPr>
      <p:scale>
        <a:sx n="1" d="1"/>
        <a:sy n="1" d="1"/>
      </p:scale>
      <p:origin x="0" y="0"/>
    </p:cViewPr>
  </p:notesTextViewPr>
  <p:sorterViewPr>
    <p:cViewPr>
      <p:scale>
        <a:sx n="150" d="100"/>
        <a:sy n="150" d="100"/>
      </p:scale>
      <p:origin x="0" y="-3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12.png"/><Relationship Id="rId6" Type="http://schemas.openxmlformats.org/officeDocument/2006/relationships/image" Target="../media/image9.svg"/><Relationship Id="rId5" Type="http://schemas.openxmlformats.org/officeDocument/2006/relationships/image" Target="../media/image13.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924FE-94DF-4B88-9914-982135646F0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F54CB4-E183-458C-AFA5-5F8FDD6F98D0}">
      <dgm:prSet/>
      <dgm:spPr/>
      <dgm:t>
        <a:bodyPr/>
        <a:lstStyle/>
        <a:p>
          <a:r>
            <a:rPr lang="en-US"/>
            <a:t>It allows you to combine your BA or BSc knowledge with practical field experience</a:t>
          </a:r>
        </a:p>
      </dgm:t>
    </dgm:pt>
    <dgm:pt modelId="{FB766D36-0E7D-425B-9AF5-F8E7095E917E}" type="parTrans" cxnId="{EE3D68F4-7DD5-4AB9-AA3A-43ACC188C519}">
      <dgm:prSet/>
      <dgm:spPr/>
      <dgm:t>
        <a:bodyPr/>
        <a:lstStyle/>
        <a:p>
          <a:endParaRPr lang="en-US"/>
        </a:p>
      </dgm:t>
    </dgm:pt>
    <dgm:pt modelId="{4853B2AB-82D4-424D-A424-ED2FB2553954}" type="sibTrans" cxnId="{EE3D68F4-7DD5-4AB9-AA3A-43ACC188C519}">
      <dgm:prSet/>
      <dgm:spPr/>
      <dgm:t>
        <a:bodyPr/>
        <a:lstStyle/>
        <a:p>
          <a:endParaRPr lang="en-US"/>
        </a:p>
      </dgm:t>
    </dgm:pt>
    <dgm:pt modelId="{72551948-D84F-4E67-A7C9-D97D4A5639DD}">
      <dgm:prSet/>
      <dgm:spPr/>
      <dgm:t>
        <a:bodyPr/>
        <a:lstStyle/>
        <a:p>
          <a:r>
            <a:rPr lang="en-US"/>
            <a:t>Get necessary training to be part of a professional association (e.g., VRA- Vocational Rehabilitation Association)</a:t>
          </a:r>
        </a:p>
      </dgm:t>
    </dgm:pt>
    <dgm:pt modelId="{E1E5BAA5-B485-4090-A0D7-037DBC2CFF9E}" type="parTrans" cxnId="{15553BB4-33F6-4028-BACA-B59510C54971}">
      <dgm:prSet/>
      <dgm:spPr/>
      <dgm:t>
        <a:bodyPr/>
        <a:lstStyle/>
        <a:p>
          <a:endParaRPr lang="en-US"/>
        </a:p>
      </dgm:t>
    </dgm:pt>
    <dgm:pt modelId="{A8D6E771-36DC-4CFD-930E-9A5FAF0D391A}" type="sibTrans" cxnId="{15553BB4-33F6-4028-BACA-B59510C54971}">
      <dgm:prSet/>
      <dgm:spPr/>
      <dgm:t>
        <a:bodyPr/>
        <a:lstStyle/>
        <a:p>
          <a:endParaRPr lang="en-US"/>
        </a:p>
      </dgm:t>
    </dgm:pt>
    <dgm:pt modelId="{200FF7ED-2646-4C94-9A94-536DD300EF6E}">
      <dgm:prSet/>
      <dgm:spPr/>
      <dgm:t>
        <a:bodyPr/>
        <a:lstStyle/>
        <a:p>
          <a:r>
            <a:rPr lang="en-US"/>
            <a:t>Work collaboratively with health care and vocational professionals</a:t>
          </a:r>
        </a:p>
      </dgm:t>
    </dgm:pt>
    <dgm:pt modelId="{F565655A-1571-493F-A742-EB5C5C125D2D}" type="parTrans" cxnId="{57B1049E-DFB5-401A-8E57-E3AC03D22967}">
      <dgm:prSet/>
      <dgm:spPr/>
      <dgm:t>
        <a:bodyPr/>
        <a:lstStyle/>
        <a:p>
          <a:endParaRPr lang="en-US"/>
        </a:p>
      </dgm:t>
    </dgm:pt>
    <dgm:pt modelId="{61372CBD-EC68-4BCE-B01C-C6B80BC592CB}" type="sibTrans" cxnId="{57B1049E-DFB5-401A-8E57-E3AC03D22967}">
      <dgm:prSet/>
      <dgm:spPr/>
      <dgm:t>
        <a:bodyPr/>
        <a:lstStyle/>
        <a:p>
          <a:endParaRPr lang="en-US"/>
        </a:p>
      </dgm:t>
    </dgm:pt>
    <dgm:pt modelId="{F33132D0-2174-4305-8FD5-334FADF386EC}">
      <dgm:prSet/>
      <dgm:spPr/>
      <dgm:t>
        <a:bodyPr/>
        <a:lstStyle/>
        <a:p>
          <a:r>
            <a:rPr lang="en-US"/>
            <a:t>We have a high post-graduate employment rate (approximately 90%)</a:t>
          </a:r>
        </a:p>
      </dgm:t>
    </dgm:pt>
    <dgm:pt modelId="{2CE0FD75-1F0C-4B43-9970-01EEC2E22A3A}" type="parTrans" cxnId="{7FC8F55B-83D5-4400-84B1-CB0C9897BFF8}">
      <dgm:prSet/>
      <dgm:spPr/>
      <dgm:t>
        <a:bodyPr/>
        <a:lstStyle/>
        <a:p>
          <a:endParaRPr lang="en-US"/>
        </a:p>
      </dgm:t>
    </dgm:pt>
    <dgm:pt modelId="{9CCD3025-E3E6-4501-B216-B469EC9D6630}" type="sibTrans" cxnId="{7FC8F55B-83D5-4400-84B1-CB0C9897BFF8}">
      <dgm:prSet/>
      <dgm:spPr/>
      <dgm:t>
        <a:bodyPr/>
        <a:lstStyle/>
        <a:p>
          <a:endParaRPr lang="en-US"/>
        </a:p>
      </dgm:t>
    </dgm:pt>
    <dgm:pt modelId="{9358F89B-965F-4F22-A4D2-8DBA1212A313}" type="pres">
      <dgm:prSet presAssocID="{561924FE-94DF-4B88-9914-982135646F05}" presName="root" presStyleCnt="0">
        <dgm:presLayoutVars>
          <dgm:dir/>
          <dgm:resizeHandles val="exact"/>
        </dgm:presLayoutVars>
      </dgm:prSet>
      <dgm:spPr/>
    </dgm:pt>
    <dgm:pt modelId="{ED615552-C11F-44B6-949B-8D917172F464}" type="pres">
      <dgm:prSet presAssocID="{55F54CB4-E183-458C-AFA5-5F8FDD6F98D0}" presName="compNode" presStyleCnt="0"/>
      <dgm:spPr/>
    </dgm:pt>
    <dgm:pt modelId="{F29B493D-8855-4066-B0C8-3E05D00D8374}" type="pres">
      <dgm:prSet presAssocID="{55F54CB4-E183-458C-AFA5-5F8FDD6F98D0}" presName="bgRect" presStyleLbl="bgShp" presStyleIdx="0" presStyleCnt="4"/>
      <dgm:spPr/>
    </dgm:pt>
    <dgm:pt modelId="{CB03DDF3-276B-4878-98DC-5472E6E0C474}" type="pres">
      <dgm:prSet presAssocID="{55F54CB4-E183-458C-AFA5-5F8FDD6F98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05F60C40-90DD-416D-A532-0315699C08CC}" type="pres">
      <dgm:prSet presAssocID="{55F54CB4-E183-458C-AFA5-5F8FDD6F98D0}" presName="spaceRect" presStyleCnt="0"/>
      <dgm:spPr/>
    </dgm:pt>
    <dgm:pt modelId="{44564704-46FA-4B8F-8918-3F53F4C3CBBD}" type="pres">
      <dgm:prSet presAssocID="{55F54CB4-E183-458C-AFA5-5F8FDD6F98D0}" presName="parTx" presStyleLbl="revTx" presStyleIdx="0" presStyleCnt="4">
        <dgm:presLayoutVars>
          <dgm:chMax val="0"/>
          <dgm:chPref val="0"/>
        </dgm:presLayoutVars>
      </dgm:prSet>
      <dgm:spPr/>
    </dgm:pt>
    <dgm:pt modelId="{EB3AC01A-72E9-4D1A-9B96-06B980CDD72E}" type="pres">
      <dgm:prSet presAssocID="{4853B2AB-82D4-424D-A424-ED2FB2553954}" presName="sibTrans" presStyleCnt="0"/>
      <dgm:spPr/>
    </dgm:pt>
    <dgm:pt modelId="{65D632EC-730D-4D4A-8015-2542DDBE8306}" type="pres">
      <dgm:prSet presAssocID="{72551948-D84F-4E67-A7C9-D97D4A5639DD}" presName="compNode" presStyleCnt="0"/>
      <dgm:spPr/>
    </dgm:pt>
    <dgm:pt modelId="{B7039B2C-B687-4920-9C0A-78967FB743DE}" type="pres">
      <dgm:prSet presAssocID="{72551948-D84F-4E67-A7C9-D97D4A5639DD}" presName="bgRect" presStyleLbl="bgShp" presStyleIdx="1" presStyleCnt="4"/>
      <dgm:spPr>
        <a:solidFill>
          <a:schemeClr val="bg1">
            <a:lumMod val="65000"/>
          </a:schemeClr>
        </a:solidFill>
      </dgm:spPr>
    </dgm:pt>
    <dgm:pt modelId="{347E1CB0-5747-4E55-9427-051D7F4535A5}" type="pres">
      <dgm:prSet presAssocID="{72551948-D84F-4E67-A7C9-D97D4A5639D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niversal Access"/>
        </a:ext>
      </dgm:extLst>
    </dgm:pt>
    <dgm:pt modelId="{ECC4784E-8AD0-40ED-AB69-064E34F5FF11}" type="pres">
      <dgm:prSet presAssocID="{72551948-D84F-4E67-A7C9-D97D4A5639DD}" presName="spaceRect" presStyleCnt="0"/>
      <dgm:spPr/>
    </dgm:pt>
    <dgm:pt modelId="{C021A69F-3387-4CD3-90A3-7AECBF57B554}" type="pres">
      <dgm:prSet presAssocID="{72551948-D84F-4E67-A7C9-D97D4A5639DD}" presName="parTx" presStyleLbl="revTx" presStyleIdx="1" presStyleCnt="4">
        <dgm:presLayoutVars>
          <dgm:chMax val="0"/>
          <dgm:chPref val="0"/>
        </dgm:presLayoutVars>
      </dgm:prSet>
      <dgm:spPr/>
    </dgm:pt>
    <dgm:pt modelId="{BB97CFF2-1C4C-490E-965A-532C818A8D26}" type="pres">
      <dgm:prSet presAssocID="{A8D6E771-36DC-4CFD-930E-9A5FAF0D391A}" presName="sibTrans" presStyleCnt="0"/>
      <dgm:spPr/>
    </dgm:pt>
    <dgm:pt modelId="{B2EC621F-039C-4368-BEB8-A49E59B78FA7}" type="pres">
      <dgm:prSet presAssocID="{200FF7ED-2646-4C94-9A94-536DD300EF6E}" presName="compNode" presStyleCnt="0"/>
      <dgm:spPr/>
    </dgm:pt>
    <dgm:pt modelId="{4F5ACC30-29A9-4E8E-AF61-FD4AD4F74BF3}" type="pres">
      <dgm:prSet presAssocID="{200FF7ED-2646-4C94-9A94-536DD300EF6E}" presName="bgRect" presStyleLbl="bgShp" presStyleIdx="2" presStyleCnt="4"/>
      <dgm:spPr>
        <a:solidFill>
          <a:schemeClr val="accent2"/>
        </a:solidFill>
      </dgm:spPr>
    </dgm:pt>
    <dgm:pt modelId="{2C832C29-7481-47AC-8AF0-9E84734F895A}" type="pres">
      <dgm:prSet presAssocID="{200FF7ED-2646-4C94-9A94-536DD300EF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05A5F6E-24FE-4F4B-91D1-EAF5EF606236}" type="pres">
      <dgm:prSet presAssocID="{200FF7ED-2646-4C94-9A94-536DD300EF6E}" presName="spaceRect" presStyleCnt="0"/>
      <dgm:spPr/>
    </dgm:pt>
    <dgm:pt modelId="{4205863F-A2BF-436C-AD79-72E14A2EF3A9}" type="pres">
      <dgm:prSet presAssocID="{200FF7ED-2646-4C94-9A94-536DD300EF6E}" presName="parTx" presStyleLbl="revTx" presStyleIdx="2" presStyleCnt="4">
        <dgm:presLayoutVars>
          <dgm:chMax val="0"/>
          <dgm:chPref val="0"/>
        </dgm:presLayoutVars>
      </dgm:prSet>
      <dgm:spPr/>
    </dgm:pt>
    <dgm:pt modelId="{EB9C6624-6CE5-42F8-B2D8-8E38EA4CD3FD}" type="pres">
      <dgm:prSet presAssocID="{61372CBD-EC68-4BCE-B01C-C6B80BC592CB}" presName="sibTrans" presStyleCnt="0"/>
      <dgm:spPr/>
    </dgm:pt>
    <dgm:pt modelId="{0B12AE10-E5AD-4B64-89A3-2FC63BF3D9DB}" type="pres">
      <dgm:prSet presAssocID="{F33132D0-2174-4305-8FD5-334FADF386EC}" presName="compNode" presStyleCnt="0"/>
      <dgm:spPr/>
    </dgm:pt>
    <dgm:pt modelId="{B55B24F4-22EA-4FF6-9A61-F6B839E1D54E}" type="pres">
      <dgm:prSet presAssocID="{F33132D0-2174-4305-8FD5-334FADF386EC}" presName="bgRect" presStyleLbl="bgShp" presStyleIdx="3" presStyleCnt="4"/>
      <dgm:spPr>
        <a:solidFill>
          <a:schemeClr val="bg1">
            <a:lumMod val="65000"/>
          </a:schemeClr>
        </a:solidFill>
      </dgm:spPr>
    </dgm:pt>
    <dgm:pt modelId="{7A5294D6-E1C5-4EEB-B920-2290DBC41C6F}" type="pres">
      <dgm:prSet presAssocID="{F33132D0-2174-4305-8FD5-334FADF386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91DD058E-2446-4274-865F-8390B5E3D57F}" type="pres">
      <dgm:prSet presAssocID="{F33132D0-2174-4305-8FD5-334FADF386EC}" presName="spaceRect" presStyleCnt="0"/>
      <dgm:spPr/>
    </dgm:pt>
    <dgm:pt modelId="{C6B36AFB-3DEF-488D-93CF-F7266875BA8D}" type="pres">
      <dgm:prSet presAssocID="{F33132D0-2174-4305-8FD5-334FADF386EC}" presName="parTx" presStyleLbl="revTx" presStyleIdx="3" presStyleCnt="4">
        <dgm:presLayoutVars>
          <dgm:chMax val="0"/>
          <dgm:chPref val="0"/>
        </dgm:presLayoutVars>
      </dgm:prSet>
      <dgm:spPr/>
    </dgm:pt>
  </dgm:ptLst>
  <dgm:cxnLst>
    <dgm:cxn modelId="{DBA9F530-2922-40EB-9DE8-FCFD50B564F9}" type="presOf" srcId="{200FF7ED-2646-4C94-9A94-536DD300EF6E}" destId="{4205863F-A2BF-436C-AD79-72E14A2EF3A9}" srcOrd="0" destOrd="0" presId="urn:microsoft.com/office/officeart/2018/2/layout/IconVerticalSolidList"/>
    <dgm:cxn modelId="{2549E14C-73A5-4ADA-B98A-7FA78EDC82DC}" type="presOf" srcId="{55F54CB4-E183-458C-AFA5-5F8FDD6F98D0}" destId="{44564704-46FA-4B8F-8918-3F53F4C3CBBD}" srcOrd="0" destOrd="0" presId="urn:microsoft.com/office/officeart/2018/2/layout/IconVerticalSolidList"/>
    <dgm:cxn modelId="{7FC8F55B-83D5-4400-84B1-CB0C9897BFF8}" srcId="{561924FE-94DF-4B88-9914-982135646F05}" destId="{F33132D0-2174-4305-8FD5-334FADF386EC}" srcOrd="3" destOrd="0" parTransId="{2CE0FD75-1F0C-4B43-9970-01EEC2E22A3A}" sibTransId="{9CCD3025-E3E6-4501-B216-B469EC9D6630}"/>
    <dgm:cxn modelId="{419E586D-4480-4534-9690-53B23A92D0D4}" type="presOf" srcId="{F33132D0-2174-4305-8FD5-334FADF386EC}" destId="{C6B36AFB-3DEF-488D-93CF-F7266875BA8D}" srcOrd="0" destOrd="0" presId="urn:microsoft.com/office/officeart/2018/2/layout/IconVerticalSolidList"/>
    <dgm:cxn modelId="{57B1049E-DFB5-401A-8E57-E3AC03D22967}" srcId="{561924FE-94DF-4B88-9914-982135646F05}" destId="{200FF7ED-2646-4C94-9A94-536DD300EF6E}" srcOrd="2" destOrd="0" parTransId="{F565655A-1571-493F-A742-EB5C5C125D2D}" sibTransId="{61372CBD-EC68-4BCE-B01C-C6B80BC592CB}"/>
    <dgm:cxn modelId="{15553BB4-33F6-4028-BACA-B59510C54971}" srcId="{561924FE-94DF-4B88-9914-982135646F05}" destId="{72551948-D84F-4E67-A7C9-D97D4A5639DD}" srcOrd="1" destOrd="0" parTransId="{E1E5BAA5-B485-4090-A0D7-037DBC2CFF9E}" sibTransId="{A8D6E771-36DC-4CFD-930E-9A5FAF0D391A}"/>
    <dgm:cxn modelId="{CD2835BB-4DCD-44B7-90C0-2E6F1B1394C8}" type="presOf" srcId="{72551948-D84F-4E67-A7C9-D97D4A5639DD}" destId="{C021A69F-3387-4CD3-90A3-7AECBF57B554}" srcOrd="0" destOrd="0" presId="urn:microsoft.com/office/officeart/2018/2/layout/IconVerticalSolidList"/>
    <dgm:cxn modelId="{6B2B19C9-D1E5-4C12-832E-9D174B8E97B2}" type="presOf" srcId="{561924FE-94DF-4B88-9914-982135646F05}" destId="{9358F89B-965F-4F22-A4D2-8DBA1212A313}" srcOrd="0" destOrd="0" presId="urn:microsoft.com/office/officeart/2018/2/layout/IconVerticalSolidList"/>
    <dgm:cxn modelId="{EE3D68F4-7DD5-4AB9-AA3A-43ACC188C519}" srcId="{561924FE-94DF-4B88-9914-982135646F05}" destId="{55F54CB4-E183-458C-AFA5-5F8FDD6F98D0}" srcOrd="0" destOrd="0" parTransId="{FB766D36-0E7D-425B-9AF5-F8E7095E917E}" sibTransId="{4853B2AB-82D4-424D-A424-ED2FB2553954}"/>
    <dgm:cxn modelId="{3F95F4AF-C013-4918-860E-095175B619B3}" type="presParOf" srcId="{9358F89B-965F-4F22-A4D2-8DBA1212A313}" destId="{ED615552-C11F-44B6-949B-8D917172F464}" srcOrd="0" destOrd="0" presId="urn:microsoft.com/office/officeart/2018/2/layout/IconVerticalSolidList"/>
    <dgm:cxn modelId="{8EAEC7E2-E388-4419-9948-FFFC8535C663}" type="presParOf" srcId="{ED615552-C11F-44B6-949B-8D917172F464}" destId="{F29B493D-8855-4066-B0C8-3E05D00D8374}" srcOrd="0" destOrd="0" presId="urn:microsoft.com/office/officeart/2018/2/layout/IconVerticalSolidList"/>
    <dgm:cxn modelId="{849630EE-4881-4CA2-99B8-FC16A45C8F40}" type="presParOf" srcId="{ED615552-C11F-44B6-949B-8D917172F464}" destId="{CB03DDF3-276B-4878-98DC-5472E6E0C474}" srcOrd="1" destOrd="0" presId="urn:microsoft.com/office/officeart/2018/2/layout/IconVerticalSolidList"/>
    <dgm:cxn modelId="{BAA41259-8489-4695-8885-8EC97EC96CE7}" type="presParOf" srcId="{ED615552-C11F-44B6-949B-8D917172F464}" destId="{05F60C40-90DD-416D-A532-0315699C08CC}" srcOrd="2" destOrd="0" presId="urn:microsoft.com/office/officeart/2018/2/layout/IconVerticalSolidList"/>
    <dgm:cxn modelId="{9849DB8B-CF7D-48E8-8688-7F7057A19966}" type="presParOf" srcId="{ED615552-C11F-44B6-949B-8D917172F464}" destId="{44564704-46FA-4B8F-8918-3F53F4C3CBBD}" srcOrd="3" destOrd="0" presId="urn:microsoft.com/office/officeart/2018/2/layout/IconVerticalSolidList"/>
    <dgm:cxn modelId="{5606348D-8A45-4D6C-A8DC-6A855881742C}" type="presParOf" srcId="{9358F89B-965F-4F22-A4D2-8DBA1212A313}" destId="{EB3AC01A-72E9-4D1A-9B96-06B980CDD72E}" srcOrd="1" destOrd="0" presId="urn:microsoft.com/office/officeart/2018/2/layout/IconVerticalSolidList"/>
    <dgm:cxn modelId="{4E04755B-A66E-42E4-A58F-F05EB2908280}" type="presParOf" srcId="{9358F89B-965F-4F22-A4D2-8DBA1212A313}" destId="{65D632EC-730D-4D4A-8015-2542DDBE8306}" srcOrd="2" destOrd="0" presId="urn:microsoft.com/office/officeart/2018/2/layout/IconVerticalSolidList"/>
    <dgm:cxn modelId="{CA41170E-BA6C-454A-9278-202AAE0B22EC}" type="presParOf" srcId="{65D632EC-730D-4D4A-8015-2542DDBE8306}" destId="{B7039B2C-B687-4920-9C0A-78967FB743DE}" srcOrd="0" destOrd="0" presId="urn:microsoft.com/office/officeart/2018/2/layout/IconVerticalSolidList"/>
    <dgm:cxn modelId="{9F9C58DD-175A-4395-AC03-51A9FF077398}" type="presParOf" srcId="{65D632EC-730D-4D4A-8015-2542DDBE8306}" destId="{347E1CB0-5747-4E55-9427-051D7F4535A5}" srcOrd="1" destOrd="0" presId="urn:microsoft.com/office/officeart/2018/2/layout/IconVerticalSolidList"/>
    <dgm:cxn modelId="{03D29613-3634-4871-859A-998C9B603EC1}" type="presParOf" srcId="{65D632EC-730D-4D4A-8015-2542DDBE8306}" destId="{ECC4784E-8AD0-40ED-AB69-064E34F5FF11}" srcOrd="2" destOrd="0" presId="urn:microsoft.com/office/officeart/2018/2/layout/IconVerticalSolidList"/>
    <dgm:cxn modelId="{5985738A-1D28-47F3-95A4-843169FC1982}" type="presParOf" srcId="{65D632EC-730D-4D4A-8015-2542DDBE8306}" destId="{C021A69F-3387-4CD3-90A3-7AECBF57B554}" srcOrd="3" destOrd="0" presId="urn:microsoft.com/office/officeart/2018/2/layout/IconVerticalSolidList"/>
    <dgm:cxn modelId="{A9353C51-7955-4BC6-8B45-DED9E6D3183C}" type="presParOf" srcId="{9358F89B-965F-4F22-A4D2-8DBA1212A313}" destId="{BB97CFF2-1C4C-490E-965A-532C818A8D26}" srcOrd="3" destOrd="0" presId="urn:microsoft.com/office/officeart/2018/2/layout/IconVerticalSolidList"/>
    <dgm:cxn modelId="{C0FCC3A0-9EAF-481D-8F09-5B8FB10A23F0}" type="presParOf" srcId="{9358F89B-965F-4F22-A4D2-8DBA1212A313}" destId="{B2EC621F-039C-4368-BEB8-A49E59B78FA7}" srcOrd="4" destOrd="0" presId="urn:microsoft.com/office/officeart/2018/2/layout/IconVerticalSolidList"/>
    <dgm:cxn modelId="{DE38979A-4085-4380-A8BE-5A0C4D214CDD}" type="presParOf" srcId="{B2EC621F-039C-4368-BEB8-A49E59B78FA7}" destId="{4F5ACC30-29A9-4E8E-AF61-FD4AD4F74BF3}" srcOrd="0" destOrd="0" presId="urn:microsoft.com/office/officeart/2018/2/layout/IconVerticalSolidList"/>
    <dgm:cxn modelId="{936E137E-D5E6-4283-B26D-7B553C3F91CF}" type="presParOf" srcId="{B2EC621F-039C-4368-BEB8-A49E59B78FA7}" destId="{2C832C29-7481-47AC-8AF0-9E84734F895A}" srcOrd="1" destOrd="0" presId="urn:microsoft.com/office/officeart/2018/2/layout/IconVerticalSolidList"/>
    <dgm:cxn modelId="{22215985-8EBC-4EED-AF79-7E48EC8E8C46}" type="presParOf" srcId="{B2EC621F-039C-4368-BEB8-A49E59B78FA7}" destId="{B05A5F6E-24FE-4F4B-91D1-EAF5EF606236}" srcOrd="2" destOrd="0" presId="urn:microsoft.com/office/officeart/2018/2/layout/IconVerticalSolidList"/>
    <dgm:cxn modelId="{E0EA7CC2-270B-4003-A168-A37D30769B0A}" type="presParOf" srcId="{B2EC621F-039C-4368-BEB8-A49E59B78FA7}" destId="{4205863F-A2BF-436C-AD79-72E14A2EF3A9}" srcOrd="3" destOrd="0" presId="urn:microsoft.com/office/officeart/2018/2/layout/IconVerticalSolidList"/>
    <dgm:cxn modelId="{E6CFC19E-EEDC-4CE4-AD14-EA296247D8AC}" type="presParOf" srcId="{9358F89B-965F-4F22-A4D2-8DBA1212A313}" destId="{EB9C6624-6CE5-42F8-B2D8-8E38EA4CD3FD}" srcOrd="5" destOrd="0" presId="urn:microsoft.com/office/officeart/2018/2/layout/IconVerticalSolidList"/>
    <dgm:cxn modelId="{0F9599D7-1121-4693-9CFC-2E84C2114DA1}" type="presParOf" srcId="{9358F89B-965F-4F22-A4D2-8DBA1212A313}" destId="{0B12AE10-E5AD-4B64-89A3-2FC63BF3D9DB}" srcOrd="6" destOrd="0" presId="urn:microsoft.com/office/officeart/2018/2/layout/IconVerticalSolidList"/>
    <dgm:cxn modelId="{B3F1E130-E146-4453-BC28-D784C3F6A31F}" type="presParOf" srcId="{0B12AE10-E5AD-4B64-89A3-2FC63BF3D9DB}" destId="{B55B24F4-22EA-4FF6-9A61-F6B839E1D54E}" srcOrd="0" destOrd="0" presId="urn:microsoft.com/office/officeart/2018/2/layout/IconVerticalSolidList"/>
    <dgm:cxn modelId="{94999FEC-CC50-4DF0-B496-FAA297F1222C}" type="presParOf" srcId="{0B12AE10-E5AD-4B64-89A3-2FC63BF3D9DB}" destId="{7A5294D6-E1C5-4EEB-B920-2290DBC41C6F}" srcOrd="1" destOrd="0" presId="urn:microsoft.com/office/officeart/2018/2/layout/IconVerticalSolidList"/>
    <dgm:cxn modelId="{416F56D2-D34A-40AC-9269-E983469EFDE2}" type="presParOf" srcId="{0B12AE10-E5AD-4B64-89A3-2FC63BF3D9DB}" destId="{91DD058E-2446-4274-865F-8390B5E3D57F}" srcOrd="2" destOrd="0" presId="urn:microsoft.com/office/officeart/2018/2/layout/IconVerticalSolidList"/>
    <dgm:cxn modelId="{957C251F-AAFB-4840-A28F-08522233D1EE}" type="presParOf" srcId="{0B12AE10-E5AD-4B64-89A3-2FC63BF3D9DB}" destId="{C6B36AFB-3DEF-488D-93CF-F7266875BA8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49215-77F6-45C9-AC7B-CBB1C354FE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90FE7C-0E24-4177-9E49-1A88B100FCD2}">
      <dgm:prSet custT="1"/>
      <dgm:spPr/>
      <dgm:t>
        <a:bodyPr/>
        <a:lstStyle/>
        <a:p>
          <a:r>
            <a:rPr lang="en-US" sz="2400" dirty="0"/>
            <a:t>Completed 60 credits (10 full-year courses) including PSYC 1010 6.0 towards a BA/BSc degree.</a:t>
          </a:r>
        </a:p>
      </dgm:t>
    </dgm:pt>
    <dgm:pt modelId="{8E82ACF1-D0A2-49A4-8E35-061EB73B1822}" type="parTrans" cxnId="{09281550-6EF1-481E-8B38-FBBDC0A05457}">
      <dgm:prSet/>
      <dgm:spPr/>
      <dgm:t>
        <a:bodyPr/>
        <a:lstStyle/>
        <a:p>
          <a:endParaRPr lang="en-US"/>
        </a:p>
      </dgm:t>
    </dgm:pt>
    <dgm:pt modelId="{86530EFA-DE6B-41C0-AD2C-B92E161EA042}" type="sibTrans" cxnId="{09281550-6EF1-481E-8B38-FBBDC0A05457}">
      <dgm:prSet/>
      <dgm:spPr/>
      <dgm:t>
        <a:bodyPr/>
        <a:lstStyle/>
        <a:p>
          <a:endParaRPr lang="en-US"/>
        </a:p>
      </dgm:t>
    </dgm:pt>
    <dgm:pt modelId="{D7C058E0-8CCE-4429-B335-AD17DDDB3F55}">
      <dgm:prSet custT="1"/>
      <dgm:spPr>
        <a:solidFill>
          <a:schemeClr val="bg1">
            <a:lumMod val="65000"/>
          </a:schemeClr>
        </a:solidFill>
      </dgm:spPr>
      <dgm:t>
        <a:bodyPr/>
        <a:lstStyle/>
        <a:p>
          <a:r>
            <a:rPr lang="en-US" sz="2400" dirty="0"/>
            <a:t>Completed 90 credits (15 full-year courses) including PSYC 1010 6.0 towards an Honours BA/BSc degree.</a:t>
          </a:r>
        </a:p>
      </dgm:t>
    </dgm:pt>
    <dgm:pt modelId="{1079EE57-7370-4ED9-9434-BB6D1108A75F}" type="parTrans" cxnId="{86B36DD1-F039-4CC8-A4CE-33F29AEEFFDF}">
      <dgm:prSet/>
      <dgm:spPr/>
      <dgm:t>
        <a:bodyPr/>
        <a:lstStyle/>
        <a:p>
          <a:endParaRPr lang="en-US"/>
        </a:p>
      </dgm:t>
    </dgm:pt>
    <dgm:pt modelId="{ECBD1C74-599F-481A-8E16-94FCC6CD3A39}" type="sibTrans" cxnId="{86B36DD1-F039-4CC8-A4CE-33F29AEEFFDF}">
      <dgm:prSet/>
      <dgm:spPr/>
      <dgm:t>
        <a:bodyPr/>
        <a:lstStyle/>
        <a:p>
          <a:endParaRPr lang="en-US"/>
        </a:p>
      </dgm:t>
    </dgm:pt>
    <dgm:pt modelId="{1AB55F03-7D1D-A747-A057-9E43B3294411}" type="pres">
      <dgm:prSet presAssocID="{E3D49215-77F6-45C9-AC7B-CBB1C354FEB2}" presName="linear" presStyleCnt="0">
        <dgm:presLayoutVars>
          <dgm:animLvl val="lvl"/>
          <dgm:resizeHandles val="exact"/>
        </dgm:presLayoutVars>
      </dgm:prSet>
      <dgm:spPr/>
    </dgm:pt>
    <dgm:pt modelId="{EE813117-F8B5-894A-8650-AFC3F183631C}" type="pres">
      <dgm:prSet presAssocID="{3990FE7C-0E24-4177-9E49-1A88B100FCD2}" presName="parentText" presStyleLbl="node1" presStyleIdx="0" presStyleCnt="2" custLinFactY="-13907" custLinFactNeighborX="543" custLinFactNeighborY="-100000">
        <dgm:presLayoutVars>
          <dgm:chMax val="0"/>
          <dgm:bulletEnabled val="1"/>
        </dgm:presLayoutVars>
      </dgm:prSet>
      <dgm:spPr/>
    </dgm:pt>
    <dgm:pt modelId="{4F77889D-E80C-F940-80D9-1B1F9106EF32}" type="pres">
      <dgm:prSet presAssocID="{86530EFA-DE6B-41C0-AD2C-B92E161EA042}" presName="spacer" presStyleCnt="0"/>
      <dgm:spPr/>
    </dgm:pt>
    <dgm:pt modelId="{87A955AE-5669-BF40-AD0C-A1C7B84F91E4}" type="pres">
      <dgm:prSet presAssocID="{D7C058E0-8CCE-4429-B335-AD17DDDB3F55}" presName="parentText" presStyleLbl="node1" presStyleIdx="1" presStyleCnt="2" custLinFactY="14916" custLinFactNeighborX="-165" custLinFactNeighborY="100000">
        <dgm:presLayoutVars>
          <dgm:chMax val="0"/>
          <dgm:bulletEnabled val="1"/>
        </dgm:presLayoutVars>
      </dgm:prSet>
      <dgm:spPr/>
    </dgm:pt>
  </dgm:ptLst>
  <dgm:cxnLst>
    <dgm:cxn modelId="{09281550-6EF1-481E-8B38-FBBDC0A05457}" srcId="{E3D49215-77F6-45C9-AC7B-CBB1C354FEB2}" destId="{3990FE7C-0E24-4177-9E49-1A88B100FCD2}" srcOrd="0" destOrd="0" parTransId="{8E82ACF1-D0A2-49A4-8E35-061EB73B1822}" sibTransId="{86530EFA-DE6B-41C0-AD2C-B92E161EA042}"/>
    <dgm:cxn modelId="{42C97A70-D086-6048-8EFA-5199A9DF324D}" type="presOf" srcId="{D7C058E0-8CCE-4429-B335-AD17DDDB3F55}" destId="{87A955AE-5669-BF40-AD0C-A1C7B84F91E4}" srcOrd="0" destOrd="0" presId="urn:microsoft.com/office/officeart/2005/8/layout/vList2"/>
    <dgm:cxn modelId="{FCDE238A-5AC7-5449-9380-FB666033AD1D}" type="presOf" srcId="{3990FE7C-0E24-4177-9E49-1A88B100FCD2}" destId="{EE813117-F8B5-894A-8650-AFC3F183631C}" srcOrd="0" destOrd="0" presId="urn:microsoft.com/office/officeart/2005/8/layout/vList2"/>
    <dgm:cxn modelId="{E89689A0-6B3F-3745-92AC-4E6C54E5D093}" type="presOf" srcId="{E3D49215-77F6-45C9-AC7B-CBB1C354FEB2}" destId="{1AB55F03-7D1D-A747-A057-9E43B3294411}" srcOrd="0" destOrd="0" presId="urn:microsoft.com/office/officeart/2005/8/layout/vList2"/>
    <dgm:cxn modelId="{86B36DD1-F039-4CC8-A4CE-33F29AEEFFDF}" srcId="{E3D49215-77F6-45C9-AC7B-CBB1C354FEB2}" destId="{D7C058E0-8CCE-4429-B335-AD17DDDB3F55}" srcOrd="1" destOrd="0" parTransId="{1079EE57-7370-4ED9-9434-BB6D1108A75F}" sibTransId="{ECBD1C74-599F-481A-8E16-94FCC6CD3A39}"/>
    <dgm:cxn modelId="{834621C2-7D62-9D4C-9CB2-E54B084D1B39}" type="presParOf" srcId="{1AB55F03-7D1D-A747-A057-9E43B3294411}" destId="{EE813117-F8B5-894A-8650-AFC3F183631C}" srcOrd="0" destOrd="0" presId="urn:microsoft.com/office/officeart/2005/8/layout/vList2"/>
    <dgm:cxn modelId="{E412A9FF-5F0A-CB47-B335-3421A70A5784}" type="presParOf" srcId="{1AB55F03-7D1D-A747-A057-9E43B3294411}" destId="{4F77889D-E80C-F940-80D9-1B1F9106EF32}" srcOrd="1" destOrd="0" presId="urn:microsoft.com/office/officeart/2005/8/layout/vList2"/>
    <dgm:cxn modelId="{B8787194-3665-DE4E-AB28-6EA0635CF2C6}" type="presParOf" srcId="{1AB55F03-7D1D-A747-A057-9E43B3294411}" destId="{87A955AE-5669-BF40-AD0C-A1C7B84F91E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54677-C5CC-4661-932D-3407AACE17EC}"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EA4FDF52-2B73-4985-8647-D81815971322}">
      <dgm:prSet/>
      <dgm:spPr/>
      <dgm:t>
        <a:bodyPr/>
        <a:lstStyle/>
        <a:p>
          <a:pPr>
            <a:defRPr b="1"/>
          </a:pPr>
          <a:r>
            <a:rPr lang="en-US" dirty="0"/>
            <a:t>March 20, 2020</a:t>
          </a:r>
        </a:p>
      </dgm:t>
    </dgm:pt>
    <dgm:pt modelId="{6C8B7DC5-D8E2-4555-9441-EFE0CA59B1DD}" type="parTrans" cxnId="{41F8D04B-513F-4CC7-AFB1-D70F1339515B}">
      <dgm:prSet/>
      <dgm:spPr/>
      <dgm:t>
        <a:bodyPr/>
        <a:lstStyle/>
        <a:p>
          <a:endParaRPr lang="en-US"/>
        </a:p>
      </dgm:t>
    </dgm:pt>
    <dgm:pt modelId="{60EA7D4C-4CFC-4A65-BA87-6B840265D6F5}" type="sibTrans" cxnId="{41F8D04B-513F-4CC7-AFB1-D70F1339515B}">
      <dgm:prSet/>
      <dgm:spPr/>
      <dgm:t>
        <a:bodyPr/>
        <a:lstStyle/>
        <a:p>
          <a:endParaRPr lang="en-US"/>
        </a:p>
      </dgm:t>
    </dgm:pt>
    <dgm:pt modelId="{35FB9D16-B01D-4963-ABEF-205F7BD717A9}">
      <dgm:prSet/>
      <dgm:spPr/>
      <dgm:t>
        <a:bodyPr/>
        <a:lstStyle/>
        <a:p>
          <a:pPr algn="ctr"/>
          <a:r>
            <a:rPr lang="en-US" dirty="0"/>
            <a:t>Applications are due </a:t>
          </a:r>
          <a:r>
            <a:rPr lang="en-US" b="1" dirty="0"/>
            <a:t>March 20, 2020</a:t>
          </a:r>
        </a:p>
      </dgm:t>
    </dgm:pt>
    <dgm:pt modelId="{F0F2DC93-C9E6-40E1-BB2F-BC372B32905C}" type="parTrans" cxnId="{F9C2788A-8C47-42FE-8D22-90D7A3187CD2}">
      <dgm:prSet/>
      <dgm:spPr/>
      <dgm:t>
        <a:bodyPr/>
        <a:lstStyle/>
        <a:p>
          <a:endParaRPr lang="en-US"/>
        </a:p>
      </dgm:t>
    </dgm:pt>
    <dgm:pt modelId="{E52AFA42-3470-4113-BEAE-F3C6D7F6AFF0}" type="sibTrans" cxnId="{F9C2788A-8C47-42FE-8D22-90D7A3187CD2}">
      <dgm:prSet/>
      <dgm:spPr/>
      <dgm:t>
        <a:bodyPr/>
        <a:lstStyle/>
        <a:p>
          <a:endParaRPr lang="en-US"/>
        </a:p>
      </dgm:t>
    </dgm:pt>
    <dgm:pt modelId="{F00A8D36-8B7A-4700-A341-2FC4F2C4D821}">
      <dgm:prSet/>
      <dgm:spPr/>
      <dgm:t>
        <a:bodyPr/>
        <a:lstStyle/>
        <a:p>
          <a:pPr>
            <a:defRPr b="1"/>
          </a:pPr>
          <a:r>
            <a:rPr lang="en-US" dirty="0"/>
            <a:t>April</a:t>
          </a:r>
        </a:p>
      </dgm:t>
    </dgm:pt>
    <dgm:pt modelId="{4A82A48C-9622-4AD7-B353-C9F0F7B2631D}" type="parTrans" cxnId="{FE2CAFA6-B489-4561-8086-CE2FD0B7456A}">
      <dgm:prSet/>
      <dgm:spPr/>
      <dgm:t>
        <a:bodyPr/>
        <a:lstStyle/>
        <a:p>
          <a:endParaRPr lang="en-US"/>
        </a:p>
      </dgm:t>
    </dgm:pt>
    <dgm:pt modelId="{E1E6AC8F-6AD1-49EB-9521-5D134EC5D2D6}" type="sibTrans" cxnId="{FE2CAFA6-B489-4561-8086-CE2FD0B7456A}">
      <dgm:prSet/>
      <dgm:spPr/>
      <dgm:t>
        <a:bodyPr/>
        <a:lstStyle/>
        <a:p>
          <a:endParaRPr lang="en-US"/>
        </a:p>
      </dgm:t>
    </dgm:pt>
    <dgm:pt modelId="{ADDD6E23-7642-4D1C-B021-7B6467503DB3}">
      <dgm:prSet/>
      <dgm:spPr/>
      <dgm:t>
        <a:bodyPr/>
        <a:lstStyle/>
        <a:p>
          <a:pPr algn="ctr">
            <a:lnSpc>
              <a:spcPct val="100000"/>
            </a:lnSpc>
            <a:spcAft>
              <a:spcPts val="0"/>
            </a:spcAft>
          </a:pPr>
          <a:r>
            <a:rPr lang="en-US" dirty="0"/>
            <a:t>Offers are made in </a:t>
          </a:r>
        </a:p>
        <a:p>
          <a:pPr algn="ctr">
            <a:lnSpc>
              <a:spcPct val="100000"/>
            </a:lnSpc>
            <a:spcAft>
              <a:spcPts val="0"/>
            </a:spcAft>
          </a:pPr>
          <a:r>
            <a:rPr lang="en-US" b="1" dirty="0"/>
            <a:t>mid-April </a:t>
          </a:r>
        </a:p>
      </dgm:t>
    </dgm:pt>
    <dgm:pt modelId="{0D84D845-7F80-4D7E-B7A3-9B512821CAC3}" type="parTrans" cxnId="{A463368C-45F7-4E5C-87DE-0D4C38B368BF}">
      <dgm:prSet/>
      <dgm:spPr/>
      <dgm:t>
        <a:bodyPr/>
        <a:lstStyle/>
        <a:p>
          <a:endParaRPr lang="en-US"/>
        </a:p>
      </dgm:t>
    </dgm:pt>
    <dgm:pt modelId="{79CCCB8C-6F0F-447B-BD65-1853F41A3188}" type="sibTrans" cxnId="{A463368C-45F7-4E5C-87DE-0D4C38B368BF}">
      <dgm:prSet/>
      <dgm:spPr/>
      <dgm:t>
        <a:bodyPr/>
        <a:lstStyle/>
        <a:p>
          <a:endParaRPr lang="en-US"/>
        </a:p>
      </dgm:t>
    </dgm:pt>
    <dgm:pt modelId="{7F802583-9F50-473B-9CED-E05C3047EEAF}">
      <dgm:prSet/>
      <dgm:spPr/>
      <dgm:t>
        <a:bodyPr/>
        <a:lstStyle/>
        <a:p>
          <a:pPr>
            <a:defRPr b="1"/>
          </a:pPr>
          <a:r>
            <a:rPr lang="en-US" dirty="0"/>
            <a:t>May</a:t>
          </a:r>
        </a:p>
      </dgm:t>
    </dgm:pt>
    <dgm:pt modelId="{5E93103E-A21C-4275-867A-C44363718519}" type="parTrans" cxnId="{22A33251-202D-4E8E-A3EB-5950F267FD65}">
      <dgm:prSet/>
      <dgm:spPr/>
      <dgm:t>
        <a:bodyPr/>
        <a:lstStyle/>
        <a:p>
          <a:endParaRPr lang="en-US"/>
        </a:p>
      </dgm:t>
    </dgm:pt>
    <dgm:pt modelId="{B824D9B2-216C-4EB9-9266-28407F1144F9}" type="sibTrans" cxnId="{22A33251-202D-4E8E-A3EB-5950F267FD65}">
      <dgm:prSet/>
      <dgm:spPr/>
      <dgm:t>
        <a:bodyPr/>
        <a:lstStyle/>
        <a:p>
          <a:endParaRPr lang="en-US"/>
        </a:p>
      </dgm:t>
    </dgm:pt>
    <dgm:pt modelId="{0B0A52A6-3C9B-4FE7-9F8B-7D6056A5BAF2}">
      <dgm:prSet/>
      <dgm:spPr/>
      <dgm:t>
        <a:bodyPr/>
        <a:lstStyle/>
        <a:p>
          <a:pPr algn="ctr"/>
          <a:r>
            <a:rPr lang="en-US" dirty="0"/>
            <a:t>Orientation session for those who are selected for the YSR program is in the </a:t>
          </a:r>
          <a:r>
            <a:rPr lang="en-US" b="1" dirty="0"/>
            <a:t>first week of May </a:t>
          </a:r>
        </a:p>
      </dgm:t>
    </dgm:pt>
    <dgm:pt modelId="{C3E952E6-EFD8-4DB5-AF2B-9B3EA15E5719}" type="parTrans" cxnId="{3F0C0369-C473-441E-B2EE-D30F322376C6}">
      <dgm:prSet/>
      <dgm:spPr/>
      <dgm:t>
        <a:bodyPr/>
        <a:lstStyle/>
        <a:p>
          <a:endParaRPr lang="en-US"/>
        </a:p>
      </dgm:t>
    </dgm:pt>
    <dgm:pt modelId="{C3D33FBF-DAD5-48C1-979E-DF6EFBA00B97}" type="sibTrans" cxnId="{3F0C0369-C473-441E-B2EE-D30F322376C6}">
      <dgm:prSet/>
      <dgm:spPr/>
      <dgm:t>
        <a:bodyPr/>
        <a:lstStyle/>
        <a:p>
          <a:endParaRPr lang="en-US"/>
        </a:p>
      </dgm:t>
    </dgm:pt>
    <dgm:pt modelId="{8C3B1570-71BE-304E-BC56-13FBEB3F4D33}" type="pres">
      <dgm:prSet presAssocID="{D9254677-C5CC-4661-932D-3407AACE17EC}" presName="root" presStyleCnt="0">
        <dgm:presLayoutVars>
          <dgm:chMax/>
          <dgm:chPref/>
          <dgm:animLvl val="lvl"/>
        </dgm:presLayoutVars>
      </dgm:prSet>
      <dgm:spPr/>
    </dgm:pt>
    <dgm:pt modelId="{10809DC3-EE6D-0343-B1C6-6E19A2CA12D1}" type="pres">
      <dgm:prSet presAssocID="{D9254677-C5CC-4661-932D-3407AACE17EC}" presName="divider" presStyleLbl="node1" presStyleIdx="0" presStyleCnt="1"/>
      <dgm:spPr/>
    </dgm:pt>
    <dgm:pt modelId="{8E9DE2FE-4964-6344-8ED4-0DAB2D02DA93}" type="pres">
      <dgm:prSet presAssocID="{D9254677-C5CC-4661-932D-3407AACE17EC}" presName="nodes" presStyleCnt="0">
        <dgm:presLayoutVars>
          <dgm:chMax/>
          <dgm:chPref/>
          <dgm:animLvl val="lvl"/>
        </dgm:presLayoutVars>
      </dgm:prSet>
      <dgm:spPr/>
    </dgm:pt>
    <dgm:pt modelId="{71E16F3F-47D8-834F-AD83-53464D126BA0}" type="pres">
      <dgm:prSet presAssocID="{EA4FDF52-2B73-4985-8647-D81815971322}" presName="composite" presStyleCnt="0"/>
      <dgm:spPr/>
    </dgm:pt>
    <dgm:pt modelId="{D72F3C79-E85C-8A4C-9996-EA00D736B89E}" type="pres">
      <dgm:prSet presAssocID="{EA4FDF52-2B73-4985-8647-D81815971322}" presName="L1TextContainer" presStyleLbl="revTx" presStyleIdx="0" presStyleCnt="3">
        <dgm:presLayoutVars>
          <dgm:chMax val="1"/>
          <dgm:chPref val="1"/>
          <dgm:bulletEnabled val="1"/>
        </dgm:presLayoutVars>
      </dgm:prSet>
      <dgm:spPr/>
    </dgm:pt>
    <dgm:pt modelId="{B3BA4B43-4D8B-B740-B112-EBE39BBB5AAC}" type="pres">
      <dgm:prSet presAssocID="{EA4FDF52-2B73-4985-8647-D81815971322}" presName="L2TextContainerWrapper" presStyleCnt="0">
        <dgm:presLayoutVars>
          <dgm:chMax val="0"/>
          <dgm:chPref val="0"/>
          <dgm:bulletEnabled val="1"/>
        </dgm:presLayoutVars>
      </dgm:prSet>
      <dgm:spPr/>
    </dgm:pt>
    <dgm:pt modelId="{CE9CBFB1-8B5B-7248-8383-656A35C0DEED}" type="pres">
      <dgm:prSet presAssocID="{EA4FDF52-2B73-4985-8647-D81815971322}" presName="L2TextContainer" presStyleLbl="bgAccFollowNode1" presStyleIdx="0" presStyleCnt="3"/>
      <dgm:spPr/>
    </dgm:pt>
    <dgm:pt modelId="{49D0C0CC-3491-3B42-9935-60CEFD3BDDB9}" type="pres">
      <dgm:prSet presAssocID="{EA4FDF52-2B73-4985-8647-D81815971322}" presName="FlexibleEmptyPlaceHolder" presStyleCnt="0"/>
      <dgm:spPr/>
    </dgm:pt>
    <dgm:pt modelId="{4B8DE6D9-35D3-3644-81DB-C0EBF16943E2}" type="pres">
      <dgm:prSet presAssocID="{EA4FDF52-2B73-4985-8647-D81815971322}"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05F36A1E-858B-3C4C-9B89-F57E3804BB1D}" type="pres">
      <dgm:prSet presAssocID="{EA4FDF52-2B73-4985-8647-D81815971322}" presName="ConnectorPoint" presStyleLbl="fgAcc1" presStyleIdx="0" presStyleCnt="3"/>
      <dgm:spPr>
        <a:solidFill>
          <a:schemeClr val="lt1">
            <a:alpha val="90000"/>
            <a:hueOff val="0"/>
            <a:satOff val="0"/>
            <a:lumOff val="0"/>
            <a:alphaOff val="0"/>
          </a:schemeClr>
        </a:solidFill>
        <a:ln w="25400" cap="flat" cmpd="sng" algn="ctr">
          <a:noFill/>
          <a:prstDash val="solid"/>
        </a:ln>
        <a:effectLst/>
      </dgm:spPr>
    </dgm:pt>
    <dgm:pt modelId="{731E2B9F-1C72-9441-8DE9-B2D8CC12A6F5}" type="pres">
      <dgm:prSet presAssocID="{EA4FDF52-2B73-4985-8647-D81815971322}" presName="EmptyPlaceHolder" presStyleCnt="0"/>
      <dgm:spPr/>
    </dgm:pt>
    <dgm:pt modelId="{E8F9DC7D-92B6-C64E-91BB-9ABC2189BC58}" type="pres">
      <dgm:prSet presAssocID="{60EA7D4C-4CFC-4A65-BA87-6B840265D6F5}" presName="spaceBetweenRectangles" presStyleCnt="0"/>
      <dgm:spPr/>
    </dgm:pt>
    <dgm:pt modelId="{A5048809-0940-0348-8ADF-DC394E47E6B9}" type="pres">
      <dgm:prSet presAssocID="{F00A8D36-8B7A-4700-A341-2FC4F2C4D821}" presName="composite" presStyleCnt="0"/>
      <dgm:spPr/>
    </dgm:pt>
    <dgm:pt modelId="{6E6C1E96-9DEE-DF43-95F7-7329B5C01C19}" type="pres">
      <dgm:prSet presAssocID="{F00A8D36-8B7A-4700-A341-2FC4F2C4D821}" presName="L1TextContainer" presStyleLbl="revTx" presStyleIdx="1" presStyleCnt="3">
        <dgm:presLayoutVars>
          <dgm:chMax val="1"/>
          <dgm:chPref val="1"/>
          <dgm:bulletEnabled val="1"/>
        </dgm:presLayoutVars>
      </dgm:prSet>
      <dgm:spPr/>
    </dgm:pt>
    <dgm:pt modelId="{A7B25EFA-FF2C-BE4B-80A9-E674EEC491C1}" type="pres">
      <dgm:prSet presAssocID="{F00A8D36-8B7A-4700-A341-2FC4F2C4D821}" presName="L2TextContainerWrapper" presStyleCnt="0">
        <dgm:presLayoutVars>
          <dgm:chMax val="0"/>
          <dgm:chPref val="0"/>
          <dgm:bulletEnabled val="1"/>
        </dgm:presLayoutVars>
      </dgm:prSet>
      <dgm:spPr/>
    </dgm:pt>
    <dgm:pt modelId="{6AD7950E-955C-3148-9AEE-C73E78ED49D2}" type="pres">
      <dgm:prSet presAssocID="{F00A8D36-8B7A-4700-A341-2FC4F2C4D821}" presName="L2TextContainer" presStyleLbl="bgAccFollowNode1" presStyleIdx="1" presStyleCnt="3"/>
      <dgm:spPr/>
    </dgm:pt>
    <dgm:pt modelId="{9EE36E2F-E2EC-DF49-89B9-CD5F88C1AD30}" type="pres">
      <dgm:prSet presAssocID="{F00A8D36-8B7A-4700-A341-2FC4F2C4D821}" presName="FlexibleEmptyPlaceHolder" presStyleCnt="0"/>
      <dgm:spPr/>
    </dgm:pt>
    <dgm:pt modelId="{4C2C6F8B-0DAD-6440-8DE5-68B470412F7B}" type="pres">
      <dgm:prSet presAssocID="{F00A8D36-8B7A-4700-A341-2FC4F2C4D821}" presName="ConnectLine" presStyleLbl="alignNode1" presStyleIdx="1" presStyleCnt="3"/>
      <dgm:spPr>
        <a:solidFill>
          <a:schemeClr val="accent2">
            <a:hueOff val="2340759"/>
            <a:satOff val="-2919"/>
            <a:lumOff val="686"/>
            <a:alphaOff val="0"/>
          </a:schemeClr>
        </a:solidFill>
        <a:ln w="6350" cap="flat" cmpd="sng" algn="ctr">
          <a:solidFill>
            <a:schemeClr val="accent2">
              <a:hueOff val="2340759"/>
              <a:satOff val="-2919"/>
              <a:lumOff val="686"/>
              <a:alphaOff val="0"/>
            </a:schemeClr>
          </a:solidFill>
          <a:prstDash val="dash"/>
        </a:ln>
        <a:effectLst/>
      </dgm:spPr>
    </dgm:pt>
    <dgm:pt modelId="{E2E4B9BA-CBDF-C54A-94B6-14E94BCB9A8D}" type="pres">
      <dgm:prSet presAssocID="{F00A8D36-8B7A-4700-A341-2FC4F2C4D821}" presName="ConnectorPoint" presStyleLbl="fgAcc1" presStyleIdx="1" presStyleCnt="3"/>
      <dgm:spPr>
        <a:solidFill>
          <a:schemeClr val="lt1">
            <a:alpha val="90000"/>
            <a:hueOff val="0"/>
            <a:satOff val="0"/>
            <a:lumOff val="0"/>
            <a:alphaOff val="0"/>
          </a:schemeClr>
        </a:solidFill>
        <a:ln w="25400" cap="flat" cmpd="sng" algn="ctr">
          <a:noFill/>
          <a:prstDash val="solid"/>
        </a:ln>
        <a:effectLst/>
      </dgm:spPr>
    </dgm:pt>
    <dgm:pt modelId="{E09D2D08-2C41-DD42-BC90-340662BC91E9}" type="pres">
      <dgm:prSet presAssocID="{F00A8D36-8B7A-4700-A341-2FC4F2C4D821}" presName="EmptyPlaceHolder" presStyleCnt="0"/>
      <dgm:spPr/>
    </dgm:pt>
    <dgm:pt modelId="{27735B3C-AB19-5B4A-8F3B-13851BEEC4EF}" type="pres">
      <dgm:prSet presAssocID="{E1E6AC8F-6AD1-49EB-9521-5D134EC5D2D6}" presName="spaceBetweenRectangles" presStyleCnt="0"/>
      <dgm:spPr/>
    </dgm:pt>
    <dgm:pt modelId="{44EF1FC1-481C-9A46-BE52-EA804657D8FE}" type="pres">
      <dgm:prSet presAssocID="{7F802583-9F50-473B-9CED-E05C3047EEAF}" presName="composite" presStyleCnt="0"/>
      <dgm:spPr/>
    </dgm:pt>
    <dgm:pt modelId="{81789E99-5124-B44E-8009-978C181B2E83}" type="pres">
      <dgm:prSet presAssocID="{7F802583-9F50-473B-9CED-E05C3047EEAF}" presName="L1TextContainer" presStyleLbl="revTx" presStyleIdx="2" presStyleCnt="3">
        <dgm:presLayoutVars>
          <dgm:chMax val="1"/>
          <dgm:chPref val="1"/>
          <dgm:bulletEnabled val="1"/>
        </dgm:presLayoutVars>
      </dgm:prSet>
      <dgm:spPr/>
    </dgm:pt>
    <dgm:pt modelId="{8635A946-4925-3E44-99B9-3649CAF09376}" type="pres">
      <dgm:prSet presAssocID="{7F802583-9F50-473B-9CED-E05C3047EEAF}" presName="L2TextContainerWrapper" presStyleCnt="0">
        <dgm:presLayoutVars>
          <dgm:chMax val="0"/>
          <dgm:chPref val="0"/>
          <dgm:bulletEnabled val="1"/>
        </dgm:presLayoutVars>
      </dgm:prSet>
      <dgm:spPr/>
    </dgm:pt>
    <dgm:pt modelId="{8644BC0F-3152-9445-BD0F-249B3EDABAE2}" type="pres">
      <dgm:prSet presAssocID="{7F802583-9F50-473B-9CED-E05C3047EEAF}" presName="L2TextContainer" presStyleLbl="bgAccFollowNode1" presStyleIdx="2" presStyleCnt="3"/>
      <dgm:spPr/>
    </dgm:pt>
    <dgm:pt modelId="{321B79C9-BC68-6242-AD6D-90748D5AF1F3}" type="pres">
      <dgm:prSet presAssocID="{7F802583-9F50-473B-9CED-E05C3047EEAF}" presName="FlexibleEmptyPlaceHolder" presStyleCnt="0"/>
      <dgm:spPr/>
    </dgm:pt>
    <dgm:pt modelId="{4331F79F-7161-054C-96E4-E460C8C4F591}" type="pres">
      <dgm:prSet presAssocID="{7F802583-9F50-473B-9CED-E05C3047EEAF}" presName="ConnectLine" presStyleLbl="alignNode1" presStyleIdx="2" presStyleCnt="3"/>
      <dgm:spPr>
        <a:solidFill>
          <a:schemeClr val="accent2">
            <a:hueOff val="4681519"/>
            <a:satOff val="-5839"/>
            <a:lumOff val="1373"/>
            <a:alphaOff val="0"/>
          </a:schemeClr>
        </a:solidFill>
        <a:ln w="6350" cap="flat" cmpd="sng" algn="ctr">
          <a:solidFill>
            <a:schemeClr val="accent2">
              <a:hueOff val="4681519"/>
              <a:satOff val="-5839"/>
              <a:lumOff val="1373"/>
              <a:alphaOff val="0"/>
            </a:schemeClr>
          </a:solidFill>
          <a:prstDash val="dash"/>
        </a:ln>
        <a:effectLst/>
      </dgm:spPr>
    </dgm:pt>
    <dgm:pt modelId="{DAEAA4EC-B84A-5945-8235-5B36D64DC486}" type="pres">
      <dgm:prSet presAssocID="{7F802583-9F50-473B-9CED-E05C3047EEAF}" presName="ConnectorPoint" presStyleLbl="fgAcc1" presStyleIdx="2" presStyleCnt="3"/>
      <dgm:spPr>
        <a:solidFill>
          <a:schemeClr val="lt1">
            <a:alpha val="90000"/>
            <a:hueOff val="0"/>
            <a:satOff val="0"/>
            <a:lumOff val="0"/>
            <a:alphaOff val="0"/>
          </a:schemeClr>
        </a:solidFill>
        <a:ln w="25400" cap="flat" cmpd="sng" algn="ctr">
          <a:noFill/>
          <a:prstDash val="solid"/>
        </a:ln>
        <a:effectLst/>
      </dgm:spPr>
    </dgm:pt>
    <dgm:pt modelId="{1C609665-E7AC-5D42-A137-FFB379DC644C}" type="pres">
      <dgm:prSet presAssocID="{7F802583-9F50-473B-9CED-E05C3047EEAF}" presName="EmptyPlaceHolder" presStyleCnt="0"/>
      <dgm:spPr/>
    </dgm:pt>
  </dgm:ptLst>
  <dgm:cxnLst>
    <dgm:cxn modelId="{F5F91420-AF9F-D647-90D1-C68CC9860576}" type="presOf" srcId="{7F802583-9F50-473B-9CED-E05C3047EEAF}" destId="{81789E99-5124-B44E-8009-978C181B2E83}" srcOrd="0" destOrd="0" presId="urn:microsoft.com/office/officeart/2017/3/layout/HorizontalPathTimeline"/>
    <dgm:cxn modelId="{41F8D04B-513F-4CC7-AFB1-D70F1339515B}" srcId="{D9254677-C5CC-4661-932D-3407AACE17EC}" destId="{EA4FDF52-2B73-4985-8647-D81815971322}" srcOrd="0" destOrd="0" parTransId="{6C8B7DC5-D8E2-4555-9441-EFE0CA59B1DD}" sibTransId="{60EA7D4C-4CFC-4A65-BA87-6B840265D6F5}"/>
    <dgm:cxn modelId="{22A33251-202D-4E8E-A3EB-5950F267FD65}" srcId="{D9254677-C5CC-4661-932D-3407AACE17EC}" destId="{7F802583-9F50-473B-9CED-E05C3047EEAF}" srcOrd="2" destOrd="0" parTransId="{5E93103E-A21C-4275-867A-C44363718519}" sibTransId="{B824D9B2-216C-4EB9-9266-28407F1144F9}"/>
    <dgm:cxn modelId="{2D2F3E68-CF2C-F64F-8062-F1EA196C1C9A}" type="presOf" srcId="{F00A8D36-8B7A-4700-A341-2FC4F2C4D821}" destId="{6E6C1E96-9DEE-DF43-95F7-7329B5C01C19}" srcOrd="0" destOrd="0" presId="urn:microsoft.com/office/officeart/2017/3/layout/HorizontalPathTimeline"/>
    <dgm:cxn modelId="{3F0C0369-C473-441E-B2EE-D30F322376C6}" srcId="{7F802583-9F50-473B-9CED-E05C3047EEAF}" destId="{0B0A52A6-3C9B-4FE7-9F8B-7D6056A5BAF2}" srcOrd="0" destOrd="0" parTransId="{C3E952E6-EFD8-4DB5-AF2B-9B3EA15E5719}" sibTransId="{C3D33FBF-DAD5-48C1-979E-DF6EFBA00B97}"/>
    <dgm:cxn modelId="{6F97C578-A1EE-8D4C-A1DC-8E4073944D77}" type="presOf" srcId="{EA4FDF52-2B73-4985-8647-D81815971322}" destId="{D72F3C79-E85C-8A4C-9996-EA00D736B89E}" srcOrd="0" destOrd="0" presId="urn:microsoft.com/office/officeart/2017/3/layout/HorizontalPathTimeline"/>
    <dgm:cxn modelId="{F72D567F-16FC-844C-A011-5023583BE7C5}" type="presOf" srcId="{35FB9D16-B01D-4963-ABEF-205F7BD717A9}" destId="{CE9CBFB1-8B5B-7248-8383-656A35C0DEED}" srcOrd="0" destOrd="0" presId="urn:microsoft.com/office/officeart/2017/3/layout/HorizontalPathTimeline"/>
    <dgm:cxn modelId="{F9C2788A-8C47-42FE-8D22-90D7A3187CD2}" srcId="{EA4FDF52-2B73-4985-8647-D81815971322}" destId="{35FB9D16-B01D-4963-ABEF-205F7BD717A9}" srcOrd="0" destOrd="0" parTransId="{F0F2DC93-C9E6-40E1-BB2F-BC372B32905C}" sibTransId="{E52AFA42-3470-4113-BEAE-F3C6D7F6AFF0}"/>
    <dgm:cxn modelId="{A463368C-45F7-4E5C-87DE-0D4C38B368BF}" srcId="{F00A8D36-8B7A-4700-A341-2FC4F2C4D821}" destId="{ADDD6E23-7642-4D1C-B021-7B6467503DB3}" srcOrd="0" destOrd="0" parTransId="{0D84D845-7F80-4D7E-B7A3-9B512821CAC3}" sibTransId="{79CCCB8C-6F0F-447B-BD65-1853F41A3188}"/>
    <dgm:cxn modelId="{FE2CAFA6-B489-4561-8086-CE2FD0B7456A}" srcId="{D9254677-C5CC-4661-932D-3407AACE17EC}" destId="{F00A8D36-8B7A-4700-A341-2FC4F2C4D821}" srcOrd="1" destOrd="0" parTransId="{4A82A48C-9622-4AD7-B353-C9F0F7B2631D}" sibTransId="{E1E6AC8F-6AD1-49EB-9521-5D134EC5D2D6}"/>
    <dgm:cxn modelId="{59BA02C9-9ABB-6D4F-8E96-F176F08470B9}" type="presOf" srcId="{ADDD6E23-7642-4D1C-B021-7B6467503DB3}" destId="{6AD7950E-955C-3148-9AEE-C73E78ED49D2}" srcOrd="0" destOrd="0" presId="urn:microsoft.com/office/officeart/2017/3/layout/HorizontalPathTimeline"/>
    <dgm:cxn modelId="{AD7FA3E3-816F-1440-B8BA-9CF3E5F41FF5}" type="presOf" srcId="{0B0A52A6-3C9B-4FE7-9F8B-7D6056A5BAF2}" destId="{8644BC0F-3152-9445-BD0F-249B3EDABAE2}" srcOrd="0" destOrd="0" presId="urn:microsoft.com/office/officeart/2017/3/layout/HorizontalPathTimeline"/>
    <dgm:cxn modelId="{DB35C5FE-E5B8-F14A-9436-A28040CAA563}" type="presOf" srcId="{D9254677-C5CC-4661-932D-3407AACE17EC}" destId="{8C3B1570-71BE-304E-BC56-13FBEB3F4D33}" srcOrd="0" destOrd="0" presId="urn:microsoft.com/office/officeart/2017/3/layout/HorizontalPathTimeline"/>
    <dgm:cxn modelId="{089E2CE3-5135-994C-B89C-0E6406DEB53D}" type="presParOf" srcId="{8C3B1570-71BE-304E-BC56-13FBEB3F4D33}" destId="{10809DC3-EE6D-0343-B1C6-6E19A2CA12D1}" srcOrd="0" destOrd="0" presId="urn:microsoft.com/office/officeart/2017/3/layout/HorizontalPathTimeline"/>
    <dgm:cxn modelId="{3811452A-DF6A-A047-B1BB-B485A9E8AA42}" type="presParOf" srcId="{8C3B1570-71BE-304E-BC56-13FBEB3F4D33}" destId="{8E9DE2FE-4964-6344-8ED4-0DAB2D02DA93}" srcOrd="1" destOrd="0" presId="urn:microsoft.com/office/officeart/2017/3/layout/HorizontalPathTimeline"/>
    <dgm:cxn modelId="{F641AE23-D0EF-1348-972D-70CF54E0B0F4}" type="presParOf" srcId="{8E9DE2FE-4964-6344-8ED4-0DAB2D02DA93}" destId="{71E16F3F-47D8-834F-AD83-53464D126BA0}" srcOrd="0" destOrd="0" presId="urn:microsoft.com/office/officeart/2017/3/layout/HorizontalPathTimeline"/>
    <dgm:cxn modelId="{DADB714C-1B95-574F-964A-455BA45DBEA2}" type="presParOf" srcId="{71E16F3F-47D8-834F-AD83-53464D126BA0}" destId="{D72F3C79-E85C-8A4C-9996-EA00D736B89E}" srcOrd="0" destOrd="0" presId="urn:microsoft.com/office/officeart/2017/3/layout/HorizontalPathTimeline"/>
    <dgm:cxn modelId="{3A22649B-4801-6548-9298-EE9D5160591A}" type="presParOf" srcId="{71E16F3F-47D8-834F-AD83-53464D126BA0}" destId="{B3BA4B43-4D8B-B740-B112-EBE39BBB5AAC}" srcOrd="1" destOrd="0" presId="urn:microsoft.com/office/officeart/2017/3/layout/HorizontalPathTimeline"/>
    <dgm:cxn modelId="{EA91F1C2-C0CD-A047-AF73-3B987B9A71FA}" type="presParOf" srcId="{B3BA4B43-4D8B-B740-B112-EBE39BBB5AAC}" destId="{CE9CBFB1-8B5B-7248-8383-656A35C0DEED}" srcOrd="0" destOrd="0" presId="urn:microsoft.com/office/officeart/2017/3/layout/HorizontalPathTimeline"/>
    <dgm:cxn modelId="{2EA31156-6A53-AA42-8485-04CADB969681}" type="presParOf" srcId="{B3BA4B43-4D8B-B740-B112-EBE39BBB5AAC}" destId="{49D0C0CC-3491-3B42-9935-60CEFD3BDDB9}" srcOrd="1" destOrd="0" presId="urn:microsoft.com/office/officeart/2017/3/layout/HorizontalPathTimeline"/>
    <dgm:cxn modelId="{9D25752B-EFA2-3043-8C09-345AB501AA59}" type="presParOf" srcId="{71E16F3F-47D8-834F-AD83-53464D126BA0}" destId="{4B8DE6D9-35D3-3644-81DB-C0EBF16943E2}" srcOrd="2" destOrd="0" presId="urn:microsoft.com/office/officeart/2017/3/layout/HorizontalPathTimeline"/>
    <dgm:cxn modelId="{687A7C5E-384D-3B45-9743-7255DEF59908}" type="presParOf" srcId="{71E16F3F-47D8-834F-AD83-53464D126BA0}" destId="{05F36A1E-858B-3C4C-9B89-F57E3804BB1D}" srcOrd="3" destOrd="0" presId="urn:microsoft.com/office/officeart/2017/3/layout/HorizontalPathTimeline"/>
    <dgm:cxn modelId="{301A4518-89E4-B443-B0A2-7CC9BD9D8C56}" type="presParOf" srcId="{71E16F3F-47D8-834F-AD83-53464D126BA0}" destId="{731E2B9F-1C72-9441-8DE9-B2D8CC12A6F5}" srcOrd="4" destOrd="0" presId="urn:microsoft.com/office/officeart/2017/3/layout/HorizontalPathTimeline"/>
    <dgm:cxn modelId="{E8F2E0FE-7F25-054F-9287-F7D78E33726B}" type="presParOf" srcId="{8E9DE2FE-4964-6344-8ED4-0DAB2D02DA93}" destId="{E8F9DC7D-92B6-C64E-91BB-9ABC2189BC58}" srcOrd="1" destOrd="0" presId="urn:microsoft.com/office/officeart/2017/3/layout/HorizontalPathTimeline"/>
    <dgm:cxn modelId="{55A3ED8B-9CBD-3C49-ADDF-DBD5E97093F5}" type="presParOf" srcId="{8E9DE2FE-4964-6344-8ED4-0DAB2D02DA93}" destId="{A5048809-0940-0348-8ADF-DC394E47E6B9}" srcOrd="2" destOrd="0" presId="urn:microsoft.com/office/officeart/2017/3/layout/HorizontalPathTimeline"/>
    <dgm:cxn modelId="{66CFB75C-7651-0049-A725-2CE6F6D2000D}" type="presParOf" srcId="{A5048809-0940-0348-8ADF-DC394E47E6B9}" destId="{6E6C1E96-9DEE-DF43-95F7-7329B5C01C19}" srcOrd="0" destOrd="0" presId="urn:microsoft.com/office/officeart/2017/3/layout/HorizontalPathTimeline"/>
    <dgm:cxn modelId="{415D65FE-990E-5B48-812B-CAE95DFFB9E2}" type="presParOf" srcId="{A5048809-0940-0348-8ADF-DC394E47E6B9}" destId="{A7B25EFA-FF2C-BE4B-80A9-E674EEC491C1}" srcOrd="1" destOrd="0" presId="urn:microsoft.com/office/officeart/2017/3/layout/HorizontalPathTimeline"/>
    <dgm:cxn modelId="{BA1B9277-02C0-EE41-B249-BD3B0766658F}" type="presParOf" srcId="{A7B25EFA-FF2C-BE4B-80A9-E674EEC491C1}" destId="{6AD7950E-955C-3148-9AEE-C73E78ED49D2}" srcOrd="0" destOrd="0" presId="urn:microsoft.com/office/officeart/2017/3/layout/HorizontalPathTimeline"/>
    <dgm:cxn modelId="{34DC771D-2C6B-1E4D-A391-6AA8EFB6A001}" type="presParOf" srcId="{A7B25EFA-FF2C-BE4B-80A9-E674EEC491C1}" destId="{9EE36E2F-E2EC-DF49-89B9-CD5F88C1AD30}" srcOrd="1" destOrd="0" presId="urn:microsoft.com/office/officeart/2017/3/layout/HorizontalPathTimeline"/>
    <dgm:cxn modelId="{1B9B9730-3285-A446-9829-D5D3B53AA639}" type="presParOf" srcId="{A5048809-0940-0348-8ADF-DC394E47E6B9}" destId="{4C2C6F8B-0DAD-6440-8DE5-68B470412F7B}" srcOrd="2" destOrd="0" presId="urn:microsoft.com/office/officeart/2017/3/layout/HorizontalPathTimeline"/>
    <dgm:cxn modelId="{4C921B29-B2AB-0C40-933A-73BDFCC3211D}" type="presParOf" srcId="{A5048809-0940-0348-8ADF-DC394E47E6B9}" destId="{E2E4B9BA-CBDF-C54A-94B6-14E94BCB9A8D}" srcOrd="3" destOrd="0" presId="urn:microsoft.com/office/officeart/2017/3/layout/HorizontalPathTimeline"/>
    <dgm:cxn modelId="{6F8CAC63-5215-C34F-8A33-F345B935AF83}" type="presParOf" srcId="{A5048809-0940-0348-8ADF-DC394E47E6B9}" destId="{E09D2D08-2C41-DD42-BC90-340662BC91E9}" srcOrd="4" destOrd="0" presId="urn:microsoft.com/office/officeart/2017/3/layout/HorizontalPathTimeline"/>
    <dgm:cxn modelId="{9BA7A312-D80E-1A48-A199-2DAF2D931B97}" type="presParOf" srcId="{8E9DE2FE-4964-6344-8ED4-0DAB2D02DA93}" destId="{27735B3C-AB19-5B4A-8F3B-13851BEEC4EF}" srcOrd="3" destOrd="0" presId="urn:microsoft.com/office/officeart/2017/3/layout/HorizontalPathTimeline"/>
    <dgm:cxn modelId="{FDF80F0F-866F-4247-A302-6EA873C072DD}" type="presParOf" srcId="{8E9DE2FE-4964-6344-8ED4-0DAB2D02DA93}" destId="{44EF1FC1-481C-9A46-BE52-EA804657D8FE}" srcOrd="4" destOrd="0" presId="urn:microsoft.com/office/officeart/2017/3/layout/HorizontalPathTimeline"/>
    <dgm:cxn modelId="{4C601685-B510-9E47-983E-187BBF13D5E9}" type="presParOf" srcId="{44EF1FC1-481C-9A46-BE52-EA804657D8FE}" destId="{81789E99-5124-B44E-8009-978C181B2E83}" srcOrd="0" destOrd="0" presId="urn:microsoft.com/office/officeart/2017/3/layout/HorizontalPathTimeline"/>
    <dgm:cxn modelId="{62B85FBD-3B73-3B4A-BC9F-AF92495A2EC1}" type="presParOf" srcId="{44EF1FC1-481C-9A46-BE52-EA804657D8FE}" destId="{8635A946-4925-3E44-99B9-3649CAF09376}" srcOrd="1" destOrd="0" presId="urn:microsoft.com/office/officeart/2017/3/layout/HorizontalPathTimeline"/>
    <dgm:cxn modelId="{0BF00CA6-BF45-9140-AEA9-22F98E478806}" type="presParOf" srcId="{8635A946-4925-3E44-99B9-3649CAF09376}" destId="{8644BC0F-3152-9445-BD0F-249B3EDABAE2}" srcOrd="0" destOrd="0" presId="urn:microsoft.com/office/officeart/2017/3/layout/HorizontalPathTimeline"/>
    <dgm:cxn modelId="{F173AB04-605C-7B49-9055-EF2B08201BF3}" type="presParOf" srcId="{8635A946-4925-3E44-99B9-3649CAF09376}" destId="{321B79C9-BC68-6242-AD6D-90748D5AF1F3}" srcOrd="1" destOrd="0" presId="urn:microsoft.com/office/officeart/2017/3/layout/HorizontalPathTimeline"/>
    <dgm:cxn modelId="{DFADE8E2-A8A5-924C-9D18-688151B7EB0B}" type="presParOf" srcId="{44EF1FC1-481C-9A46-BE52-EA804657D8FE}" destId="{4331F79F-7161-054C-96E4-E460C8C4F591}" srcOrd="2" destOrd="0" presId="urn:microsoft.com/office/officeart/2017/3/layout/HorizontalPathTimeline"/>
    <dgm:cxn modelId="{A3C92308-8A51-C747-B277-AFED9E8C8D8C}" type="presParOf" srcId="{44EF1FC1-481C-9A46-BE52-EA804657D8FE}" destId="{DAEAA4EC-B84A-5945-8235-5B36D64DC486}" srcOrd="3" destOrd="0" presId="urn:microsoft.com/office/officeart/2017/3/layout/HorizontalPathTimeline"/>
    <dgm:cxn modelId="{FB27FB76-A636-BB43-A99A-1B31B5C10CFA}" type="presParOf" srcId="{44EF1FC1-481C-9A46-BE52-EA804657D8FE}" destId="{1C609665-E7AC-5D42-A137-FFB379DC644C}"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B493D-8855-4066-B0C8-3E05D00D8374}">
      <dsp:nvSpPr>
        <dsp:cNvPr id="0" name=""/>
        <dsp:cNvSpPr/>
      </dsp:nvSpPr>
      <dsp:spPr>
        <a:xfrm>
          <a:off x="0" y="2303"/>
          <a:ext cx="4885203" cy="11672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3DDF3-276B-4878-98DC-5472E6E0C474}">
      <dsp:nvSpPr>
        <dsp:cNvPr id="0" name=""/>
        <dsp:cNvSpPr/>
      </dsp:nvSpPr>
      <dsp:spPr>
        <a:xfrm>
          <a:off x="353082" y="264926"/>
          <a:ext cx="641968" cy="641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564704-46FA-4B8F-8918-3F53F4C3CBBD}">
      <dsp:nvSpPr>
        <dsp:cNvPr id="0" name=""/>
        <dsp:cNvSpPr/>
      </dsp:nvSpPr>
      <dsp:spPr>
        <a:xfrm>
          <a:off x="1348133" y="2303"/>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It allows you to combine your BA or BSc knowledge with practical field experience</a:t>
          </a:r>
        </a:p>
      </dsp:txBody>
      <dsp:txXfrm>
        <a:off x="1348133" y="2303"/>
        <a:ext cx="3537069" cy="1167214"/>
      </dsp:txXfrm>
    </dsp:sp>
    <dsp:sp modelId="{B7039B2C-B687-4920-9C0A-78967FB743DE}">
      <dsp:nvSpPr>
        <dsp:cNvPr id="0" name=""/>
        <dsp:cNvSpPr/>
      </dsp:nvSpPr>
      <dsp:spPr>
        <a:xfrm>
          <a:off x="0" y="1461321"/>
          <a:ext cx="4885203" cy="1167214"/>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347E1CB0-5747-4E55-9427-051D7F4535A5}">
      <dsp:nvSpPr>
        <dsp:cNvPr id="0" name=""/>
        <dsp:cNvSpPr/>
      </dsp:nvSpPr>
      <dsp:spPr>
        <a:xfrm>
          <a:off x="353082" y="1723944"/>
          <a:ext cx="641968" cy="641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21A69F-3387-4CD3-90A3-7AECBF57B554}">
      <dsp:nvSpPr>
        <dsp:cNvPr id="0" name=""/>
        <dsp:cNvSpPr/>
      </dsp:nvSpPr>
      <dsp:spPr>
        <a:xfrm>
          <a:off x="1348133" y="1461321"/>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Get necessary training to be part of a professional association (e.g., VRA- Vocational Rehabilitation Association)</a:t>
          </a:r>
        </a:p>
      </dsp:txBody>
      <dsp:txXfrm>
        <a:off x="1348133" y="1461321"/>
        <a:ext cx="3537069" cy="1167214"/>
      </dsp:txXfrm>
    </dsp:sp>
    <dsp:sp modelId="{4F5ACC30-29A9-4E8E-AF61-FD4AD4F74BF3}">
      <dsp:nvSpPr>
        <dsp:cNvPr id="0" name=""/>
        <dsp:cNvSpPr/>
      </dsp:nvSpPr>
      <dsp:spPr>
        <a:xfrm>
          <a:off x="0" y="2920339"/>
          <a:ext cx="4885203" cy="1167214"/>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2C832C29-7481-47AC-8AF0-9E84734F895A}">
      <dsp:nvSpPr>
        <dsp:cNvPr id="0" name=""/>
        <dsp:cNvSpPr/>
      </dsp:nvSpPr>
      <dsp:spPr>
        <a:xfrm>
          <a:off x="353082" y="3182963"/>
          <a:ext cx="641968" cy="641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5863F-A2BF-436C-AD79-72E14A2EF3A9}">
      <dsp:nvSpPr>
        <dsp:cNvPr id="0" name=""/>
        <dsp:cNvSpPr/>
      </dsp:nvSpPr>
      <dsp:spPr>
        <a:xfrm>
          <a:off x="1348133" y="2920339"/>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Work collaboratively with health care and vocational professionals</a:t>
          </a:r>
        </a:p>
      </dsp:txBody>
      <dsp:txXfrm>
        <a:off x="1348133" y="2920339"/>
        <a:ext cx="3537069" cy="1167214"/>
      </dsp:txXfrm>
    </dsp:sp>
    <dsp:sp modelId="{B55B24F4-22EA-4FF6-9A61-F6B839E1D54E}">
      <dsp:nvSpPr>
        <dsp:cNvPr id="0" name=""/>
        <dsp:cNvSpPr/>
      </dsp:nvSpPr>
      <dsp:spPr>
        <a:xfrm>
          <a:off x="0" y="4379358"/>
          <a:ext cx="4885203" cy="1167214"/>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7A5294D6-E1C5-4EEB-B920-2290DBC41C6F}">
      <dsp:nvSpPr>
        <dsp:cNvPr id="0" name=""/>
        <dsp:cNvSpPr/>
      </dsp:nvSpPr>
      <dsp:spPr>
        <a:xfrm>
          <a:off x="353082" y="4641981"/>
          <a:ext cx="641968" cy="6419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B36AFB-3DEF-488D-93CF-F7266875BA8D}">
      <dsp:nvSpPr>
        <dsp:cNvPr id="0" name=""/>
        <dsp:cNvSpPr/>
      </dsp:nvSpPr>
      <dsp:spPr>
        <a:xfrm>
          <a:off x="1348133" y="4379358"/>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We have a high post-graduate employment rate (approximately 90%)</a:t>
          </a:r>
        </a:p>
      </dsp:txBody>
      <dsp:txXfrm>
        <a:off x="1348133" y="4379358"/>
        <a:ext cx="3537069" cy="1167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3117-F8B5-894A-8650-AFC3F183631C}">
      <dsp:nvSpPr>
        <dsp:cNvPr id="0" name=""/>
        <dsp:cNvSpPr/>
      </dsp:nvSpPr>
      <dsp:spPr>
        <a:xfrm>
          <a:off x="0" y="576262"/>
          <a:ext cx="4567238" cy="16934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Completed 60 credits (10 full-year courses) including PSYC 1010 6.0 towards a BA/BSc degree.</a:t>
          </a:r>
        </a:p>
      </dsp:txBody>
      <dsp:txXfrm>
        <a:off x="82669" y="658931"/>
        <a:ext cx="4401900" cy="1528148"/>
      </dsp:txXfrm>
    </dsp:sp>
    <dsp:sp modelId="{87A955AE-5669-BF40-AD0C-A1C7B84F91E4}">
      <dsp:nvSpPr>
        <dsp:cNvPr id="0" name=""/>
        <dsp:cNvSpPr/>
      </dsp:nvSpPr>
      <dsp:spPr>
        <a:xfrm>
          <a:off x="0" y="3319462"/>
          <a:ext cx="4567238" cy="169348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Completed 90 credits (15 full-year courses) including PSYC 1010 6.0 towards an Honours BA/BSc degree.</a:t>
          </a:r>
        </a:p>
      </dsp:txBody>
      <dsp:txXfrm>
        <a:off x="82669" y="3402131"/>
        <a:ext cx="4401900" cy="1528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F3C79-E85C-8A4C-9996-EA00D736B89E}">
      <dsp:nvSpPr>
        <dsp:cNvPr id="0" name=""/>
        <dsp:cNvSpPr/>
      </dsp:nvSpPr>
      <dsp:spPr>
        <a:xfrm>
          <a:off x="244260" y="3160473"/>
          <a:ext cx="1954081" cy="665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March 20, 2020</a:t>
          </a:r>
        </a:p>
      </dsp:txBody>
      <dsp:txXfrm>
        <a:off x="244260" y="3160473"/>
        <a:ext cx="1954081" cy="665053"/>
      </dsp:txXfrm>
    </dsp:sp>
    <dsp:sp modelId="{10809DC3-EE6D-0343-B1C6-6E19A2CA12D1}">
      <dsp:nvSpPr>
        <dsp:cNvPr id="0" name=""/>
        <dsp:cNvSpPr/>
      </dsp:nvSpPr>
      <dsp:spPr>
        <a:xfrm>
          <a:off x="0" y="2825004"/>
          <a:ext cx="4885203" cy="2354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CBFB1-8B5B-7248-8383-656A35C0DEED}">
      <dsp:nvSpPr>
        <dsp:cNvPr id="0" name=""/>
        <dsp:cNvSpPr/>
      </dsp:nvSpPr>
      <dsp:spPr>
        <a:xfrm>
          <a:off x="146556" y="1003465"/>
          <a:ext cx="2149489" cy="82101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Applications are due </a:t>
          </a:r>
          <a:r>
            <a:rPr lang="en-US" sz="1500" b="1" kern="1200" dirty="0"/>
            <a:t>March 20, 2020</a:t>
          </a:r>
        </a:p>
      </dsp:txBody>
      <dsp:txXfrm>
        <a:off x="146556" y="1003465"/>
        <a:ext cx="2149489" cy="821016"/>
      </dsp:txXfrm>
    </dsp:sp>
    <dsp:sp modelId="{4B8DE6D9-35D3-3644-81DB-C0EBF16943E2}">
      <dsp:nvSpPr>
        <dsp:cNvPr id="0" name=""/>
        <dsp:cNvSpPr/>
      </dsp:nvSpPr>
      <dsp:spPr>
        <a:xfrm>
          <a:off x="1221300" y="1824482"/>
          <a:ext cx="0" cy="1000522"/>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E6C1E96-9DEE-DF43-95F7-7329B5C01C19}">
      <dsp:nvSpPr>
        <dsp:cNvPr id="0" name=""/>
        <dsp:cNvSpPr/>
      </dsp:nvSpPr>
      <dsp:spPr>
        <a:xfrm>
          <a:off x="1465560" y="2059899"/>
          <a:ext cx="1954081" cy="665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April</a:t>
          </a:r>
        </a:p>
      </dsp:txBody>
      <dsp:txXfrm>
        <a:off x="1465560" y="2059899"/>
        <a:ext cx="1954081" cy="665053"/>
      </dsp:txXfrm>
    </dsp:sp>
    <dsp:sp modelId="{6AD7950E-955C-3148-9AEE-C73E78ED49D2}">
      <dsp:nvSpPr>
        <dsp:cNvPr id="0" name=""/>
        <dsp:cNvSpPr/>
      </dsp:nvSpPr>
      <dsp:spPr>
        <a:xfrm>
          <a:off x="1367856" y="4060943"/>
          <a:ext cx="2149489" cy="82101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100000"/>
            </a:lnSpc>
            <a:spcBef>
              <a:spcPct val="0"/>
            </a:spcBef>
            <a:spcAft>
              <a:spcPts val="0"/>
            </a:spcAft>
            <a:buNone/>
          </a:pPr>
          <a:r>
            <a:rPr lang="en-US" sz="1500" kern="1200" dirty="0"/>
            <a:t>Offers are made in </a:t>
          </a:r>
        </a:p>
        <a:p>
          <a:pPr marL="0" lvl="0" indent="0" algn="ctr" defTabSz="666750">
            <a:lnSpc>
              <a:spcPct val="100000"/>
            </a:lnSpc>
            <a:spcBef>
              <a:spcPct val="0"/>
            </a:spcBef>
            <a:spcAft>
              <a:spcPts val="0"/>
            </a:spcAft>
            <a:buNone/>
          </a:pPr>
          <a:r>
            <a:rPr lang="en-US" sz="1500" b="1" kern="1200" dirty="0"/>
            <a:t>mid-April </a:t>
          </a:r>
        </a:p>
      </dsp:txBody>
      <dsp:txXfrm>
        <a:off x="1367856" y="4060943"/>
        <a:ext cx="2149489" cy="821016"/>
      </dsp:txXfrm>
    </dsp:sp>
    <dsp:sp modelId="{4C2C6F8B-0DAD-6440-8DE5-68B470412F7B}">
      <dsp:nvSpPr>
        <dsp:cNvPr id="0" name=""/>
        <dsp:cNvSpPr/>
      </dsp:nvSpPr>
      <dsp:spPr>
        <a:xfrm>
          <a:off x="2442601" y="3060421"/>
          <a:ext cx="0" cy="1000522"/>
        </a:xfrm>
        <a:prstGeom prst="line">
          <a:avLst/>
        </a:prstGeom>
        <a:solidFill>
          <a:schemeClr val="accent2">
            <a:hueOff val="2340759"/>
            <a:satOff val="-2919"/>
            <a:lumOff val="686"/>
            <a:alphaOff val="0"/>
          </a:schemeClr>
        </a:solidFill>
        <a:ln w="6350" cap="flat" cmpd="sng" algn="ctr">
          <a:solidFill>
            <a:schemeClr val="accent2">
              <a:hueOff val="2340759"/>
              <a:satOff val="-2919"/>
              <a:lumOff val="686"/>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5F36A1E-858B-3C4C-9B89-F57E3804BB1D}">
      <dsp:nvSpPr>
        <dsp:cNvPr id="0" name=""/>
        <dsp:cNvSpPr/>
      </dsp:nvSpPr>
      <dsp:spPr>
        <a:xfrm>
          <a:off x="1147732" y="2869145"/>
          <a:ext cx="147135" cy="1471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E4B9BA-CBDF-C54A-94B6-14E94BCB9A8D}">
      <dsp:nvSpPr>
        <dsp:cNvPr id="0" name=""/>
        <dsp:cNvSpPr/>
      </dsp:nvSpPr>
      <dsp:spPr>
        <a:xfrm>
          <a:off x="2369033" y="2869145"/>
          <a:ext cx="147135" cy="1471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1789E99-5124-B44E-8009-978C181B2E83}">
      <dsp:nvSpPr>
        <dsp:cNvPr id="0" name=""/>
        <dsp:cNvSpPr/>
      </dsp:nvSpPr>
      <dsp:spPr>
        <a:xfrm>
          <a:off x="2686861" y="3160473"/>
          <a:ext cx="1954081" cy="665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May</a:t>
          </a:r>
        </a:p>
      </dsp:txBody>
      <dsp:txXfrm>
        <a:off x="2686861" y="3160473"/>
        <a:ext cx="1954081" cy="665053"/>
      </dsp:txXfrm>
    </dsp:sp>
    <dsp:sp modelId="{8644BC0F-3152-9445-BD0F-249B3EDABAE2}">
      <dsp:nvSpPr>
        <dsp:cNvPr id="0" name=""/>
        <dsp:cNvSpPr/>
      </dsp:nvSpPr>
      <dsp:spPr>
        <a:xfrm>
          <a:off x="2589157" y="695583"/>
          <a:ext cx="2149489" cy="1128898"/>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Orientation session for those who are selected for the YSR program is in the </a:t>
          </a:r>
          <a:r>
            <a:rPr lang="en-US" sz="1500" b="1" kern="1200" dirty="0"/>
            <a:t>first week of May </a:t>
          </a:r>
        </a:p>
      </dsp:txBody>
      <dsp:txXfrm>
        <a:off x="2589157" y="695583"/>
        <a:ext cx="2149489" cy="1128898"/>
      </dsp:txXfrm>
    </dsp:sp>
    <dsp:sp modelId="{4331F79F-7161-054C-96E4-E460C8C4F591}">
      <dsp:nvSpPr>
        <dsp:cNvPr id="0" name=""/>
        <dsp:cNvSpPr/>
      </dsp:nvSpPr>
      <dsp:spPr>
        <a:xfrm>
          <a:off x="3663902" y="1824482"/>
          <a:ext cx="0" cy="1000522"/>
        </a:xfrm>
        <a:prstGeom prst="line">
          <a:avLst/>
        </a:prstGeom>
        <a:solidFill>
          <a:schemeClr val="accent2">
            <a:hueOff val="4681519"/>
            <a:satOff val="-5839"/>
            <a:lumOff val="1373"/>
            <a:alphaOff val="0"/>
          </a:schemeClr>
        </a:solidFill>
        <a:ln w="6350" cap="flat" cmpd="sng" algn="ctr">
          <a:solidFill>
            <a:schemeClr val="accent2">
              <a:hueOff val="4681519"/>
              <a:satOff val="-5839"/>
              <a:lumOff val="137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AEAA4EC-B84A-5945-8235-5B36D64DC486}">
      <dsp:nvSpPr>
        <dsp:cNvPr id="0" name=""/>
        <dsp:cNvSpPr/>
      </dsp:nvSpPr>
      <dsp:spPr>
        <a:xfrm>
          <a:off x="3590334" y="2869145"/>
          <a:ext cx="147135" cy="1471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B534587B-1A42-6F4E-8486-F725411847D2}" type="datetimeFigureOut">
              <a:rPr lang="en-US" smtClean="0"/>
              <a:t>1/29/20</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9FAF238-3C47-CB4F-8884-3A4DFFD95A33}" type="slidenum">
              <a:rPr lang="en-US" smtClean="0"/>
              <a:t>‹#›</a:t>
            </a:fld>
            <a:endParaRPr lang="en-US"/>
          </a:p>
        </p:txBody>
      </p:sp>
    </p:spTree>
    <p:extLst>
      <p:ext uri="{BB962C8B-B14F-4D97-AF65-F5344CB8AC3E}">
        <p14:creationId xmlns:p14="http://schemas.microsoft.com/office/powerpoint/2010/main" val="312608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AF238-3C47-CB4F-8884-3A4DFFD95A33}" type="slidenum">
              <a:rPr lang="en-US" smtClean="0"/>
              <a:t>5</a:t>
            </a:fld>
            <a:endParaRPr lang="en-US"/>
          </a:p>
        </p:txBody>
      </p:sp>
    </p:spTree>
    <p:extLst>
      <p:ext uri="{BB962C8B-B14F-4D97-AF65-F5344CB8AC3E}">
        <p14:creationId xmlns:p14="http://schemas.microsoft.com/office/powerpoint/2010/main" val="259753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AF238-3C47-CB4F-8884-3A4DFFD95A33}" type="slidenum">
              <a:rPr lang="en-US" smtClean="0"/>
              <a:t>6</a:t>
            </a:fld>
            <a:endParaRPr lang="en-US"/>
          </a:p>
        </p:txBody>
      </p:sp>
    </p:spTree>
    <p:extLst>
      <p:ext uri="{BB962C8B-B14F-4D97-AF65-F5344CB8AC3E}">
        <p14:creationId xmlns:p14="http://schemas.microsoft.com/office/powerpoint/2010/main" val="166083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660AF0-FAE7-41C3-8045-905B842451C8}"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309334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3928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333146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19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115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435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4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26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52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520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43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21789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84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07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31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660AF0-FAE7-41C3-8045-905B842451C8}"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45641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660AF0-FAE7-41C3-8045-905B842451C8}"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203848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660AF0-FAE7-41C3-8045-905B842451C8}" type="datetimeFigureOut">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388893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660AF0-FAE7-41C3-8045-905B842451C8}" type="datetimeFigureOut">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45494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60AF0-FAE7-41C3-8045-905B842451C8}" type="datetimeFigureOut">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5414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98665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273835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60AF0-FAE7-41C3-8045-905B842451C8}" type="datetimeFigureOut">
              <a:rPr lang="en-US" smtClean="0"/>
              <a:t>1/29/20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485E8-9BC0-4CEB-94C1-DFFD644163FB}" type="slidenum">
              <a:rPr lang="en-US" smtClean="0"/>
              <a:t>‹#›</a:t>
            </a:fld>
            <a:endParaRPr lang="en-US"/>
          </a:p>
        </p:txBody>
      </p:sp>
    </p:spTree>
    <p:extLst>
      <p:ext uri="{BB962C8B-B14F-4D97-AF65-F5344CB8AC3E}">
        <p14:creationId xmlns:p14="http://schemas.microsoft.com/office/powerpoint/2010/main" val="150838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60AF0-FAE7-41C3-8045-905B842451C8}" type="datetimeFigureOut">
              <a:rPr lang="en-US" smtClean="0">
                <a:solidFill>
                  <a:prstClr val="black">
                    <a:tint val="75000"/>
                  </a:prstClr>
                </a:solidFill>
              </a:rPr>
              <a:pPr/>
              <a:t>1/29/20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94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hyperlink" Target="mailto:Annie.Kirkham@senecacollege.ca" TargetMode="External"/><Relationship Id="rId7" Type="http://schemas.openxmlformats.org/officeDocument/2006/relationships/image" Target="../media/image2.png"/><Relationship Id="rId2" Type="http://schemas.openxmlformats.org/officeDocument/2006/relationships/hyperlink" Target="mailto:Barbara.pimenoff@senecacollege.ca"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ysrehab@yorku.ca" TargetMode="External"/><Relationship Id="rId4" Type="http://schemas.openxmlformats.org/officeDocument/2006/relationships/hyperlink" Target="mailto:magdawoj@yorku.c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p:cNvSpPr>
            <a:spLocks noGrp="1"/>
          </p:cNvSpPr>
          <p:nvPr>
            <p:ph type="ctrTitle"/>
          </p:nvPr>
        </p:nvSpPr>
        <p:spPr>
          <a:xfrm>
            <a:off x="825501" y="1111086"/>
            <a:ext cx="5767578" cy="2623885"/>
          </a:xfrm>
        </p:spPr>
        <p:txBody>
          <a:bodyPr anchor="ctr">
            <a:normAutofit/>
          </a:bodyPr>
          <a:lstStyle/>
          <a:p>
            <a:pPr algn="l">
              <a:lnSpc>
                <a:spcPct val="90000"/>
              </a:lnSpc>
            </a:pPr>
            <a:r>
              <a:rPr lang="en-US">
                <a:solidFill>
                  <a:srgbClr val="FFFFFF"/>
                </a:solidFill>
              </a:rPr>
              <a:t>York-Seneca Rehabilitation Services Certificate Program</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809624" y="4843002"/>
            <a:ext cx="7509510" cy="1234345"/>
          </a:xfrm>
        </p:spPr>
        <p:txBody>
          <a:bodyPr anchor="ctr">
            <a:normAutofit/>
          </a:bodyPr>
          <a:lstStyle/>
          <a:p>
            <a:pPr algn="l"/>
            <a:r>
              <a:rPr lang="en-US" sz="2300" dirty="0">
                <a:solidFill>
                  <a:srgbClr val="1B1B1B"/>
                </a:solidFill>
              </a:rPr>
              <a:t>Information Session</a:t>
            </a:r>
          </a:p>
          <a:p>
            <a:pPr algn="l"/>
            <a:r>
              <a:rPr lang="en-US" sz="2300" dirty="0">
                <a:solidFill>
                  <a:srgbClr val="1B1B1B"/>
                </a:solidFill>
              </a:rPr>
              <a:t>Wednesday, January 29</a:t>
            </a:r>
            <a:r>
              <a:rPr lang="en-US" sz="2300" baseline="30000" dirty="0">
                <a:solidFill>
                  <a:srgbClr val="1B1B1B"/>
                </a:solidFill>
              </a:rPr>
              <a:t>nd</a:t>
            </a:r>
            <a:r>
              <a:rPr lang="en-US" sz="2300" dirty="0">
                <a:solidFill>
                  <a:srgbClr val="1B1B1B"/>
                </a:solidFill>
              </a:rPr>
              <a:t>, 2020</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orklogo"/>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60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YSR Required York Courses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7287823"/>
              </p:ext>
            </p:extLst>
          </p:nvPr>
        </p:nvGraphicFramePr>
        <p:xfrm>
          <a:off x="457200" y="1600200"/>
          <a:ext cx="8229600" cy="289560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285750" indent="-285750">
                        <a:buFont typeface="Arial" panose="020B0604020202020204" pitchFamily="34" charset="0"/>
                        <a:buChar char="•"/>
                      </a:pPr>
                      <a:r>
                        <a:rPr lang="en-US" sz="2000" dirty="0"/>
                        <a:t>Personality (PSYC</a:t>
                      </a:r>
                      <a:r>
                        <a:rPr lang="en-US" sz="2000" baseline="0" dirty="0"/>
                        <a:t> 2130 3.0)</a:t>
                      </a:r>
                      <a:endParaRPr lang="en-US" sz="2000" dirty="0"/>
                    </a:p>
                  </a:txBody>
                  <a:tcPr/>
                </a:tc>
                <a:tc>
                  <a:txBody>
                    <a:bodyPr/>
                    <a:lstStyle/>
                    <a:p>
                      <a:pPr marL="285750" indent="-285750">
                        <a:buFont typeface="Arial" panose="020B0604020202020204" pitchFamily="34" charset="0"/>
                        <a:buChar char="•"/>
                      </a:pPr>
                      <a:r>
                        <a:rPr lang="en-US" sz="2000" dirty="0" err="1"/>
                        <a:t>Behaviour</a:t>
                      </a:r>
                      <a:r>
                        <a:rPr lang="en-US" sz="2000" dirty="0"/>
                        <a:t> Modification</a:t>
                      </a:r>
                      <a:r>
                        <a:rPr lang="en-US" sz="2000" baseline="0" dirty="0"/>
                        <a:t> &amp; </a:t>
                      </a:r>
                      <a:r>
                        <a:rPr lang="en-US" sz="2000" baseline="0" dirty="0" err="1"/>
                        <a:t>Behaviour</a:t>
                      </a:r>
                      <a:r>
                        <a:rPr lang="en-US" sz="2000" baseline="0" dirty="0"/>
                        <a:t> Therapy (PSYC 4030 6.0)</a:t>
                      </a:r>
                      <a:endParaRPr lang="en-US" sz="2000" dirty="0"/>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Motivation (PSYC 2230 3.0)</a:t>
                      </a:r>
                    </a:p>
                  </a:txBody>
                  <a:tcPr/>
                </a:tc>
                <a:tc>
                  <a:txBody>
                    <a:bodyPr/>
                    <a:lstStyle/>
                    <a:p>
                      <a:pPr marL="285750" indent="-285750">
                        <a:buFont typeface="Arial" panose="020B0604020202020204" pitchFamily="34" charset="0"/>
                        <a:buChar char="•"/>
                      </a:pPr>
                      <a:r>
                        <a:rPr lang="en-US" sz="2000" dirty="0"/>
                        <a:t>Counselling</a:t>
                      </a:r>
                      <a:r>
                        <a:rPr lang="en-US" sz="2000" baseline="0" dirty="0"/>
                        <a:t> Psychology (PSYC 4060 6.0)</a:t>
                      </a:r>
                      <a:endParaRPr lang="en-US" sz="2000" dirty="0"/>
                    </a:p>
                  </a:txBody>
                  <a:tcPr/>
                </a:tc>
                <a:extLst>
                  <a:ext uri="{0D108BD9-81ED-4DB2-BD59-A6C34878D82A}">
                    <a16:rowId xmlns:a16="http://schemas.microsoft.com/office/drawing/2014/main" val="10002"/>
                  </a:ext>
                </a:extLst>
              </a:tr>
              <a:tr h="3352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Abnormal</a:t>
                      </a:r>
                      <a:r>
                        <a:rPr lang="en-US" sz="2000" baseline="0" dirty="0"/>
                        <a:t> Psychology (PSYC 3140 3.0)</a:t>
                      </a:r>
                    </a:p>
                  </a:txBody>
                  <a:tcPr/>
                </a:tc>
                <a:tc>
                  <a:txBody>
                    <a:bodyPr/>
                    <a:lstStyle/>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sz="2000" dirty="0"/>
                        <a:t>Health Psychology (PSYC 3170 3.0)</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endParaRPr lang="en-US" sz="2000" dirty="0"/>
                    </a:p>
                  </a:txBody>
                  <a:tcPr/>
                </a:tc>
                <a:tc>
                  <a:txBody>
                    <a:bodyPr/>
                    <a:lstStyle/>
                    <a:p>
                      <a:pPr marL="0" indent="0">
                        <a:buFont typeface="Arial" panose="020B0604020202020204" pitchFamily="34" charset="0"/>
                        <a:buNone/>
                      </a:pPr>
                      <a:endParaRPr lang="en-US" sz="2000" dirty="0">
                        <a:highlight>
                          <a:srgbClr val="00FFFF"/>
                        </a:highlight>
                      </a:endParaRPr>
                    </a:p>
                  </a:txBody>
                  <a:tcPr/>
                </a:tc>
                <a:extLst>
                  <a:ext uri="{0D108BD9-81ED-4DB2-BD59-A6C34878D82A}">
                    <a16:rowId xmlns:a16="http://schemas.microsoft.com/office/drawing/2014/main" val="10005"/>
                  </a:ext>
                </a:extLst>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5B43DDC-A755-0D4F-BF72-40FB656376F4}"/>
              </a:ext>
            </a:extLst>
          </p:cNvPr>
          <p:cNvSpPr txBox="1"/>
          <p:nvPr/>
        </p:nvSpPr>
        <p:spPr>
          <a:xfrm>
            <a:off x="457200" y="4495800"/>
            <a:ext cx="8229600" cy="1107996"/>
          </a:xfrm>
          <a:prstGeom prst="rect">
            <a:avLst/>
          </a:prstGeom>
          <a:noFill/>
        </p:spPr>
        <p:txBody>
          <a:bodyPr wrap="square" rtlCol="0">
            <a:spAutoFit/>
          </a:bodyPr>
          <a:lstStyle/>
          <a:p>
            <a:r>
              <a:rPr lang="en-US" sz="2400" dirty="0"/>
              <a:t>Note: Students must also complete other degree requirements, such as Critical Thinking in Psychology (PSYC 4180 6.0)</a:t>
            </a:r>
          </a:p>
          <a:p>
            <a:endParaRPr lang="en-US" dirty="0"/>
          </a:p>
        </p:txBody>
      </p:sp>
      <p:pic>
        <p:nvPicPr>
          <p:cNvPr id="7" name="Picture 6" descr="yorklogo">
            <a:extLst>
              <a:ext uri="{FF2B5EF4-FFF2-40B4-BE49-F238E27FC236}">
                <a16:creationId xmlns:a16="http://schemas.microsoft.com/office/drawing/2014/main" id="{E5545FC7-6E52-F646-B536-91F2E5573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44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lstStyle/>
          <a:p>
            <a:r>
              <a:rPr lang="en-US" dirty="0"/>
              <a:t>Application Process</a:t>
            </a:r>
          </a:p>
        </p:txBody>
      </p:sp>
      <p:sp>
        <p:nvSpPr>
          <p:cNvPr id="3" name="Content Placeholder 2"/>
          <p:cNvSpPr>
            <a:spLocks noGrp="1"/>
          </p:cNvSpPr>
          <p:nvPr>
            <p:ph idx="1"/>
          </p:nvPr>
        </p:nvSpPr>
        <p:spPr>
          <a:xfrm>
            <a:off x="304800" y="1066800"/>
            <a:ext cx="8229600" cy="4906963"/>
          </a:xfrm>
        </p:spPr>
        <p:txBody>
          <a:bodyPr>
            <a:normAutofit/>
          </a:bodyPr>
          <a:lstStyle/>
          <a:p>
            <a:r>
              <a:rPr lang="en-US" dirty="0"/>
              <a:t>Application form (Available on the York website):</a:t>
            </a:r>
          </a:p>
          <a:p>
            <a:pPr lvl="1"/>
            <a:r>
              <a:rPr lang="en-US" dirty="0"/>
              <a:t>Academic background and courses</a:t>
            </a:r>
          </a:p>
          <a:p>
            <a:pPr lvl="1"/>
            <a:r>
              <a:rPr lang="en-US" dirty="0"/>
              <a:t>Highlight your volunteer and/or work history (rehabilitation-related experience is an asset)</a:t>
            </a:r>
          </a:p>
          <a:p>
            <a:pPr lvl="1"/>
            <a:r>
              <a:rPr lang="en-US" dirty="0"/>
              <a:t>Understanding of rehabilitation field (through a written statement)</a:t>
            </a:r>
          </a:p>
          <a:p>
            <a:pPr lvl="1"/>
            <a:endParaRPr lang="en-US" dirty="0"/>
          </a:p>
          <a:p>
            <a:r>
              <a:rPr lang="en-US" dirty="0"/>
              <a:t>We will review your transcript </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230F60DC-1BE9-9846-838D-BFDBC0A9C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8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lstStyle/>
          <a:p>
            <a:r>
              <a:rPr lang="en-US" dirty="0"/>
              <a:t>Application Process cont’d</a:t>
            </a:r>
          </a:p>
        </p:txBody>
      </p:sp>
      <p:sp>
        <p:nvSpPr>
          <p:cNvPr id="3" name="Content Placeholder 2"/>
          <p:cNvSpPr>
            <a:spLocks noGrp="1"/>
          </p:cNvSpPr>
          <p:nvPr>
            <p:ph idx="1"/>
          </p:nvPr>
        </p:nvSpPr>
        <p:spPr>
          <a:xfrm>
            <a:off x="304800" y="1066800"/>
            <a:ext cx="8229600" cy="4906963"/>
          </a:xfrm>
        </p:spPr>
        <p:txBody>
          <a:bodyPr>
            <a:normAutofit/>
          </a:bodyPr>
          <a:lstStyle/>
          <a:p>
            <a:r>
              <a:rPr lang="en-US" dirty="0"/>
              <a:t>Two references who can comment on your ability and suitability in the rehabilitation field (through a referee report)</a:t>
            </a:r>
          </a:p>
          <a:p>
            <a:endParaRPr lang="en-US" dirty="0"/>
          </a:p>
          <a:p>
            <a:pPr marL="0" indent="0" algn="ctr">
              <a:buNone/>
            </a:pPr>
            <a:r>
              <a:rPr lang="en-US" dirty="0"/>
              <a:t>Email application to YSR Program Administration:</a:t>
            </a:r>
          </a:p>
          <a:p>
            <a:pPr marL="0" indent="0" algn="ctr">
              <a:buNone/>
            </a:pPr>
            <a:r>
              <a:rPr lang="en-US" dirty="0"/>
              <a:t>  </a:t>
            </a:r>
            <a:r>
              <a:rPr lang="en-US" dirty="0" err="1"/>
              <a:t>ysrehab@yorku.ca</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230F60DC-1BE9-9846-838D-BFDBC0A9C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Email">
            <a:extLst>
              <a:ext uri="{FF2B5EF4-FFF2-40B4-BE49-F238E27FC236}">
                <a16:creationId xmlns:a16="http://schemas.microsoft.com/office/drawing/2014/main" id="{C6A9430C-38E7-C549-9054-F6876638D0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1200" y="4114800"/>
            <a:ext cx="914400" cy="914400"/>
          </a:xfrm>
          <a:prstGeom prst="rect">
            <a:avLst/>
          </a:prstGeom>
        </p:spPr>
      </p:pic>
    </p:spTree>
    <p:extLst>
      <p:ext uri="{BB962C8B-B14F-4D97-AF65-F5344CB8AC3E}">
        <p14:creationId xmlns:p14="http://schemas.microsoft.com/office/powerpoint/2010/main" val="342959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811161"/>
            <a:ext cx="2501695" cy="5403370"/>
          </a:xfrm>
        </p:spPr>
        <p:txBody>
          <a:bodyPr>
            <a:normAutofit/>
          </a:bodyPr>
          <a:lstStyle/>
          <a:p>
            <a:r>
              <a:rPr lang="en-US" sz="3100">
                <a:solidFill>
                  <a:srgbClr val="FFFFFF"/>
                </a:solidFill>
              </a:rPr>
              <a:t>Entry Requirements</a:t>
            </a:r>
          </a:p>
        </p:txBody>
      </p:sp>
      <p:sp>
        <p:nvSpPr>
          <p:cNvPr id="25" name="Rectangle 24">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44EC217E-FAEB-2442-BA45-7DC0205BDA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2">
            <a:extLst>
              <a:ext uri="{FF2B5EF4-FFF2-40B4-BE49-F238E27FC236}">
                <a16:creationId xmlns:a16="http://schemas.microsoft.com/office/drawing/2014/main" id="{620ECF8A-604A-498B-94D4-FF1ACAE96D94}"/>
              </a:ext>
            </a:extLst>
          </p:cNvPr>
          <p:cNvGraphicFramePr>
            <a:graphicFrameLocks noGrp="1"/>
          </p:cNvGraphicFramePr>
          <p:nvPr>
            <p:ph idx="1"/>
            <p:extLst>
              <p:ext uri="{D42A27DB-BD31-4B8C-83A1-F6EECF244321}">
                <p14:modId xmlns:p14="http://schemas.microsoft.com/office/powerpoint/2010/main" val="1471165777"/>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9BA8945-E044-404F-8B9D-7789711B706E}"/>
              </a:ext>
            </a:extLst>
          </p:cNvPr>
          <p:cNvSpPr txBox="1"/>
          <p:nvPr/>
        </p:nvSpPr>
        <p:spPr>
          <a:xfrm>
            <a:off x="6018406" y="3163669"/>
            <a:ext cx="1220594" cy="646331"/>
          </a:xfrm>
          <a:prstGeom prst="rect">
            <a:avLst/>
          </a:prstGeom>
          <a:noFill/>
        </p:spPr>
        <p:txBody>
          <a:bodyPr wrap="square" rtlCol="0">
            <a:spAutoFit/>
          </a:bodyPr>
          <a:lstStyle/>
          <a:p>
            <a:r>
              <a:rPr lang="en-US" sz="3600" b="1" dirty="0"/>
              <a:t>OR</a:t>
            </a:r>
            <a:endParaRPr lang="en-US" b="1" dirty="0"/>
          </a:p>
        </p:txBody>
      </p:sp>
    </p:spTree>
    <p:extLst>
      <p:ext uri="{BB962C8B-B14F-4D97-AF65-F5344CB8AC3E}">
        <p14:creationId xmlns:p14="http://schemas.microsoft.com/office/powerpoint/2010/main" val="6949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dirty="0"/>
              <a:t>Field Placements</a:t>
            </a:r>
          </a:p>
        </p:txBody>
      </p:sp>
      <p:sp>
        <p:nvSpPr>
          <p:cNvPr id="3" name="Content Placeholder 2"/>
          <p:cNvSpPr>
            <a:spLocks noGrp="1"/>
          </p:cNvSpPr>
          <p:nvPr>
            <p:ph idx="1"/>
          </p:nvPr>
        </p:nvSpPr>
        <p:spPr>
          <a:xfrm>
            <a:off x="1178858" y="3060017"/>
            <a:ext cx="6841938" cy="2438546"/>
          </a:xfrm>
        </p:spPr>
        <p:txBody>
          <a:bodyPr>
            <a:normAutofit/>
          </a:bodyPr>
          <a:lstStyle/>
          <a:p>
            <a:pPr marL="0" indent="0" algn="ctr">
              <a:buNone/>
            </a:pPr>
            <a:r>
              <a:rPr lang="en-US" b="1" dirty="0" err="1"/>
              <a:t>Daiana</a:t>
            </a:r>
            <a:r>
              <a:rPr lang="en-US" b="1" dirty="0"/>
              <a:t> </a:t>
            </a:r>
            <a:r>
              <a:rPr lang="en-US" b="1" dirty="0" err="1"/>
              <a:t>Giancola</a:t>
            </a:r>
            <a:r>
              <a:rPr lang="en-US" dirty="0"/>
              <a:t>, BA Hons (Spec. </a:t>
            </a:r>
            <a:r>
              <a:rPr lang="en-US" dirty="0" err="1"/>
              <a:t>Psyc</a:t>
            </a:r>
            <a:r>
              <a:rPr lang="en-US" dirty="0"/>
              <a:t>.)</a:t>
            </a:r>
          </a:p>
          <a:p>
            <a:pPr marL="344488" indent="0" algn="ctr">
              <a:buNone/>
            </a:pPr>
            <a:r>
              <a:rPr lang="en-US" sz="2100" dirty="0"/>
              <a:t>Fieldwork Placement Instructor, YSR program</a:t>
            </a:r>
          </a:p>
          <a:p>
            <a:pPr marL="344488" indent="0" algn="ctr">
              <a:buNone/>
            </a:pPr>
            <a:r>
              <a:rPr lang="en-US" sz="2100" dirty="0"/>
              <a:t>YSR Program Graduate</a:t>
            </a:r>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02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Placement </a:t>
            </a:r>
          </a:p>
        </p:txBody>
      </p:sp>
      <p:sp>
        <p:nvSpPr>
          <p:cNvPr id="3" name="Content Placeholder 2"/>
          <p:cNvSpPr>
            <a:spLocks noGrp="1"/>
          </p:cNvSpPr>
          <p:nvPr>
            <p:ph idx="1"/>
          </p:nvPr>
        </p:nvSpPr>
        <p:spPr>
          <a:xfrm>
            <a:off x="457200" y="1295401"/>
            <a:ext cx="8229600" cy="4572000"/>
          </a:xfrm>
        </p:spPr>
        <p:txBody>
          <a:bodyPr>
            <a:normAutofit fontScale="92500" lnSpcReduction="10000"/>
          </a:bodyPr>
          <a:lstStyle/>
          <a:p>
            <a:r>
              <a:rPr lang="en-US" dirty="0"/>
              <a:t>Total of 800 hours over the 2 years of program (200 hours per semester)</a:t>
            </a:r>
          </a:p>
          <a:p>
            <a:pPr marL="688975"/>
            <a:r>
              <a:rPr lang="en-US" dirty="0"/>
              <a:t>First year (FWK901):</a:t>
            </a:r>
          </a:p>
          <a:p>
            <a:pPr marL="1089025" lvl="1"/>
            <a:r>
              <a:rPr lang="en-US" dirty="0"/>
              <a:t>Two (2) different placements </a:t>
            </a:r>
          </a:p>
          <a:p>
            <a:pPr marL="1089025" lvl="1"/>
            <a:r>
              <a:rPr lang="en-US" dirty="0"/>
              <a:t>One (1) per semester</a:t>
            </a:r>
          </a:p>
          <a:p>
            <a:pPr marL="688975"/>
            <a:r>
              <a:rPr lang="en-US" dirty="0"/>
              <a:t>Second year (FWK902):</a:t>
            </a:r>
          </a:p>
          <a:p>
            <a:pPr marL="1089025" lvl="1"/>
            <a:r>
              <a:rPr lang="en-US" dirty="0"/>
              <a:t>Choice of either 1 (400 hours) or 2 (200 hours each) placements for the year </a:t>
            </a:r>
          </a:p>
          <a:p>
            <a:r>
              <a:rPr lang="en-US" dirty="0"/>
              <a:t>Placement runs Fall and Winter semesters (September – end of April)</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5B3A54D5-7EA9-8843-9B0D-0026912A1C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76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Placement </a:t>
            </a:r>
          </a:p>
        </p:txBody>
      </p:sp>
      <p:sp>
        <p:nvSpPr>
          <p:cNvPr id="3" name="Content Placeholder 2"/>
          <p:cNvSpPr>
            <a:spLocks noGrp="1"/>
          </p:cNvSpPr>
          <p:nvPr>
            <p:ph idx="1"/>
          </p:nvPr>
        </p:nvSpPr>
        <p:spPr>
          <a:xfrm>
            <a:off x="457200" y="1295401"/>
            <a:ext cx="8229600" cy="4572000"/>
          </a:xfrm>
        </p:spPr>
        <p:txBody>
          <a:bodyPr>
            <a:normAutofit/>
          </a:bodyPr>
          <a:lstStyle/>
          <a:p>
            <a:r>
              <a:rPr lang="en-US" dirty="0"/>
              <a:t>Requirement is to gain experience with each of the following populations: </a:t>
            </a:r>
          </a:p>
          <a:p>
            <a:pPr marL="622300" lvl="1">
              <a:spcAft>
                <a:spcPts val="600"/>
              </a:spcAft>
            </a:pPr>
            <a:r>
              <a:rPr lang="en-US" b="1" dirty="0"/>
              <a:t>Physical Disabilities</a:t>
            </a:r>
          </a:p>
          <a:p>
            <a:pPr marL="622300" lvl="1">
              <a:spcAft>
                <a:spcPts val="600"/>
              </a:spcAft>
            </a:pPr>
            <a:r>
              <a:rPr lang="en-US" b="1" dirty="0"/>
              <a:t>Emotional / Psychological Disabilities </a:t>
            </a:r>
          </a:p>
          <a:p>
            <a:pPr marL="622300" lvl="1">
              <a:spcAft>
                <a:spcPts val="600"/>
              </a:spcAft>
            </a:pPr>
            <a:r>
              <a:rPr lang="en-US" b="1" dirty="0"/>
              <a:t>Developmental / Intellectual / Cognitive Disabilities</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3976AD72-FB78-054A-BF1D-4BD0A2F84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1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Placement</a:t>
            </a:r>
            <a:endParaRPr lang="en-US" dirty="0"/>
          </a:p>
        </p:txBody>
      </p:sp>
      <p:sp>
        <p:nvSpPr>
          <p:cNvPr id="3" name="Content Placeholder 2"/>
          <p:cNvSpPr>
            <a:spLocks noGrp="1"/>
          </p:cNvSpPr>
          <p:nvPr>
            <p:ph idx="1"/>
          </p:nvPr>
        </p:nvSpPr>
        <p:spPr/>
        <p:txBody>
          <a:bodyPr/>
          <a:lstStyle/>
          <a:p>
            <a:r>
              <a:rPr lang="en-US"/>
              <a:t>Evaluation over the 2 years in all the following areas: </a:t>
            </a:r>
          </a:p>
          <a:p>
            <a:pPr lvl="1"/>
            <a:r>
              <a:rPr lang="en-US"/>
              <a:t>Case management</a:t>
            </a:r>
          </a:p>
          <a:p>
            <a:pPr lvl="1"/>
            <a:r>
              <a:rPr lang="en-US"/>
              <a:t>Assessment</a:t>
            </a:r>
          </a:p>
          <a:p>
            <a:pPr lvl="1"/>
            <a:r>
              <a:rPr lang="en-US"/>
              <a:t>Counseling</a:t>
            </a:r>
          </a:p>
          <a:p>
            <a:pPr lvl="1"/>
            <a:r>
              <a:rPr lang="en-US"/>
              <a:t>Individual and Group Planning</a:t>
            </a:r>
          </a:p>
          <a:p>
            <a:pPr lvl="1"/>
            <a:r>
              <a:rPr lang="en-US"/>
              <a:t>Vocational Placement</a:t>
            </a:r>
          </a:p>
          <a:p>
            <a:pPr lvl="1"/>
            <a:r>
              <a:rPr lang="en-US"/>
              <a:t>General Work Performance</a:t>
            </a:r>
          </a:p>
          <a:p>
            <a:endParaRPr lang="en-US" dirty="0"/>
          </a:p>
        </p:txBody>
      </p:sp>
      <p:pic>
        <p:nvPicPr>
          <p:cNvPr id="4" name="Picture 4">
            <a:extLst>
              <a:ext uri="{FF2B5EF4-FFF2-40B4-BE49-F238E27FC236}">
                <a16:creationId xmlns:a16="http://schemas.microsoft.com/office/drawing/2014/main" id="{1843CD47-C534-F647-8688-6C97959FC5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orklogo">
            <a:extLst>
              <a:ext uri="{FF2B5EF4-FFF2-40B4-BE49-F238E27FC236}">
                <a16:creationId xmlns:a16="http://schemas.microsoft.com/office/drawing/2014/main" id="{4E866B4E-DB62-5E4B-8844-8C641EC5B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7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Placement </a:t>
            </a:r>
          </a:p>
        </p:txBody>
      </p:sp>
      <p:sp>
        <p:nvSpPr>
          <p:cNvPr id="3" name="Content Placeholder 2"/>
          <p:cNvSpPr>
            <a:spLocks noGrp="1"/>
          </p:cNvSpPr>
          <p:nvPr>
            <p:ph idx="1"/>
          </p:nvPr>
        </p:nvSpPr>
        <p:spPr>
          <a:xfrm>
            <a:off x="457200" y="1295401"/>
            <a:ext cx="8229600" cy="4572000"/>
          </a:xfrm>
        </p:spPr>
        <p:txBody>
          <a:bodyPr>
            <a:normAutofit fontScale="77500" lnSpcReduction="20000"/>
          </a:bodyPr>
          <a:lstStyle/>
          <a:p>
            <a:r>
              <a:rPr lang="en-US" dirty="0"/>
              <a:t>Students are responsible for securing placements</a:t>
            </a:r>
          </a:p>
          <a:p>
            <a:pPr lvl="1"/>
            <a:r>
              <a:rPr lang="en-US" dirty="0"/>
              <a:t>Placement search to be treated as job search</a:t>
            </a:r>
          </a:p>
          <a:p>
            <a:pPr lvl="1"/>
            <a:r>
              <a:rPr lang="en-US" dirty="0"/>
              <a:t>Agency List provided for pre-approved placements to assist in search</a:t>
            </a:r>
          </a:p>
          <a:p>
            <a:pPr>
              <a:spcBef>
                <a:spcPts val="1200"/>
              </a:spcBef>
            </a:pPr>
            <a:r>
              <a:rPr lang="en-US" dirty="0"/>
              <a:t>Placement opportunities are diverse within the rehabilitation field </a:t>
            </a:r>
          </a:p>
          <a:p>
            <a:pPr>
              <a:spcBef>
                <a:spcPts val="1200"/>
              </a:spcBef>
            </a:pPr>
            <a:r>
              <a:rPr lang="en-US" dirty="0"/>
              <a:t>At student and supervisor’s discretion to schedule placement days </a:t>
            </a:r>
          </a:p>
          <a:p>
            <a:pPr lvl="1"/>
            <a:r>
              <a:rPr lang="en-US" sz="2600" dirty="0"/>
              <a:t>Students typically attend placement 2 days per week for full days</a:t>
            </a:r>
          </a:p>
          <a:p>
            <a:pPr>
              <a:spcBef>
                <a:spcPts val="1200"/>
              </a:spcBef>
            </a:pPr>
            <a:r>
              <a:rPr lang="en-US" dirty="0"/>
              <a:t>Many agencies hire for summer positions and/or graduates of the program </a:t>
            </a:r>
          </a:p>
          <a:p>
            <a:pPr lvl="1">
              <a:spcBef>
                <a:spcPts val="1200"/>
              </a:spcBef>
            </a:pPr>
            <a:r>
              <a:rPr lang="en-US" dirty="0"/>
              <a:t>Placement can turn into post graduate employment </a:t>
            </a:r>
            <a:r>
              <a:rPr lang="en-US" dirty="0">
                <a:sym typeface="Wingdings" panose="05000000000000000000" pitchFamily="2" charset="2"/>
              </a:rPr>
              <a:t></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5CD84B0F-1BD7-9945-BF2D-EF6FA95B7E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yorklogo">
            <a:extLst>
              <a:ext uri="{FF2B5EF4-FFF2-40B4-BE49-F238E27FC236}">
                <a16:creationId xmlns:a16="http://schemas.microsoft.com/office/drawing/2014/main" id="{EA593150-85A3-C642-B842-82184F63F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65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438400"/>
            <a:ext cx="6841938" cy="1325563"/>
          </a:xfrm>
        </p:spPr>
        <p:txBody>
          <a:bodyPr>
            <a:normAutofit/>
          </a:bodyPr>
          <a:lstStyle/>
          <a:p>
            <a:r>
              <a:rPr lang="en-US" dirty="0"/>
              <a:t>Guest Speakers</a:t>
            </a:r>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72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295400"/>
            <a:ext cx="8229600" cy="4830763"/>
          </a:xfrm>
        </p:spPr>
        <p:txBody>
          <a:bodyPr/>
          <a:lstStyle/>
          <a:p>
            <a:r>
              <a:rPr lang="en-US" sz="2800" dirty="0"/>
              <a:t>Welcome</a:t>
            </a:r>
          </a:p>
          <a:p>
            <a:r>
              <a:rPr lang="en-US" sz="2800" dirty="0"/>
              <a:t>Introductions</a:t>
            </a:r>
          </a:p>
          <a:p>
            <a:pPr lvl="1"/>
            <a:r>
              <a:rPr lang="en-US" dirty="0"/>
              <a:t>Dr. Magdalena Wojtowicz, YSR Program Coordinator, York University</a:t>
            </a:r>
          </a:p>
          <a:p>
            <a:pPr lvl="1"/>
            <a:r>
              <a:rPr lang="en-US" dirty="0"/>
              <a:t>Barbara </a:t>
            </a:r>
            <a:r>
              <a:rPr lang="en-US" dirty="0" err="1"/>
              <a:t>Pimenoff</a:t>
            </a:r>
            <a:r>
              <a:rPr lang="en-US" dirty="0"/>
              <a:t>, YSR Program Coordinator, Seneca College</a:t>
            </a:r>
          </a:p>
          <a:p>
            <a:r>
              <a:rPr lang="en-US" sz="2800" dirty="0"/>
              <a:t>Information about the Program</a:t>
            </a:r>
          </a:p>
          <a:p>
            <a:r>
              <a:rPr lang="en-US" sz="2800" dirty="0"/>
              <a:t>Guest Speakers</a:t>
            </a:r>
          </a:p>
          <a:p>
            <a:r>
              <a:rPr lang="en-US" sz="2800" dirty="0"/>
              <a:t>Question &amp; Answer Period</a:t>
            </a:r>
          </a:p>
          <a:p>
            <a:pPr marL="457200" lvl="1" indent="0">
              <a:buNone/>
            </a:pP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3F36CB06-B331-7643-B37C-5C3535ED7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0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dirty="0"/>
              <a:t>Guest Speaker</a:t>
            </a:r>
          </a:p>
        </p:txBody>
      </p:sp>
      <p:sp>
        <p:nvSpPr>
          <p:cNvPr id="3" name="Content Placeholder 2"/>
          <p:cNvSpPr>
            <a:spLocks noGrp="1"/>
          </p:cNvSpPr>
          <p:nvPr>
            <p:ph idx="1"/>
          </p:nvPr>
        </p:nvSpPr>
        <p:spPr>
          <a:xfrm>
            <a:off x="1178858" y="3060017"/>
            <a:ext cx="6841938" cy="2438546"/>
          </a:xfrm>
        </p:spPr>
        <p:txBody>
          <a:bodyPr>
            <a:normAutofit/>
          </a:bodyPr>
          <a:lstStyle/>
          <a:p>
            <a:pPr marL="0" indent="0" algn="ctr">
              <a:buNone/>
            </a:pPr>
            <a:r>
              <a:rPr lang="en-US" b="1" dirty="0"/>
              <a:t>Martine Oliveira </a:t>
            </a:r>
          </a:p>
          <a:p>
            <a:pPr marL="0" indent="0" algn="ctr">
              <a:buNone/>
            </a:pPr>
            <a:r>
              <a:rPr lang="en-US" dirty="0"/>
              <a:t>YSR Graduate, Instructor, AGS Rehabilitation</a:t>
            </a:r>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372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dirty="0"/>
              <a:t>Guest Speaker</a:t>
            </a:r>
          </a:p>
        </p:txBody>
      </p:sp>
      <p:sp>
        <p:nvSpPr>
          <p:cNvPr id="3" name="Content Placeholder 2"/>
          <p:cNvSpPr>
            <a:spLocks noGrp="1"/>
          </p:cNvSpPr>
          <p:nvPr>
            <p:ph idx="1"/>
          </p:nvPr>
        </p:nvSpPr>
        <p:spPr>
          <a:xfrm>
            <a:off x="1178858" y="3060017"/>
            <a:ext cx="6841938" cy="2438546"/>
          </a:xfrm>
        </p:spPr>
        <p:txBody>
          <a:bodyPr>
            <a:normAutofit/>
          </a:bodyPr>
          <a:lstStyle/>
          <a:p>
            <a:pPr marL="0" indent="0" algn="ctr">
              <a:buNone/>
            </a:pPr>
            <a:r>
              <a:rPr lang="en-US" b="1" dirty="0" err="1"/>
              <a:t>Sanzana</a:t>
            </a:r>
            <a:r>
              <a:rPr lang="en-US" b="1" dirty="0"/>
              <a:t> Hossain</a:t>
            </a:r>
            <a:r>
              <a:rPr lang="en-US" dirty="0"/>
              <a:t> </a:t>
            </a:r>
          </a:p>
          <a:p>
            <a:pPr marL="0" indent="0" algn="ctr">
              <a:buNone/>
            </a:pPr>
            <a:r>
              <a:rPr lang="en-US" dirty="0"/>
              <a:t>YSR Graduate, Instructor, </a:t>
            </a:r>
            <a:r>
              <a:rPr lang="en-US" dirty="0" err="1"/>
              <a:t>ScotiaBank</a:t>
            </a:r>
            <a:endParaRPr lang="en-US" dirty="0"/>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90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dirty="0"/>
              <a:t>Guest Speaker</a:t>
            </a:r>
          </a:p>
        </p:txBody>
      </p:sp>
      <p:sp>
        <p:nvSpPr>
          <p:cNvPr id="3" name="Content Placeholder 2"/>
          <p:cNvSpPr>
            <a:spLocks noGrp="1"/>
          </p:cNvSpPr>
          <p:nvPr>
            <p:ph idx="1"/>
          </p:nvPr>
        </p:nvSpPr>
        <p:spPr>
          <a:xfrm>
            <a:off x="1178858" y="3060017"/>
            <a:ext cx="6841938" cy="2438546"/>
          </a:xfrm>
        </p:spPr>
        <p:txBody>
          <a:bodyPr>
            <a:normAutofit/>
          </a:bodyPr>
          <a:lstStyle/>
          <a:p>
            <a:pPr marL="0" indent="0" algn="ctr">
              <a:buNone/>
            </a:pPr>
            <a:r>
              <a:rPr lang="en-US" b="1" dirty="0"/>
              <a:t>Zeeshan Boothe</a:t>
            </a:r>
            <a:r>
              <a:rPr lang="en-US" dirty="0"/>
              <a:t> </a:t>
            </a:r>
          </a:p>
          <a:p>
            <a:pPr marL="0" indent="0" algn="ctr">
              <a:buNone/>
            </a:pPr>
            <a:r>
              <a:rPr lang="en-US" dirty="0"/>
              <a:t>Recent YSR Graduate</a:t>
            </a:r>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70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4100">
                <a:solidFill>
                  <a:srgbClr val="FFFFFF"/>
                </a:solidFill>
              </a:rPr>
              <a:t>Dates to Remember</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yorklogo">
            <a:extLst>
              <a:ext uri="{FF2B5EF4-FFF2-40B4-BE49-F238E27FC236}">
                <a16:creationId xmlns:a16="http://schemas.microsoft.com/office/drawing/2014/main" id="{ECE2EAD3-3E86-DE48-A524-A6FA4E3C0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Content Placeholder 2">
            <a:extLst>
              <a:ext uri="{FF2B5EF4-FFF2-40B4-BE49-F238E27FC236}">
                <a16:creationId xmlns:a16="http://schemas.microsoft.com/office/drawing/2014/main" id="{9BCD647A-6E56-4F56-888E-BF07255A5762}"/>
              </a:ext>
            </a:extLst>
          </p:cNvPr>
          <p:cNvGraphicFramePr>
            <a:graphicFrameLocks noGrp="1"/>
          </p:cNvGraphicFramePr>
          <p:nvPr>
            <p:ph idx="1"/>
            <p:extLst>
              <p:ext uri="{D42A27DB-BD31-4B8C-83A1-F6EECF244321}">
                <p14:modId xmlns:p14="http://schemas.microsoft.com/office/powerpoint/2010/main" val="75837715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2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65426-A815-4347-B230-A22498DB7FD1}"/>
              </a:ext>
            </a:extLst>
          </p:cNvPr>
          <p:cNvSpPr>
            <a:spLocks noGrp="1"/>
          </p:cNvSpPr>
          <p:nvPr>
            <p:ph type="title"/>
          </p:nvPr>
        </p:nvSpPr>
        <p:spPr>
          <a:xfrm>
            <a:off x="628650" y="894027"/>
            <a:ext cx="2620771" cy="4782873"/>
          </a:xfrm>
        </p:spPr>
        <p:txBody>
          <a:bodyPr>
            <a:normAutofit/>
          </a:bodyPr>
          <a:lstStyle/>
          <a:p>
            <a:pPr algn="r"/>
            <a:r>
              <a:rPr lang="en-US" sz="3700">
                <a:solidFill>
                  <a:schemeClr val="bg1"/>
                </a:solidFill>
              </a:rPr>
              <a:t>Contact Information</a:t>
            </a: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3E1CBC-804A-9E44-8F1C-66A944B9B4E3}"/>
              </a:ext>
            </a:extLst>
          </p:cNvPr>
          <p:cNvSpPr>
            <a:spLocks noGrp="1"/>
          </p:cNvSpPr>
          <p:nvPr>
            <p:ph idx="1"/>
          </p:nvPr>
        </p:nvSpPr>
        <p:spPr>
          <a:xfrm>
            <a:off x="3732024" y="894027"/>
            <a:ext cx="4783326" cy="4782873"/>
          </a:xfrm>
        </p:spPr>
        <p:txBody>
          <a:bodyPr anchor="ctr">
            <a:normAutofit/>
          </a:bodyPr>
          <a:lstStyle/>
          <a:p>
            <a:pPr>
              <a:lnSpc>
                <a:spcPct val="90000"/>
              </a:lnSpc>
            </a:pPr>
            <a:r>
              <a:rPr lang="en-US" sz="1800" dirty="0">
                <a:solidFill>
                  <a:schemeClr val="bg1"/>
                </a:solidFill>
              </a:rPr>
              <a:t>YSR Coordinator at Seneca:</a:t>
            </a:r>
          </a:p>
          <a:p>
            <a:pPr marL="457200" lvl="1" indent="0">
              <a:lnSpc>
                <a:spcPct val="90000"/>
              </a:lnSpc>
              <a:buNone/>
            </a:pPr>
            <a:r>
              <a:rPr lang="en-US" sz="1800" dirty="0">
                <a:solidFill>
                  <a:schemeClr val="bg1"/>
                </a:solidFill>
              </a:rPr>
              <a:t>Barbara </a:t>
            </a:r>
            <a:r>
              <a:rPr lang="en-US" sz="1800" dirty="0" err="1">
                <a:solidFill>
                  <a:schemeClr val="bg1"/>
                </a:solidFill>
              </a:rPr>
              <a:t>Pimenoff</a:t>
            </a:r>
            <a:endParaRPr lang="en-US" sz="1800" dirty="0">
              <a:solidFill>
                <a:schemeClr val="bg1"/>
              </a:solidFill>
            </a:endParaRPr>
          </a:p>
          <a:p>
            <a:pPr marL="457200" lvl="1" indent="0">
              <a:lnSpc>
                <a:spcPct val="90000"/>
              </a:lnSpc>
              <a:buNone/>
            </a:pPr>
            <a:r>
              <a:rPr lang="en-US" sz="1800" dirty="0">
                <a:solidFill>
                  <a:schemeClr val="bg1"/>
                </a:solidFill>
                <a:hlinkClick r:id="rId2"/>
              </a:rPr>
              <a:t>Barbara.pimenoff@senecacollege.ca</a:t>
            </a:r>
            <a:endParaRPr lang="en-US" sz="1800" dirty="0">
              <a:solidFill>
                <a:schemeClr val="bg1"/>
              </a:solidFill>
            </a:endParaRPr>
          </a:p>
          <a:p>
            <a:pPr marL="457200" lvl="1" indent="0">
              <a:lnSpc>
                <a:spcPct val="90000"/>
              </a:lnSpc>
              <a:buNone/>
            </a:pPr>
            <a:r>
              <a:rPr lang="en-US" sz="1800" dirty="0">
                <a:solidFill>
                  <a:schemeClr val="bg1"/>
                </a:solidFill>
              </a:rPr>
              <a:t>416-491-5050 ext. 24019</a:t>
            </a:r>
          </a:p>
          <a:p>
            <a:pPr>
              <a:lnSpc>
                <a:spcPct val="90000"/>
              </a:lnSpc>
            </a:pPr>
            <a:r>
              <a:rPr lang="en-US" sz="1800" dirty="0">
                <a:solidFill>
                  <a:schemeClr val="bg1"/>
                </a:solidFill>
              </a:rPr>
              <a:t>Program Assistant at Seneca:</a:t>
            </a:r>
          </a:p>
          <a:p>
            <a:pPr marL="457200" lvl="1" indent="0">
              <a:lnSpc>
                <a:spcPct val="90000"/>
              </a:lnSpc>
              <a:buNone/>
            </a:pPr>
            <a:r>
              <a:rPr lang="en-US" sz="1800" dirty="0">
                <a:solidFill>
                  <a:schemeClr val="bg1"/>
                </a:solidFill>
              </a:rPr>
              <a:t>Annie Kirkham</a:t>
            </a:r>
          </a:p>
          <a:p>
            <a:pPr marL="457200" lvl="1" indent="0">
              <a:lnSpc>
                <a:spcPct val="90000"/>
              </a:lnSpc>
              <a:buNone/>
            </a:pPr>
            <a:r>
              <a:rPr lang="en-US" sz="1800" dirty="0">
                <a:solidFill>
                  <a:schemeClr val="bg1"/>
                </a:solidFill>
                <a:hlinkClick r:id="rId3"/>
              </a:rPr>
              <a:t>Annie.Kirkham@senecacollege.ca</a:t>
            </a:r>
            <a:endParaRPr lang="en-US" sz="1800" dirty="0">
              <a:solidFill>
                <a:schemeClr val="bg1"/>
              </a:solidFill>
            </a:endParaRPr>
          </a:p>
          <a:p>
            <a:pPr marL="457200" lvl="1" indent="0">
              <a:lnSpc>
                <a:spcPct val="90000"/>
              </a:lnSpc>
              <a:buNone/>
            </a:pPr>
            <a:r>
              <a:rPr lang="en-US" sz="1800" dirty="0">
                <a:solidFill>
                  <a:schemeClr val="bg1"/>
                </a:solidFill>
              </a:rPr>
              <a:t>416-491-5050 ext. 22536</a:t>
            </a:r>
          </a:p>
          <a:p>
            <a:pPr>
              <a:lnSpc>
                <a:spcPct val="90000"/>
              </a:lnSpc>
            </a:pPr>
            <a:r>
              <a:rPr lang="en-US" sz="1800" dirty="0">
                <a:solidFill>
                  <a:schemeClr val="bg1"/>
                </a:solidFill>
              </a:rPr>
              <a:t>YSR Coordinator at York:</a:t>
            </a:r>
          </a:p>
          <a:p>
            <a:pPr marL="457200" lvl="1" indent="0">
              <a:lnSpc>
                <a:spcPct val="90000"/>
              </a:lnSpc>
              <a:buNone/>
            </a:pPr>
            <a:r>
              <a:rPr lang="en-US" sz="1800" dirty="0">
                <a:solidFill>
                  <a:schemeClr val="bg1"/>
                </a:solidFill>
              </a:rPr>
              <a:t>Dr. Magdalena Wojtowicz</a:t>
            </a:r>
          </a:p>
          <a:p>
            <a:pPr marL="457200" lvl="1" indent="0">
              <a:lnSpc>
                <a:spcPct val="90000"/>
              </a:lnSpc>
              <a:buNone/>
            </a:pPr>
            <a:r>
              <a:rPr lang="en-US" sz="1800" dirty="0">
                <a:solidFill>
                  <a:schemeClr val="bg1"/>
                </a:solidFill>
                <a:hlinkClick r:id="rId4"/>
              </a:rPr>
              <a:t>magdawoj@yorku.ca</a:t>
            </a:r>
            <a:endParaRPr lang="en-US" sz="1800" dirty="0">
              <a:solidFill>
                <a:schemeClr val="bg1"/>
              </a:solidFill>
            </a:endParaRPr>
          </a:p>
          <a:p>
            <a:pPr>
              <a:lnSpc>
                <a:spcPct val="90000"/>
              </a:lnSpc>
            </a:pPr>
            <a:r>
              <a:rPr lang="en-US" sz="1800" dirty="0">
                <a:solidFill>
                  <a:schemeClr val="bg1"/>
                </a:solidFill>
              </a:rPr>
              <a:t>YSR Program Administration:</a:t>
            </a:r>
          </a:p>
          <a:p>
            <a:pPr marL="457200" lvl="1" indent="0">
              <a:lnSpc>
                <a:spcPct val="90000"/>
              </a:lnSpc>
              <a:buNone/>
            </a:pPr>
            <a:r>
              <a:rPr lang="en-US" sz="1800" dirty="0">
                <a:solidFill>
                  <a:schemeClr val="bg1"/>
                </a:solidFill>
              </a:rPr>
              <a:t>291 BSB York University</a:t>
            </a:r>
          </a:p>
          <a:p>
            <a:pPr marL="457200" lvl="1" indent="0">
              <a:lnSpc>
                <a:spcPct val="90000"/>
              </a:lnSpc>
              <a:buNone/>
            </a:pPr>
            <a:r>
              <a:rPr lang="en-US" sz="1800" dirty="0">
                <a:solidFill>
                  <a:schemeClr val="bg1"/>
                </a:solidFill>
                <a:hlinkClick r:id="rId5"/>
              </a:rPr>
              <a:t>ysrehab@yorku.ca</a:t>
            </a:r>
            <a:endParaRPr lang="en-US" sz="1800" dirty="0">
              <a:solidFill>
                <a:schemeClr val="bg1"/>
              </a:solidFill>
            </a:endParaRPr>
          </a:p>
          <a:p>
            <a:pPr marL="457200" lvl="1" indent="0">
              <a:lnSpc>
                <a:spcPct val="90000"/>
              </a:lnSpc>
              <a:buNone/>
            </a:pPr>
            <a:r>
              <a:rPr lang="en-US" sz="1800" dirty="0">
                <a:solidFill>
                  <a:schemeClr val="bg1"/>
                </a:solidFill>
              </a:rPr>
              <a:t>416-736-5117</a:t>
            </a:r>
          </a:p>
        </p:txBody>
      </p:sp>
      <p:pic>
        <p:nvPicPr>
          <p:cNvPr id="4" name="Picture 4">
            <a:extLst>
              <a:ext uri="{FF2B5EF4-FFF2-40B4-BE49-F238E27FC236}">
                <a16:creationId xmlns:a16="http://schemas.microsoft.com/office/drawing/2014/main" id="{B5EBCED7-B650-B644-A093-2288AF25DE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orklogo">
            <a:extLst>
              <a:ext uri="{FF2B5EF4-FFF2-40B4-BE49-F238E27FC236}">
                <a16:creationId xmlns:a16="http://schemas.microsoft.com/office/drawing/2014/main" id="{2037BF53-430C-2646-9564-EA34E6D3C6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50673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141E-BA01-884C-AD31-89A0D63A73DE}"/>
              </a:ext>
            </a:extLst>
          </p:cNvPr>
          <p:cNvSpPr>
            <a:spLocks noGrp="1"/>
          </p:cNvSpPr>
          <p:nvPr>
            <p:ph type="title"/>
          </p:nvPr>
        </p:nvSpPr>
        <p:spPr>
          <a:xfrm>
            <a:off x="1778000" y="2187743"/>
            <a:ext cx="3970087" cy="2482515"/>
          </a:xfrm>
        </p:spPr>
        <p:txBody>
          <a:bodyPr vert="horz" lIns="91440" tIns="45720" rIns="91440" bIns="45720" rtlCol="0" anchor="ctr">
            <a:normAutofit/>
          </a:bodyPr>
          <a:lstStyle/>
          <a:p>
            <a:pPr algn="l">
              <a:lnSpc>
                <a:spcPct val="90000"/>
              </a:lnSpc>
            </a:pPr>
            <a:r>
              <a:rPr lang="en-US" sz="6000" kern="1200">
                <a:solidFill>
                  <a:schemeClr val="tx1"/>
                </a:solidFill>
                <a:latin typeface="+mj-lt"/>
                <a:ea typeface="+mj-ea"/>
                <a:cs typeface="+mj-cs"/>
              </a:rPr>
              <a:t>QUESTIONS</a:t>
            </a:r>
          </a:p>
        </p:txBody>
      </p:sp>
      <p:pic>
        <p:nvPicPr>
          <p:cNvPr id="7" name="Graphic 6" descr="Help">
            <a:extLst>
              <a:ext uri="{FF2B5EF4-FFF2-40B4-BE49-F238E27FC236}">
                <a16:creationId xmlns:a16="http://schemas.microsoft.com/office/drawing/2014/main" id="{68A7EEC0-F706-4D8B-8963-79300DF17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914651"/>
            <a:ext cx="1028700" cy="1028700"/>
          </a:xfrm>
          <a:prstGeom prst="rect">
            <a:avLst/>
          </a:prstGeom>
        </p:spPr>
      </p:pic>
      <p:pic>
        <p:nvPicPr>
          <p:cNvPr id="9" name="Graphic 8">
            <a:extLst>
              <a:ext uri="{FF2B5EF4-FFF2-40B4-BE49-F238E27FC236}">
                <a16:creationId xmlns:a16="http://schemas.microsoft.com/office/drawing/2014/main" id="{B5049D8F-BCCE-444C-8B4D-17B1D9DC79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1073" y="1469503"/>
            <a:ext cx="3918995" cy="3918995"/>
          </a:xfrm>
          <a:prstGeom prst="rect">
            <a:avLst/>
          </a:prstGeom>
        </p:spPr>
      </p:pic>
      <p:pic>
        <p:nvPicPr>
          <p:cNvPr id="6" name="Picture 4">
            <a:extLst>
              <a:ext uri="{FF2B5EF4-FFF2-40B4-BE49-F238E27FC236}">
                <a16:creationId xmlns:a16="http://schemas.microsoft.com/office/drawing/2014/main" id="{08F47AE9-79B8-BB40-B937-5EA8C9E7EF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8786BBD-6333-DC46-833C-DE40362269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9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a:t>YSR Program</a:t>
            </a:r>
            <a:endParaRPr lang="en-US"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fontScale="92500" lnSpcReduction="20000"/>
          </a:bodyPr>
          <a:lstStyle/>
          <a:p>
            <a:r>
              <a:rPr lang="en-US" sz="2000" dirty="0"/>
              <a:t>One of a kind in Canada (Founded in 1981)</a:t>
            </a:r>
          </a:p>
          <a:p>
            <a:pPr marL="0" indent="0">
              <a:buNone/>
            </a:pPr>
            <a:endParaRPr lang="en-US" sz="2000" dirty="0"/>
          </a:p>
          <a:p>
            <a:r>
              <a:rPr lang="en-US" sz="2000" dirty="0"/>
              <a:t>Developed to train rehabilitation professionals</a:t>
            </a:r>
          </a:p>
          <a:p>
            <a:endParaRPr lang="en-US" sz="2000" dirty="0"/>
          </a:p>
          <a:p>
            <a:r>
              <a:rPr lang="en-US" sz="2000" dirty="0"/>
              <a:t>Offered as a joint program between Seneca College and York University</a:t>
            </a:r>
          </a:p>
          <a:p>
            <a:endParaRPr lang="en-US" sz="2000" dirty="0"/>
          </a:p>
          <a:p>
            <a:r>
              <a:rPr lang="en-US" sz="2000" dirty="0"/>
              <a:t>Seneca courses offered at the Seneca at York U Campus</a:t>
            </a:r>
          </a:p>
        </p:txBody>
      </p:sp>
      <p:pic>
        <p:nvPicPr>
          <p:cNvPr id="7" name="Picture 6">
            <a:extLst>
              <a:ext uri="{FF2B5EF4-FFF2-40B4-BE49-F238E27FC236}">
                <a16:creationId xmlns:a16="http://schemas.microsoft.com/office/drawing/2014/main" id="{88E99732-D1B4-C241-97A6-222A92BFF8B7}"/>
              </a:ext>
            </a:extLst>
          </p:cNvPr>
          <p:cNvPicPr>
            <a:picLocks noChangeAspect="1"/>
          </p:cNvPicPr>
          <p:nvPr/>
        </p:nvPicPr>
        <p:blipFill rotWithShape="1">
          <a:blip r:embed="rId2"/>
          <a:srcRect l="23670" r="30589"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6B8B362A-ACE1-E04B-84B4-392A2B0280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3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2"/>
            <a:ext cx="313689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581025" y="762000"/>
            <a:ext cx="2696979" cy="3018430"/>
          </a:xfrm>
        </p:spPr>
        <p:txBody>
          <a:bodyPr>
            <a:normAutofit/>
          </a:bodyPr>
          <a:lstStyle/>
          <a:p>
            <a:pPr>
              <a:lnSpc>
                <a:spcPct val="90000"/>
              </a:lnSpc>
            </a:pPr>
            <a:r>
              <a:rPr lang="en-US" sz="3400" dirty="0">
                <a:solidFill>
                  <a:srgbClr val="FFFFFF"/>
                </a:solidFill>
              </a:rPr>
              <a:t>What Do Rehabilitation </a:t>
            </a:r>
            <a:br>
              <a:rPr lang="en-US" sz="3400" dirty="0">
                <a:solidFill>
                  <a:srgbClr val="FFFFFF"/>
                </a:solidFill>
              </a:rPr>
            </a:br>
            <a:r>
              <a:rPr lang="en-US" sz="3400" dirty="0">
                <a:solidFill>
                  <a:srgbClr val="FFFFFF"/>
                </a:solidFill>
              </a:rPr>
              <a:t>Professionals Do?</a:t>
            </a:r>
          </a:p>
        </p:txBody>
      </p:sp>
      <p:sp>
        <p:nvSpPr>
          <p:cNvPr id="12" name="Rectangle 11">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827" y="4209599"/>
            <a:ext cx="3129607"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8127" y="450221"/>
            <a:ext cx="367494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7916" y="609600"/>
            <a:ext cx="3349728" cy="5329129"/>
          </a:xfrm>
        </p:spPr>
        <p:txBody>
          <a:bodyPr anchor="ctr">
            <a:normAutofit/>
          </a:bodyPr>
          <a:lstStyle/>
          <a:p>
            <a:r>
              <a:rPr lang="en-US" sz="2100" dirty="0"/>
              <a:t>Assist people with physical, emotional, cognitive and/or developmental disabilities to help them:</a:t>
            </a:r>
          </a:p>
          <a:p>
            <a:pPr lvl="1"/>
            <a:r>
              <a:rPr lang="en-US" sz="2100" dirty="0"/>
              <a:t>Reach an optimal level of functioning</a:t>
            </a:r>
          </a:p>
          <a:p>
            <a:pPr lvl="1"/>
            <a:r>
              <a:rPr lang="en-US" sz="2100" dirty="0"/>
              <a:t>Develop independence</a:t>
            </a:r>
          </a:p>
          <a:p>
            <a:pPr lvl="1"/>
            <a:r>
              <a:rPr lang="en-US" sz="2100" dirty="0"/>
              <a:t>Improve quality of life</a:t>
            </a:r>
          </a:p>
        </p:txBody>
      </p:sp>
      <p:sp>
        <p:nvSpPr>
          <p:cNvPr id="16"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6899" y="450221"/>
            <a:ext cx="1401025"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309" y="4214253"/>
            <a:ext cx="1401025" cy="2173848"/>
          </a:xfrm>
          <a:prstGeom prst="rect">
            <a:avLst/>
          </a:prstGeom>
          <a:solidFill>
            <a:srgbClr val="FF1E1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yorklogo">
            <a:extLst>
              <a:ext uri="{FF2B5EF4-FFF2-40B4-BE49-F238E27FC236}">
                <a16:creationId xmlns:a16="http://schemas.microsoft.com/office/drawing/2014/main" id="{547C32AE-C5F4-AC48-BE42-103F5960F3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29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a:solidFill>
                  <a:srgbClr val="FFFFFF"/>
                </a:solidFill>
              </a:rPr>
              <a:t>Why YSR?</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19C5334A-D2EA-5148-AED1-F9383535A2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2">
            <a:extLst>
              <a:ext uri="{FF2B5EF4-FFF2-40B4-BE49-F238E27FC236}">
                <a16:creationId xmlns:a16="http://schemas.microsoft.com/office/drawing/2014/main" id="{3F364780-AC60-48F8-BA2B-0C0AE7C78B3D}"/>
              </a:ext>
            </a:extLst>
          </p:cNvPr>
          <p:cNvGraphicFramePr>
            <a:graphicFrameLocks noGrp="1"/>
          </p:cNvGraphicFramePr>
          <p:nvPr>
            <p:ph idx="1"/>
            <p:extLst>
              <p:ext uri="{D42A27DB-BD31-4B8C-83A1-F6EECF244321}">
                <p14:modId xmlns:p14="http://schemas.microsoft.com/office/powerpoint/2010/main" val="3839155820"/>
              </p:ext>
            </p:extLst>
          </p:nvPr>
        </p:nvGraphicFramePr>
        <p:xfrm>
          <a:off x="3895725" y="470924"/>
          <a:ext cx="4885203" cy="55488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126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dirty="0"/>
              <a:t>Program Structure</a:t>
            </a:r>
          </a:p>
        </p:txBody>
      </p:sp>
      <p:sp>
        <p:nvSpPr>
          <p:cNvPr id="3" name="Content Placeholder 2"/>
          <p:cNvSpPr>
            <a:spLocks noGrp="1"/>
          </p:cNvSpPr>
          <p:nvPr>
            <p:ph idx="1"/>
          </p:nvPr>
        </p:nvSpPr>
        <p:spPr>
          <a:xfrm>
            <a:off x="1178858" y="3060017"/>
            <a:ext cx="6841938" cy="2438546"/>
          </a:xfrm>
        </p:spPr>
        <p:txBody>
          <a:bodyPr>
            <a:normAutofit/>
          </a:bodyPr>
          <a:lstStyle/>
          <a:p>
            <a:pPr marL="457200" lvl="1" indent="0" algn="ctr">
              <a:buNone/>
            </a:pPr>
            <a:r>
              <a:rPr lang="en-US" sz="3200" b="1" dirty="0"/>
              <a:t>Barbara </a:t>
            </a:r>
            <a:r>
              <a:rPr lang="en-US" sz="3200" b="1" dirty="0" err="1"/>
              <a:t>Pimenoff</a:t>
            </a:r>
            <a:endParaRPr lang="en-US" dirty="0"/>
          </a:p>
          <a:p>
            <a:pPr marL="457200" lvl="1" indent="0">
              <a:buNone/>
            </a:pPr>
            <a:r>
              <a:rPr lang="en-US" dirty="0"/>
              <a:t>YSR Program Coordinator, Seneca College</a:t>
            </a:r>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33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YSR Program Structure</a:t>
            </a:r>
            <a:endParaRPr lang="en-US" dirty="0"/>
          </a:p>
        </p:txBody>
      </p:sp>
      <p:sp>
        <p:nvSpPr>
          <p:cNvPr id="3" name="Content Placeholder 2"/>
          <p:cNvSpPr>
            <a:spLocks noGrp="1"/>
          </p:cNvSpPr>
          <p:nvPr>
            <p:ph idx="1"/>
          </p:nvPr>
        </p:nvSpPr>
        <p:spPr/>
        <p:txBody>
          <a:bodyPr/>
          <a:lstStyle/>
          <a:p>
            <a:r>
              <a:rPr lang="en-US" dirty="0"/>
              <a:t>If you are completing a BA/BSc:</a:t>
            </a:r>
          </a:p>
          <a:p>
            <a:pPr lvl="1"/>
            <a:r>
              <a:rPr lang="en-US" dirty="0"/>
              <a:t>BA/BSc + YSR Courses = 4 years</a:t>
            </a:r>
          </a:p>
          <a:p>
            <a:pPr marL="457200" lvl="1" indent="0">
              <a:buNone/>
            </a:pPr>
            <a:endParaRPr lang="en-US" dirty="0"/>
          </a:p>
          <a:p>
            <a:r>
              <a:rPr lang="en-US" dirty="0"/>
              <a:t>If you are completing an Hons. BA/BSc:</a:t>
            </a:r>
          </a:p>
          <a:p>
            <a:pPr lvl="1"/>
            <a:r>
              <a:rPr lang="en-US" dirty="0"/>
              <a:t>Hons. BA/BSc + YSR Courses = 5 years</a:t>
            </a:r>
          </a:p>
          <a:p>
            <a:endParaRPr lang="en-US" dirty="0"/>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6D455A8E-A107-004A-8D52-3BF275246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39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Structure</a:t>
            </a:r>
          </a:p>
        </p:txBody>
      </p:sp>
      <p:sp>
        <p:nvSpPr>
          <p:cNvPr id="3" name="Content Placeholder 2"/>
          <p:cNvSpPr>
            <a:spLocks noGrp="1"/>
          </p:cNvSpPr>
          <p:nvPr>
            <p:ph idx="1"/>
          </p:nvPr>
        </p:nvSpPr>
        <p:spPr>
          <a:xfrm>
            <a:off x="457200" y="1341437"/>
            <a:ext cx="8229600" cy="4525963"/>
          </a:xfrm>
        </p:spPr>
        <p:txBody>
          <a:bodyPr/>
          <a:lstStyle/>
          <a:p>
            <a:r>
              <a:rPr lang="en-US" dirty="0"/>
              <a:t>First Year of YSR Program :</a:t>
            </a:r>
          </a:p>
          <a:p>
            <a:pPr lvl="1"/>
            <a:r>
              <a:rPr lang="en-US" dirty="0"/>
              <a:t>Equivalent of 3 Full-Year </a:t>
            </a:r>
            <a:r>
              <a:rPr lang="en-US" b="1" dirty="0"/>
              <a:t>YORK</a:t>
            </a:r>
            <a:r>
              <a:rPr lang="en-US" dirty="0"/>
              <a:t> courses</a:t>
            </a:r>
          </a:p>
          <a:p>
            <a:pPr lvl="1"/>
            <a:r>
              <a:rPr lang="en-US" dirty="0"/>
              <a:t>Equivalent of 2.5 Full-Year </a:t>
            </a:r>
            <a:r>
              <a:rPr lang="en-US" b="1" dirty="0"/>
              <a:t>SENECA </a:t>
            </a:r>
            <a:r>
              <a:rPr lang="en-US" dirty="0"/>
              <a:t>courses</a:t>
            </a:r>
          </a:p>
          <a:p>
            <a:pPr lvl="1"/>
            <a:r>
              <a:rPr lang="en-US" dirty="0"/>
              <a:t>Fieldwork (400 hours)</a:t>
            </a:r>
          </a:p>
          <a:p>
            <a:r>
              <a:rPr lang="en-US" dirty="0"/>
              <a:t>Second Year of YSR Program:</a:t>
            </a:r>
          </a:p>
          <a:p>
            <a:pPr lvl="1"/>
            <a:r>
              <a:rPr lang="en-US" dirty="0"/>
              <a:t>Equivalent of 2 Full-Year </a:t>
            </a:r>
            <a:r>
              <a:rPr lang="en-US" b="1" dirty="0"/>
              <a:t>YORK</a:t>
            </a:r>
            <a:r>
              <a:rPr lang="en-US" dirty="0"/>
              <a:t> courses</a:t>
            </a:r>
          </a:p>
          <a:p>
            <a:pPr lvl="1"/>
            <a:r>
              <a:rPr lang="en-US" dirty="0"/>
              <a:t>Equivalent of 2.5 Full-Year </a:t>
            </a:r>
            <a:r>
              <a:rPr lang="en-US" b="1" dirty="0"/>
              <a:t>SENECA </a:t>
            </a:r>
            <a:r>
              <a:rPr lang="en-US" dirty="0"/>
              <a:t>courses</a:t>
            </a:r>
          </a:p>
          <a:p>
            <a:pPr lvl="1"/>
            <a:r>
              <a:rPr lang="en-US" dirty="0"/>
              <a:t>Fieldwork (400 hours)</a:t>
            </a:r>
          </a:p>
          <a:p>
            <a:endParaRPr lang="en-US" dirty="0"/>
          </a:p>
          <a:p>
            <a:endParaRPr lang="en-US" dirty="0"/>
          </a:p>
          <a:p>
            <a:pPr marL="457200" lvl="1" indent="0">
              <a:buNone/>
            </a:pP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1D4D2D95-55D7-A743-9E0C-4B7E4F52EC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3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YSR Required Seneca Courses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5987868"/>
              </p:ext>
            </p:extLst>
          </p:nvPr>
        </p:nvGraphicFramePr>
        <p:xfrm>
          <a:off x="457200" y="1600200"/>
          <a:ext cx="8229600" cy="33832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7040">
                <a:tc>
                  <a:txBody>
                    <a:bodyPr/>
                    <a:lstStyle/>
                    <a:p>
                      <a:pPr algn="ctr"/>
                      <a:r>
                        <a:rPr lang="en-US" sz="1800" b="1" dirty="0"/>
                        <a:t>Year 1</a:t>
                      </a:r>
                    </a:p>
                  </a:txBody>
                  <a:tcPr/>
                </a:tc>
                <a:tc>
                  <a:txBody>
                    <a:bodyPr/>
                    <a:lstStyle/>
                    <a:p>
                      <a:pPr algn="ctr"/>
                      <a:r>
                        <a:rPr lang="en-US" sz="1800" b="1" dirty="0"/>
                        <a:t>Year 2</a:t>
                      </a: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1800" dirty="0"/>
                        <a:t>Intro to Rehabilitation (1</a:t>
                      </a:r>
                      <a:r>
                        <a:rPr lang="en-US" sz="1800" baseline="30000" dirty="0"/>
                        <a:t>st</a:t>
                      </a:r>
                      <a:r>
                        <a:rPr lang="en-US" sz="1800" baseline="0" dirty="0"/>
                        <a:t> term)</a:t>
                      </a:r>
                      <a:endParaRPr lang="en-US" sz="1800" dirty="0"/>
                    </a:p>
                  </a:txBody>
                  <a:tcPr/>
                </a:tc>
                <a:tc>
                  <a:txBody>
                    <a:bodyPr/>
                    <a:lstStyle/>
                    <a:p>
                      <a:pPr marL="285750" indent="-285750">
                        <a:buFont typeface="Arial" panose="020B0604020202020204" pitchFamily="34" charset="0"/>
                        <a:buChar char="•"/>
                      </a:pPr>
                      <a:r>
                        <a:rPr lang="en-US" dirty="0"/>
                        <a:t>Assessment Approaches in Rehab (1</a:t>
                      </a:r>
                      <a:r>
                        <a:rPr lang="en-US" baseline="30000" dirty="0"/>
                        <a:t>st</a:t>
                      </a:r>
                      <a:r>
                        <a:rPr lang="en-US" baseline="0" dirty="0"/>
                        <a:t> term)</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sz="1800" dirty="0"/>
                        <a:t>Community</a:t>
                      </a:r>
                      <a:r>
                        <a:rPr lang="en-US" sz="1800" baseline="0" dirty="0"/>
                        <a:t> Resources (1</a:t>
                      </a:r>
                      <a:r>
                        <a:rPr lang="en-US" sz="1800" baseline="30000" dirty="0"/>
                        <a:t>st</a:t>
                      </a:r>
                      <a:r>
                        <a:rPr lang="en-US" sz="1800" baseline="0" dirty="0"/>
                        <a:t> term)</a:t>
                      </a:r>
                      <a:endParaRPr lang="en-US" sz="1800" dirty="0"/>
                    </a:p>
                  </a:txBody>
                  <a:tcPr/>
                </a:tc>
                <a:tc>
                  <a:txBody>
                    <a:bodyPr/>
                    <a:lstStyle/>
                    <a:p>
                      <a:pPr marL="285750" indent="-285750">
                        <a:buFont typeface="Arial" panose="020B0604020202020204" pitchFamily="34" charset="0"/>
                        <a:buChar char="•"/>
                      </a:pPr>
                      <a:r>
                        <a:rPr lang="en-US" dirty="0"/>
                        <a:t>The Rehabilitation</a:t>
                      </a:r>
                      <a:r>
                        <a:rPr lang="en-US" baseline="0" dirty="0"/>
                        <a:t> Process (1</a:t>
                      </a:r>
                      <a:r>
                        <a:rPr lang="en-US" baseline="30000" dirty="0"/>
                        <a:t>st</a:t>
                      </a:r>
                      <a:r>
                        <a:rPr lang="en-US" baseline="0" dirty="0"/>
                        <a:t> term)</a:t>
                      </a:r>
                      <a:endParaRPr lang="en-US" dirty="0"/>
                    </a:p>
                  </a:txBody>
                  <a:tcPr/>
                </a:tc>
                <a:extLst>
                  <a:ext uri="{0D108BD9-81ED-4DB2-BD59-A6C34878D82A}">
                    <a16:rowId xmlns:a16="http://schemas.microsoft.com/office/drawing/2014/main" val="10002"/>
                  </a:ext>
                </a:extLst>
              </a:tr>
              <a:tr h="335280">
                <a:tc>
                  <a:txBody>
                    <a:bodyPr/>
                    <a:lstStyle/>
                    <a:p>
                      <a:pPr marL="285750" indent="-285750">
                        <a:buFont typeface="Arial" panose="020B0604020202020204" pitchFamily="34" charset="0"/>
                        <a:buChar char="•"/>
                      </a:pPr>
                      <a:r>
                        <a:rPr lang="en-US" sz="1800" dirty="0"/>
                        <a:t>Physical</a:t>
                      </a:r>
                      <a:r>
                        <a:rPr lang="en-US" sz="1800" baseline="0" dirty="0"/>
                        <a:t> Disabilities I (2</a:t>
                      </a:r>
                      <a:r>
                        <a:rPr lang="en-US" sz="1800" baseline="30000" dirty="0"/>
                        <a:t>nd</a:t>
                      </a:r>
                      <a:r>
                        <a:rPr lang="en-US" sz="1800" baseline="0" dirty="0"/>
                        <a:t> term)</a:t>
                      </a:r>
                      <a:endParaRPr lang="en-US" sz="1800" dirty="0"/>
                    </a:p>
                  </a:txBody>
                  <a:tcPr/>
                </a:tc>
                <a:tc>
                  <a:txBody>
                    <a:bodyPr/>
                    <a:lstStyle/>
                    <a:p>
                      <a:pPr marL="285750" indent="-285750">
                        <a:buFont typeface="Arial" panose="020B0604020202020204" pitchFamily="34" charset="0"/>
                        <a:buChar char="•"/>
                      </a:pPr>
                      <a:r>
                        <a:rPr lang="en-US" dirty="0"/>
                        <a:t>Physical Disabilities II (1</a:t>
                      </a:r>
                      <a:r>
                        <a:rPr lang="en-US" baseline="30000" dirty="0"/>
                        <a:t>st</a:t>
                      </a:r>
                      <a:r>
                        <a:rPr lang="en-US" baseline="0" dirty="0"/>
                        <a:t> term)</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sz="1800" dirty="0"/>
                        <a:t>Rehabilitation Counselling (2</a:t>
                      </a:r>
                      <a:r>
                        <a:rPr lang="en-US" sz="1800" baseline="30000" dirty="0"/>
                        <a:t>nd</a:t>
                      </a:r>
                      <a:r>
                        <a:rPr lang="en-US" sz="1800" dirty="0"/>
                        <a:t> term)</a:t>
                      </a:r>
                    </a:p>
                  </a:txBody>
                  <a:tcPr/>
                </a:tc>
                <a:tc>
                  <a:txBody>
                    <a:bodyPr/>
                    <a:lstStyle/>
                    <a:p>
                      <a:pPr marL="285750" indent="-285750">
                        <a:buFont typeface="Arial" panose="020B0604020202020204" pitchFamily="34" charset="0"/>
                        <a:buChar char="•"/>
                      </a:pPr>
                      <a:r>
                        <a:rPr lang="en-US" dirty="0"/>
                        <a:t>Canadian Social Policy (2</a:t>
                      </a:r>
                      <a:r>
                        <a:rPr lang="en-US" baseline="30000" dirty="0"/>
                        <a:t>nd</a:t>
                      </a:r>
                      <a:r>
                        <a:rPr lang="en-US" dirty="0"/>
                        <a:t> term)</a:t>
                      </a:r>
                    </a:p>
                  </a:txBody>
                  <a:tcPr/>
                </a:tc>
                <a:extLst>
                  <a:ext uri="{0D108BD9-81ED-4DB2-BD59-A6C34878D82A}">
                    <a16:rowId xmlns:a16="http://schemas.microsoft.com/office/drawing/2014/main" val="1000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Life</a:t>
                      </a:r>
                      <a:r>
                        <a:rPr lang="en-US" baseline="0" dirty="0"/>
                        <a:t> Skills Coaching (2</a:t>
                      </a:r>
                      <a:r>
                        <a:rPr lang="en-US" baseline="30000" dirty="0"/>
                        <a:t>nd</a:t>
                      </a:r>
                      <a:r>
                        <a:rPr lang="en-US" baseline="0" dirty="0"/>
                        <a:t> term)</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Fieldwork</a:t>
                      </a:r>
                      <a:r>
                        <a:rPr lang="en-US" sz="1800" baseline="0" dirty="0"/>
                        <a:t> (400 hours spread over both terms)</a:t>
                      </a:r>
                      <a:endParaRPr lang="en-US" sz="1800" dirty="0"/>
                    </a:p>
                  </a:txBody>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t>Ethics and Professionalism (2</a:t>
                      </a:r>
                      <a:r>
                        <a:rPr lang="en-US" baseline="30000" dirty="0"/>
                        <a:t>nd</a:t>
                      </a:r>
                      <a:r>
                        <a:rPr lang="en-US" dirty="0"/>
                        <a:t>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Fieldwork</a:t>
                      </a:r>
                      <a:r>
                        <a:rPr lang="en-US" sz="1800" baseline="0" dirty="0"/>
                        <a:t> (400 hours spread over both terms)</a:t>
                      </a:r>
                      <a:endParaRPr lang="en-US" sz="1800" dirty="0"/>
                    </a:p>
                  </a:txBody>
                  <a:tcPr/>
                </a:tc>
                <a:extLst>
                  <a:ext uri="{0D108BD9-81ED-4DB2-BD59-A6C34878D82A}">
                    <a16:rowId xmlns:a16="http://schemas.microsoft.com/office/drawing/2014/main" val="10005"/>
                  </a:ext>
                </a:extLst>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yorklogo">
            <a:extLst>
              <a:ext uri="{FF2B5EF4-FFF2-40B4-BE49-F238E27FC236}">
                <a16:creationId xmlns:a16="http://schemas.microsoft.com/office/drawing/2014/main" id="{1DACD004-54FF-034D-A79F-B599D4E2E1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713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926</Words>
  <Application>Microsoft Macintosh PowerPoint</Application>
  <PresentationFormat>On-screen Show (4:3)</PresentationFormat>
  <Paragraphs>159</Paragraphs>
  <Slides>25</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Office Theme</vt:lpstr>
      <vt:lpstr>1_Office Theme</vt:lpstr>
      <vt:lpstr>York-Seneca Rehabilitation Services Certificate Program</vt:lpstr>
      <vt:lpstr>Agenda</vt:lpstr>
      <vt:lpstr>YSR Program</vt:lpstr>
      <vt:lpstr>What Do Rehabilitation  Professionals Do?</vt:lpstr>
      <vt:lpstr>Why YSR?</vt:lpstr>
      <vt:lpstr>Program Structure</vt:lpstr>
      <vt:lpstr>YSR Program Structure</vt:lpstr>
      <vt:lpstr>Program Structure</vt:lpstr>
      <vt:lpstr>YSR Required Seneca Courses</vt:lpstr>
      <vt:lpstr>YSR Required York Courses</vt:lpstr>
      <vt:lpstr>Application Process</vt:lpstr>
      <vt:lpstr>Application Process cont’d</vt:lpstr>
      <vt:lpstr>Entry Requirements</vt:lpstr>
      <vt:lpstr>Field Placements</vt:lpstr>
      <vt:lpstr>Overview of Placement </vt:lpstr>
      <vt:lpstr>Overview of Placement </vt:lpstr>
      <vt:lpstr>Overview of Placement</vt:lpstr>
      <vt:lpstr>Overview of Placement </vt:lpstr>
      <vt:lpstr>Guest Speakers</vt:lpstr>
      <vt:lpstr>Guest Speaker</vt:lpstr>
      <vt:lpstr>Guest Speaker</vt:lpstr>
      <vt:lpstr>Guest Speaker</vt:lpstr>
      <vt:lpstr>Dates to Remember</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York-Seneca Rehabilitation Services Certificate Program</dc:title>
  <dc:creator>Magdalena Wojtowicz</dc:creator>
  <cp:lastModifiedBy>Magdalena Wojtowicz</cp:lastModifiedBy>
  <cp:revision>1</cp:revision>
  <dcterms:created xsi:type="dcterms:W3CDTF">2020-01-27T18:07:42Z</dcterms:created>
  <dcterms:modified xsi:type="dcterms:W3CDTF">2020-01-29T13:32:31Z</dcterms:modified>
</cp:coreProperties>
</file>