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2"/>
  </p:notesMasterIdLst>
  <p:sldIdLst>
    <p:sldId id="256" r:id="rId2"/>
    <p:sldId id="258" r:id="rId3"/>
    <p:sldId id="271" r:id="rId4"/>
    <p:sldId id="270" r:id="rId5"/>
    <p:sldId id="266" r:id="rId6"/>
    <p:sldId id="273" r:id="rId7"/>
    <p:sldId id="275" r:id="rId8"/>
    <p:sldId id="287" r:id="rId9"/>
    <p:sldId id="276" r:id="rId10"/>
    <p:sldId id="277" r:id="rId11"/>
    <p:sldId id="286" r:id="rId12"/>
    <p:sldId id="268" r:id="rId13"/>
    <p:sldId id="259" r:id="rId14"/>
    <p:sldId id="267" r:id="rId15"/>
    <p:sldId id="260" r:id="rId16"/>
    <p:sldId id="264" r:id="rId17"/>
    <p:sldId id="262" r:id="rId18"/>
    <p:sldId id="263" r:id="rId19"/>
    <p:sldId id="265" r:id="rId20"/>
    <p:sldId id="272"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9145" autoAdjust="0"/>
  </p:normalViewPr>
  <p:slideViewPr>
    <p:cSldViewPr snapToGrid="0" snapToObjects="1">
      <p:cViewPr>
        <p:scale>
          <a:sx n="60" d="100"/>
          <a:sy n="60" d="100"/>
        </p:scale>
        <p:origin x="-1018" y="-6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9A9A4C-E4A1-9A47-960A-C0A9DD6FF5D1}" type="datetimeFigureOut">
              <a:rPr lang="en-US" smtClean="0"/>
              <a:t>11/27/2017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B06349-02A2-E94E-B13E-2DF37D7034E0}" type="slidenum">
              <a:rPr lang="en-US" smtClean="0"/>
              <a:t>‹#›</a:t>
            </a:fld>
            <a:endParaRPr lang="en-US"/>
          </a:p>
        </p:txBody>
      </p:sp>
    </p:spTree>
    <p:extLst>
      <p:ext uri="{BB962C8B-B14F-4D97-AF65-F5344CB8AC3E}">
        <p14:creationId xmlns:p14="http://schemas.microsoft.com/office/powerpoint/2010/main" val="69837048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FF3C0A2-D31E-4B55-BB36-41B8E67AD53D}" type="slidenum">
              <a:rPr lang="en-US" smtClean="0"/>
              <a:t>6</a:t>
            </a:fld>
            <a:endParaRPr lang="en-US"/>
          </a:p>
        </p:txBody>
      </p:sp>
    </p:spTree>
    <p:extLst>
      <p:ext uri="{BB962C8B-B14F-4D97-AF65-F5344CB8AC3E}">
        <p14:creationId xmlns:p14="http://schemas.microsoft.com/office/powerpoint/2010/main" val="1613406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Feel free to ask questions</a:t>
            </a:r>
            <a:r>
              <a:rPr lang="en-CA" baseline="0" dirty="0" smtClean="0"/>
              <a:t> along the way, but there will be lots of time for questions at the end as well.</a:t>
            </a:r>
            <a:endParaRPr lang="en-CA" dirty="0"/>
          </a:p>
        </p:txBody>
      </p:sp>
      <p:sp>
        <p:nvSpPr>
          <p:cNvPr id="4" name="Slide Number Placeholder 3"/>
          <p:cNvSpPr>
            <a:spLocks noGrp="1"/>
          </p:cNvSpPr>
          <p:nvPr>
            <p:ph type="sldNum" sz="quarter" idx="10"/>
          </p:nvPr>
        </p:nvSpPr>
        <p:spPr/>
        <p:txBody>
          <a:bodyPr/>
          <a:lstStyle/>
          <a:p>
            <a:fld id="{DFF3C0A2-D31E-4B55-BB36-41B8E67AD53D}" type="slidenum">
              <a:rPr lang="en-US" smtClean="0"/>
              <a:t>7</a:t>
            </a:fld>
            <a:endParaRPr lang="en-US"/>
          </a:p>
        </p:txBody>
      </p:sp>
    </p:spTree>
    <p:extLst>
      <p:ext uri="{BB962C8B-B14F-4D97-AF65-F5344CB8AC3E}">
        <p14:creationId xmlns:p14="http://schemas.microsoft.com/office/powerpoint/2010/main" val="4234005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Feel free to ask questions</a:t>
            </a:r>
            <a:r>
              <a:rPr lang="en-CA" baseline="0" dirty="0" smtClean="0"/>
              <a:t> along the way, but there will be lots of time for questions at the end as well.</a:t>
            </a:r>
            <a:endParaRPr lang="en-CA" dirty="0"/>
          </a:p>
        </p:txBody>
      </p:sp>
      <p:sp>
        <p:nvSpPr>
          <p:cNvPr id="4" name="Slide Number Placeholder 3"/>
          <p:cNvSpPr>
            <a:spLocks noGrp="1"/>
          </p:cNvSpPr>
          <p:nvPr>
            <p:ph type="sldNum" sz="quarter" idx="10"/>
          </p:nvPr>
        </p:nvSpPr>
        <p:spPr/>
        <p:txBody>
          <a:bodyPr/>
          <a:lstStyle/>
          <a:p>
            <a:fld id="{DFF3C0A2-D31E-4B55-BB36-41B8E67AD53D}" type="slidenum">
              <a:rPr lang="en-US" smtClean="0"/>
              <a:t>8</a:t>
            </a:fld>
            <a:endParaRPr lang="en-US"/>
          </a:p>
        </p:txBody>
      </p:sp>
    </p:spTree>
    <p:extLst>
      <p:ext uri="{BB962C8B-B14F-4D97-AF65-F5344CB8AC3E}">
        <p14:creationId xmlns:p14="http://schemas.microsoft.com/office/powerpoint/2010/main" val="39871992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FF3C0A2-D31E-4B55-BB36-41B8E67AD53D}" type="slidenum">
              <a:rPr lang="en-US" smtClean="0"/>
              <a:t>9</a:t>
            </a:fld>
            <a:endParaRPr lang="en-US"/>
          </a:p>
        </p:txBody>
      </p:sp>
    </p:spTree>
    <p:extLst>
      <p:ext uri="{BB962C8B-B14F-4D97-AF65-F5344CB8AC3E}">
        <p14:creationId xmlns:p14="http://schemas.microsoft.com/office/powerpoint/2010/main" val="31671303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FF3C0A2-D31E-4B55-BB36-41B8E67AD53D}" type="slidenum">
              <a:rPr lang="en-US" smtClean="0"/>
              <a:t>10</a:t>
            </a:fld>
            <a:endParaRPr lang="en-US"/>
          </a:p>
        </p:txBody>
      </p:sp>
    </p:spTree>
    <p:extLst>
      <p:ext uri="{BB962C8B-B14F-4D97-AF65-F5344CB8AC3E}">
        <p14:creationId xmlns:p14="http://schemas.microsoft.com/office/powerpoint/2010/main" val="25448813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CA" smtClean="0"/>
              <a:t>Click to edit Master title style</a:t>
            </a:r>
            <a:endParaRPr/>
          </a:p>
        </p:txBody>
      </p:sp>
      <p:sp>
        <p:nvSpPr>
          <p:cNvPr id="3" name="Subtitle 2"/>
          <p:cNvSpPr>
            <a:spLocks noGrp="1"/>
          </p:cNvSpPr>
          <p:nvPr>
            <p:ph type="subTitle" idx="1"/>
          </p:nvPr>
        </p:nvSpPr>
        <p:spPr>
          <a:xfrm>
            <a:off x="2209800" y="5056632"/>
            <a:ext cx="6477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D9C70377-B399-5645-B880-D739B7EE7881}" type="datetimeFigureOut">
              <a:rPr lang="en-US" smtClean="0"/>
              <a:t>11/27/2017</a:t>
            </a:fld>
            <a:endParaRPr lang="en-US"/>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C815A21B-C526-E241-8878-0713C27F3AD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5" name="Date Placeholder 4"/>
          <p:cNvSpPr>
            <a:spLocks noGrp="1"/>
          </p:cNvSpPr>
          <p:nvPr>
            <p:ph type="dt" sz="half" idx="10"/>
          </p:nvPr>
        </p:nvSpPr>
        <p:spPr/>
        <p:txBody>
          <a:bodyPr/>
          <a:lstStyle/>
          <a:p>
            <a:fld id="{D9C70377-B399-5645-B880-D739B7EE7881}" type="datetimeFigureOut">
              <a:rPr lang="en-US" smtClean="0"/>
              <a:t>11/27/2017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15A21B-C526-E241-8878-0713C27F3AD5}" type="slidenum">
              <a:rPr lang="en-US" smtClean="0"/>
              <a:t>‹#›</a:t>
            </a:fld>
            <a:endParaRPr lang="en-US"/>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tabLst/>
              <a:defRPr sz="1800"/>
            </a:lvl6pPr>
            <a:lvl7pPr marL="2290763" indent="-344488">
              <a:tabLst/>
              <a:defRPr sz="1800"/>
            </a:lvl7pPr>
            <a:lvl8pPr marL="2290763" indent="-344488">
              <a:tabLst/>
              <a:defRPr sz="1800"/>
            </a:lvl8pPr>
            <a:lvl9pPr marL="2290763" indent="-344488">
              <a:tabLst/>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D9C70377-B399-5645-B880-D739B7EE7881}" type="datetimeFigureOut">
              <a:rPr lang="en-US" smtClean="0"/>
              <a:t>11/27/2017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15A21B-C526-E241-8878-0713C27F3AD5}" type="slidenum">
              <a:rPr lang="en-US" smtClean="0"/>
              <a:t>‹#›</a:t>
            </a:fld>
            <a:endParaRPr lang="en-US"/>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Date Placeholder 2"/>
          <p:cNvSpPr>
            <a:spLocks noGrp="1"/>
          </p:cNvSpPr>
          <p:nvPr>
            <p:ph type="dt" sz="half" idx="10"/>
          </p:nvPr>
        </p:nvSpPr>
        <p:spPr/>
        <p:txBody>
          <a:bodyPr/>
          <a:lstStyle/>
          <a:p>
            <a:fld id="{D9C70377-B399-5645-B880-D739B7EE7881}" type="datetimeFigureOut">
              <a:rPr lang="en-US" smtClean="0"/>
              <a:t>11/27/2017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15A21B-C526-E241-8878-0713C27F3AD5}"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C70377-B399-5645-B880-D739B7EE7881}" type="datetimeFigureOut">
              <a:rPr lang="en-US" smtClean="0"/>
              <a:t>11/27/2017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15A21B-C526-E241-8878-0713C27F3AD5}"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CA" smtClean="0"/>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marL="2290763" indent="-344488">
              <a:defRPr sz="2000"/>
            </a:lvl7pPr>
            <a:lvl8pPr marL="2290763" indent="-344488">
              <a:defRPr sz="2000"/>
            </a:lvl8pPr>
            <a:lvl9pPr marL="2290763" indent="-344488">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Text Placeholder 3"/>
          <p:cNvSpPr>
            <a:spLocks noGrp="1"/>
          </p:cNvSpPr>
          <p:nvPr>
            <p:ph type="body" sz="half" idx="2"/>
          </p:nvPr>
        </p:nvSpPr>
        <p:spPr>
          <a:xfrm>
            <a:off x="914398" y="2866030"/>
            <a:ext cx="3563938"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D9C70377-B399-5645-B880-D739B7EE7881}" type="datetimeFigureOut">
              <a:rPr lang="en-US" smtClean="0"/>
              <a:t>11/27/2017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15A21B-C526-E241-8878-0713C27F3AD5}"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CA" smtClean="0"/>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D9C70377-B399-5645-B880-D739B7EE7881}" type="datetimeFigureOut">
              <a:rPr lang="en-US" smtClean="0"/>
              <a:t>11/27/2017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15A21B-C526-E241-8878-0713C27F3AD5}" type="slidenum">
              <a:rPr lang="en-US" smtClean="0"/>
              <a:t>‹#›</a:t>
            </a:fld>
            <a:endParaRPr lang="en-US"/>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en-CA" smtClean="0"/>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en-CA" smtClean="0"/>
              <a:t>Drag picture to placeholder or click icon to add</a:t>
            </a:r>
            <a:endParaRPr/>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en-CA" smtClean="0"/>
              <a:t>Drag picture to placeholder or click icon to add</a:t>
            </a:r>
            <a:endParaRPr/>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CA" smtClean="0"/>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D9C70377-B399-5645-B880-D739B7EE7881}" type="datetimeFigureOut">
              <a:rPr lang="en-US" smtClean="0"/>
              <a:t>11/27/2017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15A21B-C526-E241-8878-0713C27F3AD5}"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CA" smtClean="0"/>
              <a:t>Click to edit Master title style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D9C70377-B399-5645-B880-D739B7EE7881}" type="datetimeFigureOut">
              <a:rPr lang="en-US" smtClean="0"/>
              <a:t>11/27/2017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15A21B-C526-E241-8878-0713C27F3AD5}" type="slidenum">
              <a:rPr lang="en-US" smtClean="0"/>
              <a:t>‹#›</a:t>
            </a:fld>
            <a:endParaRPr lang="en-US"/>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en-CA"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CA" smtClean="0"/>
              <a:t>Click to edit Master title style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en-CA" smtClean="0"/>
              <a:t>Drag picture to placeholder or click icon to add</a:t>
            </a:r>
            <a:endParaRPr/>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en-CA" smtClean="0"/>
              <a:t>Drag picture to placeholder or click icon to add</a:t>
            </a:r>
            <a:endParaRPr/>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D9C70377-B399-5645-B880-D739B7EE7881}" type="datetimeFigureOut">
              <a:rPr lang="en-US" smtClean="0"/>
              <a:t>11/27/2017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15A21B-C526-E241-8878-0713C27F3AD5}"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D9C70377-B399-5645-B880-D739B7EE7881}" type="datetimeFigureOut">
              <a:rPr lang="en-US" smtClean="0"/>
              <a:t>11/27/2017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15A21B-C526-E241-8878-0713C27F3AD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D9C70377-B399-5645-B880-D739B7EE7881}" type="datetimeFigureOut">
              <a:rPr lang="en-US" smtClean="0"/>
              <a:t>11/27/2017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15A21B-C526-E241-8878-0713C27F3AD5}"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en-CA" smtClean="0"/>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D9C70377-B399-5645-B880-D739B7EE7881}" type="datetimeFigureOut">
              <a:rPr lang="en-US" smtClean="0"/>
              <a:t>11/27/2017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15A21B-C526-E241-8878-0713C27F3AD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CA" smtClean="0"/>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en-CA" smtClean="0"/>
              <a:t>Click to edit Master title style</a:t>
            </a:r>
            <a:endParaRPr dirty="0"/>
          </a:p>
        </p:txBody>
      </p:sp>
      <p:sp>
        <p:nvSpPr>
          <p:cNvPr id="3" name="Subtitle 2"/>
          <p:cNvSpPr>
            <a:spLocks noGrp="1"/>
          </p:cNvSpPr>
          <p:nvPr>
            <p:ph type="subTitle" idx="1"/>
          </p:nvPr>
        </p:nvSpPr>
        <p:spPr>
          <a:xfrm>
            <a:off x="3960813" y="5056909"/>
            <a:ext cx="47244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D9C70377-B399-5645-B880-D739B7EE7881}" type="datetimeFigureOut">
              <a:rPr lang="en-US" smtClean="0"/>
              <a:t>11/27/2017</a:t>
            </a:fld>
            <a:endParaRPr lang="en-US"/>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en-US"/>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C815A21B-C526-E241-8878-0713C27F3AD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CA" smtClean="0"/>
              <a:t>Click to edit Master title style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spcBef>
                <a:spcPts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en-CA" smtClean="0"/>
              <a:t>Click to edit Master text styles</a:t>
            </a:r>
          </a:p>
        </p:txBody>
      </p:sp>
      <p:sp>
        <p:nvSpPr>
          <p:cNvPr id="4" name="Date Placeholder 3"/>
          <p:cNvSpPr>
            <a:spLocks noGrp="1"/>
          </p:cNvSpPr>
          <p:nvPr>
            <p:ph type="dt" sz="half" idx="10"/>
          </p:nvPr>
        </p:nvSpPr>
        <p:spPr/>
        <p:txBody>
          <a:bodyPr/>
          <a:lstStyle/>
          <a:p>
            <a:fld id="{D9C70377-B399-5645-B880-D739B7EE7881}" type="datetimeFigureOut">
              <a:rPr lang="en-US" smtClean="0"/>
              <a:t>11/27/2017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15A21B-C526-E241-8878-0713C27F3AD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CA" smtClean="0"/>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en-CA" smtClean="0"/>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D9C70377-B399-5645-B880-D739B7EE7881}" type="datetimeFigureOut">
              <a:rPr lang="en-US" smtClean="0"/>
              <a:t>11/27/2017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15A21B-C526-E241-8878-0713C27F3AD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CA" smtClean="0"/>
              <a:t>Click to edit Master title style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en-CA" smtClean="0"/>
              <a:t>Drag picture to placeholder or click icon to add</a:t>
            </a:r>
            <a:endParaRPr/>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D9C70377-B399-5645-B880-D739B7EE7881}" type="datetimeFigureOut">
              <a:rPr lang="en-US" smtClean="0"/>
              <a:t>11/27/2017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15A21B-C526-E241-8878-0713C27F3AD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D9C70377-B399-5645-B880-D739B7EE7881}" type="datetimeFigureOut">
              <a:rPr lang="en-US" smtClean="0"/>
              <a:t>11/27/2017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15A21B-C526-E241-8878-0713C27F3AD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7" name="Date Placeholder 6"/>
          <p:cNvSpPr>
            <a:spLocks noGrp="1"/>
          </p:cNvSpPr>
          <p:nvPr>
            <p:ph type="dt" sz="half" idx="10"/>
          </p:nvPr>
        </p:nvSpPr>
        <p:spPr/>
        <p:txBody>
          <a:bodyPr/>
          <a:lstStyle/>
          <a:p>
            <a:fld id="{D9C70377-B399-5645-B880-D739B7EE7881}" type="datetimeFigureOut">
              <a:rPr lang="en-US" smtClean="0"/>
              <a:t>11/27/2017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15A21B-C526-E241-8878-0713C27F3AD5}" type="slidenum">
              <a:rPr lang="en-US" smtClean="0"/>
              <a:t>‹#›</a:t>
            </a:fld>
            <a:endParaRPr lang="en-US"/>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D9C70377-B399-5645-B880-D739B7EE7881}" type="datetimeFigureOut">
              <a:rPr lang="en-US" smtClean="0"/>
              <a:t>11/27/2017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15A21B-C526-E241-8878-0713C27F3AD5}" type="slidenum">
              <a:rPr lang="en-US" smtClean="0"/>
              <a:t>‹#›</a:t>
            </a:fld>
            <a:endParaRPr lang="en-US"/>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8.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7.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en-CA" smtClean="0"/>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D9C70377-B399-5645-B880-D739B7EE7881}" type="datetimeFigureOut">
              <a:rPr lang="en-US" smtClean="0"/>
              <a:t>11/27/2017</a:t>
            </a:fld>
            <a:endParaRPr lang="en-US"/>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C815A21B-C526-E241-8878-0713C27F3AD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29076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6pPr>
      <a:lvl7pPr marL="2625725" indent="-344488" algn="l" defTabSz="914400" rtl="0" eaLnBrk="1" latinLnBrk="0" hangingPunct="1">
        <a:spcBef>
          <a:spcPct val="20000"/>
        </a:spcBef>
        <a:buSzPct val="90000"/>
        <a:buFontTx/>
        <a:buBlip>
          <a:blip r:embed="rId24"/>
        </a:buBlip>
        <a:defRPr lang="en-US" sz="1800" kern="1200" dirty="0" smtClean="0">
          <a:solidFill>
            <a:schemeClr val="tx1"/>
          </a:solidFill>
          <a:latin typeface="+mn-lt"/>
          <a:ea typeface="+mn-ea"/>
          <a:cs typeface="+mn-cs"/>
        </a:defRPr>
      </a:lvl7pPr>
      <a:lvl8pPr marL="297021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8pPr>
      <a:lvl9pPr marL="3313113" indent="-344488" algn="l" defTabSz="914400" rtl="0" eaLnBrk="1" latinLnBrk="0" hangingPunct="1">
        <a:spcBef>
          <a:spcPct val="20000"/>
        </a:spcBef>
        <a:buSzPct val="90000"/>
        <a:buFontTx/>
        <a:buBlip>
          <a:blip r:embed="rId23"/>
        </a:buBlip>
        <a:defRPr lang="en-US" sz="1800" kern="1200" dirty="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psyc@yorku.ca"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yorku.collegiatelink.net/organization/ARPY" TargetMode="External"/><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799" y="-647895"/>
            <a:ext cx="8225367" cy="4255531"/>
          </a:xfrm>
        </p:spPr>
        <p:txBody>
          <a:bodyPr>
            <a:normAutofit/>
          </a:bodyPr>
          <a:lstStyle/>
          <a:p>
            <a:pPr algn="ctr"/>
            <a:r>
              <a:rPr lang="en-US" b="1" dirty="0" smtClean="0"/>
              <a:t>York Psychology Research Opportunities: </a:t>
            </a:r>
            <a:br>
              <a:rPr lang="en-US" b="1" dirty="0" smtClean="0"/>
            </a:br>
            <a:r>
              <a:rPr lang="en-US" b="1" dirty="0" smtClean="0"/>
              <a:t>Taking Full Advantage</a:t>
            </a:r>
            <a:endParaRPr lang="en-US" dirty="0"/>
          </a:p>
        </p:txBody>
      </p:sp>
      <p:sp>
        <p:nvSpPr>
          <p:cNvPr id="3" name="Subtitle 2"/>
          <p:cNvSpPr>
            <a:spLocks noGrp="1"/>
          </p:cNvSpPr>
          <p:nvPr>
            <p:ph type="subTitle" idx="1"/>
          </p:nvPr>
        </p:nvSpPr>
        <p:spPr>
          <a:xfrm>
            <a:off x="1481667" y="4508500"/>
            <a:ext cx="7205133" cy="1722220"/>
          </a:xfrm>
        </p:spPr>
        <p:txBody>
          <a:bodyPr>
            <a:noAutofit/>
          </a:bodyPr>
          <a:lstStyle/>
          <a:p>
            <a:r>
              <a:rPr lang="en-US" sz="2800" dirty="0" smtClean="0"/>
              <a:t>Dr. Rebecca Pillai Riddell, </a:t>
            </a:r>
            <a:r>
              <a:rPr lang="en-US" sz="2800" dirty="0" err="1" smtClean="0"/>
              <a:t>CPsych</a:t>
            </a:r>
            <a:endParaRPr lang="en-US" sz="2800" dirty="0" smtClean="0"/>
          </a:p>
          <a:p>
            <a:r>
              <a:rPr lang="en-US" sz="2800" dirty="0" smtClean="0"/>
              <a:t>York Research Chair In Pain and Mental Health</a:t>
            </a:r>
          </a:p>
          <a:p>
            <a:r>
              <a:rPr lang="en-US" sz="2800" dirty="0" smtClean="0"/>
              <a:t>OUCH Laboratory</a:t>
            </a:r>
          </a:p>
          <a:p>
            <a:endParaRPr lang="en-US" sz="3200" b="1" dirty="0" smtClean="0"/>
          </a:p>
          <a:p>
            <a:r>
              <a:rPr lang="en-US" sz="3200" b="1" dirty="0" smtClean="0"/>
              <a:t>Twitter: @</a:t>
            </a:r>
            <a:r>
              <a:rPr lang="en-US" sz="3200" b="1" dirty="0" err="1" smtClean="0"/>
              <a:t>drbeccapr</a:t>
            </a:r>
            <a:endParaRPr lang="en-US" sz="3200" b="1" dirty="0"/>
          </a:p>
        </p:txBody>
      </p:sp>
    </p:spTree>
    <p:extLst>
      <p:ext uri="{BB962C8B-B14F-4D97-AF65-F5344CB8AC3E}">
        <p14:creationId xmlns:p14="http://schemas.microsoft.com/office/powerpoint/2010/main" val="30713118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Specialized </a:t>
            </a:r>
            <a:r>
              <a:rPr lang="en-US" b="1" dirty="0" err="1" smtClean="0"/>
              <a:t>Honours</a:t>
            </a:r>
            <a:r>
              <a:rPr lang="en-US" b="1" dirty="0" smtClean="0"/>
              <a:t> Degree</a:t>
            </a:r>
            <a:endParaRPr lang="en-US" b="1" dirty="0"/>
          </a:p>
        </p:txBody>
      </p:sp>
      <p:sp>
        <p:nvSpPr>
          <p:cNvPr id="3" name="Text Placeholder 2"/>
          <p:cNvSpPr>
            <a:spLocks noGrp="1"/>
          </p:cNvSpPr>
          <p:nvPr>
            <p:ph type="body" sz="quarter" idx="4294967295"/>
          </p:nvPr>
        </p:nvSpPr>
        <p:spPr>
          <a:xfrm>
            <a:off x="457200" y="1219200"/>
            <a:ext cx="8382000" cy="5486400"/>
          </a:xfrm>
          <a:prstGeom prst="rect">
            <a:avLst/>
          </a:prstGeom>
        </p:spPr>
        <p:txBody>
          <a:bodyPr>
            <a:noAutofit/>
          </a:bodyPr>
          <a:lstStyle/>
          <a:p>
            <a:pPr marL="0" indent="0">
              <a:buNone/>
            </a:pPr>
            <a:r>
              <a:rPr lang="en-CA" b="1" dirty="0"/>
              <a:t>Applications will be accepted between May 1</a:t>
            </a:r>
            <a:r>
              <a:rPr lang="en-CA" b="1" baseline="30000" dirty="0"/>
              <a:t>st</a:t>
            </a:r>
            <a:r>
              <a:rPr lang="en-CA" b="1" dirty="0"/>
              <a:t> and May 15</a:t>
            </a:r>
            <a:r>
              <a:rPr lang="en-CA" b="1" baseline="30000" dirty="0"/>
              <a:t>th</a:t>
            </a:r>
            <a:r>
              <a:rPr lang="en-CA" b="1" dirty="0"/>
              <a:t> of each academic year.  You are eligible to apply for this program this year if you:</a:t>
            </a:r>
            <a:endParaRPr lang="en-CA" dirty="0"/>
          </a:p>
          <a:p>
            <a:pPr lvl="1"/>
            <a:r>
              <a:rPr lang="en-CA" sz="2000" dirty="0"/>
              <a:t>Have completed (or will have completed by the end of the summer term) at least 54 credits,</a:t>
            </a:r>
          </a:p>
          <a:p>
            <a:pPr lvl="1"/>
            <a:r>
              <a:rPr lang="en-CA" sz="2000" dirty="0"/>
              <a:t>Have completed at least 12.0 credits of your General Education requirements</a:t>
            </a:r>
          </a:p>
          <a:p>
            <a:pPr lvl="1"/>
            <a:r>
              <a:rPr lang="en-CA" sz="2000" dirty="0"/>
              <a:t>Have at least a B+ (7.0 or higher) cumulative GPA</a:t>
            </a:r>
          </a:p>
          <a:p>
            <a:pPr lvl="1"/>
            <a:r>
              <a:rPr lang="en-CA" sz="2000" dirty="0"/>
              <a:t>Have completed (or will have completed by the end of the summer term) each of the following courses:</a:t>
            </a:r>
          </a:p>
          <a:p>
            <a:pPr lvl="2"/>
            <a:r>
              <a:rPr lang="en-CA" sz="1800" i="1" dirty="0"/>
              <a:t>Psychology 2020: Statistical Methods I and II (or equivalent)</a:t>
            </a:r>
            <a:endParaRPr lang="en-CA" sz="1800" dirty="0"/>
          </a:p>
          <a:p>
            <a:pPr lvl="2"/>
            <a:r>
              <a:rPr lang="en-CA" sz="1800" i="1" dirty="0"/>
              <a:t>Psychology 2030: Introduction to Research Methods</a:t>
            </a:r>
            <a:r>
              <a:rPr lang="en-CA" sz="1800" dirty="0"/>
              <a:t>,</a:t>
            </a:r>
          </a:p>
          <a:p>
            <a:pPr lvl="2"/>
            <a:r>
              <a:rPr lang="en-CA" sz="1800" i="1" dirty="0"/>
              <a:t>Psychology 2010: Writing in Psycholog</a:t>
            </a:r>
            <a:r>
              <a:rPr lang="en-CA" sz="1800" dirty="0"/>
              <a:t>y</a:t>
            </a:r>
          </a:p>
          <a:p>
            <a:pPr lvl="2"/>
            <a:r>
              <a:rPr lang="en-CA" sz="1800" dirty="0"/>
              <a:t>at least 3.0 credits from Group 1 (</a:t>
            </a:r>
            <a:r>
              <a:rPr lang="en-CA" sz="1800" i="1" dirty="0"/>
              <a:t>2100 series</a:t>
            </a:r>
            <a:r>
              <a:rPr lang="en-CA" sz="1800" dirty="0"/>
              <a:t>) and</a:t>
            </a:r>
          </a:p>
          <a:p>
            <a:pPr lvl="2"/>
            <a:r>
              <a:rPr lang="en-CA" sz="1800" dirty="0"/>
              <a:t>at least 3.0 credits from Group 2 (</a:t>
            </a:r>
            <a:r>
              <a:rPr lang="en-CA" sz="1800" i="1" dirty="0"/>
              <a:t>2200 </a:t>
            </a:r>
            <a:r>
              <a:rPr lang="en-CA" sz="1800" dirty="0"/>
              <a:t>series)</a:t>
            </a:r>
          </a:p>
          <a:p>
            <a:endParaRPr lang="en-US" dirty="0"/>
          </a:p>
          <a:p>
            <a:pPr marL="0" indent="0">
              <a:buNone/>
            </a:pPr>
            <a:endParaRPr lang="en-US" dirty="0" smtClean="0"/>
          </a:p>
          <a:p>
            <a:pPr marL="0" indent="0">
              <a:buNone/>
            </a:pPr>
            <a:r>
              <a:rPr lang="en-US" dirty="0"/>
              <a:t> </a:t>
            </a:r>
          </a:p>
          <a:p>
            <a:pPr marL="0" indent="0">
              <a:buNone/>
            </a:pPr>
            <a:endParaRPr lang="en-US" dirty="0"/>
          </a:p>
        </p:txBody>
      </p:sp>
    </p:spTree>
    <p:extLst>
      <p:ext uri="{BB962C8B-B14F-4D97-AF65-F5344CB8AC3E}">
        <p14:creationId xmlns:p14="http://schemas.microsoft.com/office/powerpoint/2010/main" val="180880094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500"/>
                                        <p:tgtEl>
                                          <p:spTgt spid="3">
                                            <p:txEl>
                                              <p:pRg st="5" end="5"/>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500"/>
                                        <p:tgtEl>
                                          <p:spTgt spid="3">
                                            <p:txEl>
                                              <p:pRg st="6" end="6"/>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500"/>
                                        <p:tgtEl>
                                          <p:spTgt spid="3">
                                            <p:txEl>
                                              <p:pRg st="7" end="7"/>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500"/>
                                        <p:tgtEl>
                                          <p:spTgt spid="3">
                                            <p:txEl>
                                              <p:pRg st="8" end="8"/>
                                            </p:tx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500"/>
                                        <p:tgtEl>
                                          <p:spTgt spid="3">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animEffect transition="in" filter="fade">
                                      <p:cBhvr>
                                        <p:cTn id="47"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57200"/>
            <a:ext cx="7772400" cy="1176528"/>
          </a:xfrm>
        </p:spPr>
        <p:txBody>
          <a:bodyPr>
            <a:normAutofit fontScale="90000"/>
          </a:bodyPr>
          <a:lstStyle/>
          <a:p>
            <a:r>
              <a:rPr lang="en-US" b="1" dirty="0"/>
              <a:t>The Undergrad Psychology </a:t>
            </a:r>
            <a:r>
              <a:rPr lang="en-US" b="1" dirty="0" smtClean="0"/>
              <a:t>Office</a:t>
            </a:r>
            <a:br>
              <a:rPr lang="en-US" b="1" dirty="0" smtClean="0"/>
            </a:br>
            <a:r>
              <a:rPr lang="en-US" b="1" dirty="0" smtClean="0"/>
              <a:t>291 BSB </a:t>
            </a:r>
            <a:r>
              <a:rPr lang="en-US" dirty="0" smtClean="0"/>
              <a:t/>
            </a:r>
            <a:br>
              <a:rPr lang="en-US" dirty="0" smtClean="0"/>
            </a:br>
            <a:endParaRPr lang="en-US" dirty="0"/>
          </a:p>
        </p:txBody>
      </p:sp>
      <p:sp>
        <p:nvSpPr>
          <p:cNvPr id="3" name="Content Placeholder 2"/>
          <p:cNvSpPr>
            <a:spLocks noGrp="1"/>
          </p:cNvSpPr>
          <p:nvPr>
            <p:ph idx="4294967295"/>
          </p:nvPr>
        </p:nvSpPr>
        <p:spPr>
          <a:xfrm>
            <a:off x="838200" y="1600201"/>
            <a:ext cx="8077200" cy="4343400"/>
          </a:xfrm>
          <a:prstGeom prst="rect">
            <a:avLst/>
          </a:prstGeom>
        </p:spPr>
        <p:txBody>
          <a:bodyPr>
            <a:normAutofit/>
          </a:bodyPr>
          <a:lstStyle/>
          <a:p>
            <a:pPr marL="0" lvl="1" indent="0">
              <a:buNone/>
            </a:pPr>
            <a:r>
              <a:rPr lang="en-US" b="1" dirty="0"/>
              <a:t>Dr. J. </a:t>
            </a:r>
            <a:r>
              <a:rPr lang="en-US" b="1" dirty="0" smtClean="0"/>
              <a:t>Connolly,</a:t>
            </a:r>
            <a:r>
              <a:rPr lang="en-US" b="1" dirty="0"/>
              <a:t> </a:t>
            </a:r>
            <a:r>
              <a:rPr lang="en-US" sz="2400" b="1" dirty="0" smtClean="0"/>
              <a:t>Undergraduate Program Director</a:t>
            </a:r>
          </a:p>
          <a:p>
            <a:pPr marL="0" lvl="1" indent="0">
              <a:buNone/>
            </a:pPr>
            <a:r>
              <a:rPr lang="en-US" sz="2400" b="1" dirty="0" smtClean="0"/>
              <a:t>Dr. J Steele, Association Undergraduate Program Director</a:t>
            </a:r>
            <a:endParaRPr lang="en-US" sz="2400" b="1" dirty="0"/>
          </a:p>
          <a:p>
            <a:pPr marL="0" lvl="1" indent="0">
              <a:buNone/>
            </a:pPr>
            <a:r>
              <a:rPr lang="en-US" i="1" dirty="0"/>
              <a:t>Undergraduate </a:t>
            </a:r>
            <a:r>
              <a:rPr lang="en-US" i="1" dirty="0" smtClean="0"/>
              <a:t>Office staff </a:t>
            </a:r>
            <a:r>
              <a:rPr lang="en-US" i="1" dirty="0"/>
              <a:t>provides</a:t>
            </a:r>
            <a:endParaRPr lang="en-US" dirty="0"/>
          </a:p>
          <a:p>
            <a:pPr marL="457200" indent="-457200">
              <a:lnSpc>
                <a:spcPct val="90000"/>
              </a:lnSpc>
              <a:buFont typeface="Wingdings" charset="2"/>
              <a:buChar char="ü"/>
            </a:pPr>
            <a:r>
              <a:rPr lang="en-US" sz="2400" dirty="0"/>
              <a:t>advice about your psychology degree requirements </a:t>
            </a:r>
            <a:endParaRPr lang="en-US" sz="2400" dirty="0" smtClean="0"/>
          </a:p>
          <a:p>
            <a:pPr marL="457200" indent="-457200">
              <a:lnSpc>
                <a:spcPct val="90000"/>
              </a:lnSpc>
              <a:buFont typeface="Wingdings" charset="2"/>
              <a:buChar char="ü"/>
            </a:pPr>
            <a:r>
              <a:rPr lang="en-US" sz="2000" dirty="0"/>
              <a:t>a</a:t>
            </a:r>
            <a:r>
              <a:rPr lang="en-US" sz="2000" dirty="0" smtClean="0"/>
              <a:t>dvice </a:t>
            </a:r>
            <a:r>
              <a:rPr lang="en-US" sz="2000" dirty="0"/>
              <a:t>about where to seek non-academic services </a:t>
            </a:r>
          </a:p>
          <a:p>
            <a:pPr>
              <a:lnSpc>
                <a:spcPct val="90000"/>
              </a:lnSpc>
              <a:buFont typeface="Wingdings" charset="2"/>
              <a:buChar char="ü"/>
            </a:pPr>
            <a:r>
              <a:rPr lang="en-US" sz="2000" dirty="0" smtClean="0"/>
              <a:t>  help </a:t>
            </a:r>
            <a:r>
              <a:rPr lang="en-US" sz="2000" dirty="0"/>
              <a:t>with </a:t>
            </a:r>
            <a:r>
              <a:rPr lang="en-US" sz="2000" dirty="0" smtClean="0"/>
              <a:t>PSYC courses enrolment, </a:t>
            </a:r>
            <a:r>
              <a:rPr lang="en-US" sz="2000" dirty="0"/>
              <a:t>when necessary</a:t>
            </a:r>
          </a:p>
          <a:p>
            <a:pPr lvl="1">
              <a:lnSpc>
                <a:spcPct val="90000"/>
              </a:lnSpc>
            </a:pPr>
            <a:r>
              <a:rPr lang="en-US" sz="2000" dirty="0" smtClean="0"/>
              <a:t>Scheduling advising appointments</a:t>
            </a:r>
            <a:endParaRPr lang="en-US" sz="2000" dirty="0"/>
          </a:p>
          <a:p>
            <a:pPr lvl="1">
              <a:lnSpc>
                <a:spcPct val="90000"/>
              </a:lnSpc>
            </a:pPr>
            <a:r>
              <a:rPr lang="en-US" sz="2000" b="1" dirty="0"/>
              <a:t>Cal</a:t>
            </a:r>
            <a:r>
              <a:rPr lang="en-US" sz="2000" dirty="0"/>
              <a:t>l 416-736-5117</a:t>
            </a:r>
          </a:p>
          <a:p>
            <a:pPr lvl="1">
              <a:lnSpc>
                <a:spcPct val="90000"/>
              </a:lnSpc>
            </a:pPr>
            <a:r>
              <a:rPr lang="en-US" sz="2000" b="1" dirty="0"/>
              <a:t>Email</a:t>
            </a:r>
            <a:r>
              <a:rPr lang="en-US" sz="2000" dirty="0"/>
              <a:t> </a:t>
            </a:r>
            <a:r>
              <a:rPr lang="en-US" sz="2000" b="1" dirty="0">
                <a:hlinkClick r:id="rId2"/>
              </a:rPr>
              <a:t>psyc@yorku.ca</a:t>
            </a:r>
            <a:r>
              <a:rPr lang="en-US" sz="2000" dirty="0"/>
              <a:t> </a:t>
            </a:r>
          </a:p>
          <a:p>
            <a:pPr lvl="1">
              <a:lnSpc>
                <a:spcPct val="90000"/>
              </a:lnSpc>
              <a:buNone/>
            </a:pPr>
            <a:endParaRPr lang="en-US" sz="2000" dirty="0"/>
          </a:p>
          <a:p>
            <a:pPr marL="109728" indent="0">
              <a:buNone/>
            </a:pPr>
            <a:endParaRPr lang="en-US" dirty="0"/>
          </a:p>
        </p:txBody>
      </p:sp>
    </p:spTree>
    <p:extLst>
      <p:ext uri="{BB962C8B-B14F-4D97-AF65-F5344CB8AC3E}">
        <p14:creationId xmlns:p14="http://schemas.microsoft.com/office/powerpoint/2010/main" val="3029274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06900"/>
            <a:ext cx="7313613" cy="868362"/>
          </a:xfrm>
        </p:spPr>
        <p:txBody>
          <a:bodyPr/>
          <a:lstStyle/>
          <a:p>
            <a:r>
              <a:rPr lang="en-US" sz="3200" b="1" dirty="0" smtClean="0"/>
              <a:t>Why do Professors Want Students To Volunteer in their Research?</a:t>
            </a:r>
            <a:endParaRPr lang="en-US" sz="3200" b="1" dirty="0"/>
          </a:p>
        </p:txBody>
      </p:sp>
      <p:sp>
        <p:nvSpPr>
          <p:cNvPr id="3" name="Content Placeholder 2"/>
          <p:cNvSpPr>
            <a:spLocks noGrp="1"/>
          </p:cNvSpPr>
          <p:nvPr>
            <p:ph idx="1"/>
          </p:nvPr>
        </p:nvSpPr>
        <p:spPr>
          <a:xfrm>
            <a:off x="914400" y="3151556"/>
            <a:ext cx="7735494" cy="4056062"/>
          </a:xfrm>
        </p:spPr>
        <p:txBody>
          <a:bodyPr>
            <a:normAutofit/>
          </a:bodyPr>
          <a:lstStyle/>
          <a:p>
            <a:r>
              <a:rPr lang="en-US" b="1" dirty="0" smtClean="0"/>
              <a:t>To train students who can be invested in their research in the long term</a:t>
            </a:r>
          </a:p>
          <a:p>
            <a:r>
              <a:rPr lang="en-US" b="1" dirty="0" smtClean="0"/>
              <a:t>To get support on studies in a challenged funding environment</a:t>
            </a:r>
          </a:p>
          <a:p>
            <a:r>
              <a:rPr lang="en-US" b="1" dirty="0" smtClean="0"/>
              <a:t>To learn and get new perspectives on their research ideas</a:t>
            </a:r>
          </a:p>
          <a:p>
            <a:r>
              <a:rPr lang="en-US" b="1" dirty="0" smtClean="0"/>
              <a:t>To get collaborators for graduate student researchers</a:t>
            </a:r>
            <a:endParaRPr lang="en-US" b="1" dirty="0"/>
          </a:p>
        </p:txBody>
      </p:sp>
      <p:pic>
        <p:nvPicPr>
          <p:cNvPr id="4" name="Picture 3" descr="images-16.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17900" y="1240195"/>
            <a:ext cx="2500096" cy="1663700"/>
          </a:xfrm>
          <a:prstGeom prst="rect">
            <a:avLst/>
          </a:prstGeom>
        </p:spPr>
      </p:pic>
    </p:spTree>
    <p:extLst>
      <p:ext uri="{BB962C8B-B14F-4D97-AF65-F5344CB8AC3E}">
        <p14:creationId xmlns:p14="http://schemas.microsoft.com/office/powerpoint/2010/main" val="7768539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Who should be applying to research volunteer positions?</a:t>
            </a:r>
            <a:endParaRPr lang="en-US" sz="3200" b="1" dirty="0"/>
          </a:p>
        </p:txBody>
      </p:sp>
      <p:sp>
        <p:nvSpPr>
          <p:cNvPr id="3" name="Content Placeholder 2"/>
          <p:cNvSpPr>
            <a:spLocks noGrp="1"/>
          </p:cNvSpPr>
          <p:nvPr>
            <p:ph idx="1"/>
          </p:nvPr>
        </p:nvSpPr>
        <p:spPr>
          <a:xfrm>
            <a:off x="414754" y="1838802"/>
            <a:ext cx="8295052" cy="4056062"/>
          </a:xfrm>
        </p:spPr>
        <p:txBody>
          <a:bodyPr>
            <a:noAutofit/>
          </a:bodyPr>
          <a:lstStyle/>
          <a:p>
            <a:r>
              <a:rPr lang="en-US" sz="3200" b="1" dirty="0" smtClean="0"/>
              <a:t>Students with a B+ GPA or higher</a:t>
            </a:r>
          </a:p>
          <a:p>
            <a:r>
              <a:rPr lang="en-US" sz="3200" b="1" dirty="0" smtClean="0"/>
              <a:t>Students who can dedicate 5-10 a week for a year</a:t>
            </a:r>
          </a:p>
          <a:p>
            <a:r>
              <a:rPr lang="en-US" sz="3200" b="1" dirty="0" smtClean="0"/>
              <a:t>Students who want to grow with a lab (volunteer to RA to thesis to gap year!)</a:t>
            </a:r>
          </a:p>
          <a:p>
            <a:r>
              <a:rPr lang="en-US" sz="3200" b="1" dirty="0" smtClean="0"/>
              <a:t>Students who can multi-task </a:t>
            </a:r>
            <a:r>
              <a:rPr lang="en-US" sz="3200" b="1" u="sng" dirty="0" smtClean="0"/>
              <a:t>AND</a:t>
            </a:r>
            <a:r>
              <a:rPr lang="en-US" sz="3200" b="1" dirty="0" smtClean="0"/>
              <a:t> time manage</a:t>
            </a:r>
          </a:p>
          <a:p>
            <a:r>
              <a:rPr lang="en-US" sz="3200" b="1" dirty="0" smtClean="0"/>
              <a:t>Students who are interested in research</a:t>
            </a:r>
          </a:p>
          <a:p>
            <a:endParaRPr lang="en-US" sz="3200" b="1" dirty="0" smtClean="0"/>
          </a:p>
        </p:txBody>
      </p:sp>
      <p:pic>
        <p:nvPicPr>
          <p:cNvPr id="5" name="Picture 4" descr="images-17.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6483" y="354221"/>
            <a:ext cx="1375833" cy="1017379"/>
          </a:xfrm>
          <a:prstGeom prst="rect">
            <a:avLst/>
          </a:prstGeom>
        </p:spPr>
      </p:pic>
      <p:pic>
        <p:nvPicPr>
          <p:cNvPr id="6" name="Picture 5" descr="images-18.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93806" y="355600"/>
            <a:ext cx="1016000" cy="1016000"/>
          </a:xfrm>
          <a:prstGeom prst="rect">
            <a:avLst/>
          </a:prstGeom>
        </p:spPr>
      </p:pic>
    </p:spTree>
    <p:extLst>
      <p:ext uri="{BB962C8B-B14F-4D97-AF65-F5344CB8AC3E}">
        <p14:creationId xmlns:p14="http://schemas.microsoft.com/office/powerpoint/2010/main" val="14969692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Who do professors want to hire in these positions?</a:t>
            </a:r>
            <a:endParaRPr lang="en-US" b="1" dirty="0"/>
          </a:p>
        </p:txBody>
      </p:sp>
      <p:sp>
        <p:nvSpPr>
          <p:cNvPr id="3" name="Content Placeholder 2"/>
          <p:cNvSpPr>
            <a:spLocks noGrp="1"/>
          </p:cNvSpPr>
          <p:nvPr>
            <p:ph idx="1"/>
          </p:nvPr>
        </p:nvSpPr>
        <p:spPr/>
        <p:txBody>
          <a:bodyPr>
            <a:noAutofit/>
          </a:bodyPr>
          <a:lstStyle/>
          <a:p>
            <a:r>
              <a:rPr lang="en-US" sz="3600" b="1" dirty="0" smtClean="0"/>
              <a:t>Independent, mature, organized, hard working, intelligent students who have skills needed in the lab and will benefit from the experience</a:t>
            </a:r>
          </a:p>
          <a:p>
            <a:pPr marL="0" indent="0">
              <a:buNone/>
            </a:pPr>
            <a:endParaRPr lang="en-US" sz="2000" dirty="0"/>
          </a:p>
        </p:txBody>
      </p:sp>
      <p:pic>
        <p:nvPicPr>
          <p:cNvPr id="4" name="Picture 3" descr="images-19.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40666" y="4512111"/>
            <a:ext cx="2645833" cy="1981821"/>
          </a:xfrm>
          <a:prstGeom prst="rect">
            <a:avLst/>
          </a:prstGeom>
        </p:spPr>
      </p:pic>
    </p:spTree>
    <p:extLst>
      <p:ext uri="{BB962C8B-B14F-4D97-AF65-F5344CB8AC3E}">
        <p14:creationId xmlns:p14="http://schemas.microsoft.com/office/powerpoint/2010/main" val="17561719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5567" y="947745"/>
            <a:ext cx="7313613" cy="868362"/>
          </a:xfrm>
        </p:spPr>
        <p:txBody>
          <a:bodyPr/>
          <a:lstStyle/>
          <a:p>
            <a:r>
              <a:rPr lang="en-US" dirty="0" smtClean="0"/>
              <a:t>WHEN</a:t>
            </a:r>
            <a:endParaRPr lang="en-US" dirty="0"/>
          </a:p>
        </p:txBody>
      </p:sp>
      <p:sp>
        <p:nvSpPr>
          <p:cNvPr id="3" name="Content Placeholder 2"/>
          <p:cNvSpPr>
            <a:spLocks noGrp="1"/>
          </p:cNvSpPr>
          <p:nvPr>
            <p:ph idx="1"/>
          </p:nvPr>
        </p:nvSpPr>
        <p:spPr>
          <a:xfrm>
            <a:off x="1830388" y="2463799"/>
            <a:ext cx="6636280" cy="3814234"/>
          </a:xfrm>
        </p:spPr>
        <p:txBody>
          <a:bodyPr>
            <a:normAutofit fontScale="77500" lnSpcReduction="20000"/>
          </a:bodyPr>
          <a:lstStyle/>
          <a:p>
            <a:r>
              <a:rPr lang="en-US" sz="4400" dirty="0" smtClean="0"/>
              <a:t>For Summer term/Fall term but apply early</a:t>
            </a:r>
          </a:p>
          <a:p>
            <a:r>
              <a:rPr lang="en-US" sz="4400" dirty="0" smtClean="0"/>
              <a:t>At the end of a course you enjoy to approach a professor or a TA</a:t>
            </a:r>
          </a:p>
          <a:p>
            <a:r>
              <a:rPr lang="en-US" sz="4400" dirty="0" smtClean="0"/>
              <a:t>Keeping your eyes peeled to UPSA or Undergraduate Program emails about opportunities</a:t>
            </a:r>
            <a:endParaRPr lang="en-US" sz="4400" dirty="0"/>
          </a:p>
        </p:txBody>
      </p:sp>
      <p:pic>
        <p:nvPicPr>
          <p:cNvPr id="4" name="Picture 3" descr="images-20.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2833" y="656166"/>
            <a:ext cx="2413283" cy="1807633"/>
          </a:xfrm>
          <a:prstGeom prst="rect">
            <a:avLst/>
          </a:prstGeom>
        </p:spPr>
      </p:pic>
    </p:spTree>
    <p:extLst>
      <p:ext uri="{BB962C8B-B14F-4D97-AF65-F5344CB8AC3E}">
        <p14:creationId xmlns:p14="http://schemas.microsoft.com/office/powerpoint/2010/main" val="27537713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95911"/>
            <a:ext cx="7313613" cy="868362"/>
          </a:xfrm>
        </p:spPr>
        <p:txBody>
          <a:bodyPr/>
          <a:lstStyle/>
          <a:p>
            <a:r>
              <a:rPr lang="en-US" dirty="0" smtClean="0"/>
              <a:t>WHERE TO GO?</a:t>
            </a:r>
            <a:endParaRPr lang="en-US" dirty="0"/>
          </a:p>
        </p:txBody>
      </p:sp>
      <p:sp>
        <p:nvSpPr>
          <p:cNvPr id="3" name="Content Placeholder 2"/>
          <p:cNvSpPr>
            <a:spLocks noGrp="1"/>
          </p:cNvSpPr>
          <p:nvPr>
            <p:ph idx="1"/>
          </p:nvPr>
        </p:nvSpPr>
        <p:spPr>
          <a:xfrm>
            <a:off x="169333" y="1206504"/>
            <a:ext cx="8763000" cy="5588001"/>
          </a:xfrm>
        </p:spPr>
        <p:txBody>
          <a:bodyPr numCol="2">
            <a:noAutofit/>
          </a:bodyPr>
          <a:lstStyle/>
          <a:p>
            <a:pPr marL="0" indent="0">
              <a:buNone/>
            </a:pPr>
            <a:r>
              <a:rPr lang="en-US" sz="1400" b="1" u="sng" dirty="0" smtClean="0">
                <a:solidFill>
                  <a:srgbClr val="000090"/>
                </a:solidFill>
              </a:rPr>
              <a:t>Developmental Science</a:t>
            </a:r>
          </a:p>
          <a:p>
            <a:pPr marL="0" indent="0">
              <a:buNone/>
            </a:pPr>
            <a:r>
              <a:rPr lang="en-US" sz="1400" b="1" u="sng" dirty="0" smtClean="0">
                <a:solidFill>
                  <a:srgbClr val="000090"/>
                </a:solidFill>
              </a:rPr>
              <a:t>Quantitative</a:t>
            </a:r>
          </a:p>
          <a:p>
            <a:pPr marL="0" indent="0">
              <a:buNone/>
            </a:pPr>
            <a:r>
              <a:rPr lang="en-US" sz="1400" b="1" u="sng" dirty="0" smtClean="0">
                <a:solidFill>
                  <a:srgbClr val="000090"/>
                </a:solidFill>
              </a:rPr>
              <a:t>Clinical/Clinical Developmental</a:t>
            </a:r>
          </a:p>
          <a:p>
            <a:pPr marL="0" indent="0">
              <a:buNone/>
            </a:pPr>
            <a:r>
              <a:rPr lang="en-US" sz="1400" b="1" dirty="0" smtClean="0"/>
              <a:t>Rebecca Pillai Riddell (mid-Feb)</a:t>
            </a:r>
          </a:p>
          <a:p>
            <a:pPr marL="0" indent="0">
              <a:buNone/>
            </a:pPr>
            <a:r>
              <a:rPr lang="en-US" sz="1400" b="1" dirty="0" smtClean="0"/>
              <a:t>Rob Muller</a:t>
            </a:r>
          </a:p>
          <a:p>
            <a:pPr marL="0" indent="0">
              <a:buNone/>
            </a:pPr>
            <a:r>
              <a:rPr lang="en-US" sz="1400" b="1" dirty="0" smtClean="0"/>
              <a:t>Magdalena </a:t>
            </a:r>
            <a:r>
              <a:rPr lang="en-US" sz="1400" b="1" dirty="0" err="1" smtClean="0"/>
              <a:t>Wojtowicz</a:t>
            </a:r>
            <a:endParaRPr lang="en-US" sz="1400" b="1" dirty="0" smtClean="0"/>
          </a:p>
          <a:p>
            <a:pPr marL="0" indent="0">
              <a:buNone/>
            </a:pPr>
            <a:r>
              <a:rPr lang="en-US" sz="1400" b="1" dirty="0" smtClean="0"/>
              <a:t>Jennifer Mills (**PAID**;  lab management, proofreading, data entry)</a:t>
            </a:r>
          </a:p>
          <a:p>
            <a:pPr marL="0" indent="0">
              <a:buNone/>
            </a:pPr>
            <a:r>
              <a:rPr lang="en-US" sz="1400" b="1" u="sng" dirty="0" smtClean="0">
                <a:solidFill>
                  <a:srgbClr val="000090"/>
                </a:solidFill>
              </a:rPr>
              <a:t>History and Theory</a:t>
            </a:r>
            <a:endParaRPr lang="en-US" sz="1400" b="1" dirty="0" smtClean="0"/>
          </a:p>
          <a:p>
            <a:pPr marL="0" indent="0">
              <a:buNone/>
            </a:pPr>
            <a:r>
              <a:rPr lang="en-US" sz="1400" b="1" u="sng" dirty="0" smtClean="0">
                <a:solidFill>
                  <a:srgbClr val="000090"/>
                </a:solidFill>
              </a:rPr>
              <a:t>BBCS</a:t>
            </a:r>
            <a:endParaRPr lang="en-US" sz="1400" b="1" u="sng" dirty="0">
              <a:solidFill>
                <a:srgbClr val="000090"/>
              </a:solidFill>
            </a:endParaRPr>
          </a:p>
          <a:p>
            <a:pPr marL="0" indent="0">
              <a:buNone/>
            </a:pPr>
            <a:r>
              <a:rPr lang="en-US" sz="1400" b="1" dirty="0" smtClean="0"/>
              <a:t>Joseph </a:t>
            </a:r>
            <a:r>
              <a:rPr lang="en-US" sz="1400" b="1" dirty="0" err="1" smtClean="0"/>
              <a:t>DeSouza</a:t>
            </a:r>
            <a:r>
              <a:rPr lang="en-US" sz="1400" b="1" dirty="0" smtClean="0"/>
              <a:t> </a:t>
            </a:r>
          </a:p>
          <a:p>
            <a:pPr marL="0" indent="0">
              <a:buNone/>
            </a:pPr>
            <a:r>
              <a:rPr lang="en-US" sz="1400" b="1" dirty="0" smtClean="0"/>
              <a:t>Ingo </a:t>
            </a:r>
            <a:r>
              <a:rPr lang="en-US" sz="1400" b="1" dirty="0" err="1" smtClean="0"/>
              <a:t>Fruend</a:t>
            </a:r>
            <a:endParaRPr lang="en-US" sz="1400" b="1" dirty="0"/>
          </a:p>
          <a:p>
            <a:pPr marL="0" indent="0">
              <a:buNone/>
            </a:pPr>
            <a:r>
              <a:rPr lang="en-US" sz="1400" b="1" u="sng" dirty="0" smtClean="0">
                <a:solidFill>
                  <a:srgbClr val="000090"/>
                </a:solidFill>
              </a:rPr>
              <a:t>Social and Personality</a:t>
            </a:r>
            <a:endParaRPr lang="en-US" sz="1400" b="1" dirty="0"/>
          </a:p>
          <a:p>
            <a:pPr marL="0" indent="0">
              <a:buNone/>
            </a:pPr>
            <a:endParaRPr lang="en-US" sz="1400" b="1" dirty="0" smtClean="0"/>
          </a:p>
          <a:p>
            <a:pPr marL="0" indent="0">
              <a:buNone/>
            </a:pPr>
            <a:r>
              <a:rPr lang="en-US" sz="3200" b="1" dirty="0"/>
              <a:t>http://</a:t>
            </a:r>
            <a:r>
              <a:rPr lang="en-US" sz="3200" b="1" dirty="0" err="1"/>
              <a:t>psyc.info.yorku.ca</a:t>
            </a:r>
            <a:r>
              <a:rPr lang="en-US" sz="3200" b="1" dirty="0"/>
              <a:t>/research/research-opportunities/</a:t>
            </a:r>
          </a:p>
        </p:txBody>
      </p:sp>
      <p:pic>
        <p:nvPicPr>
          <p:cNvPr id="5" name="Picture 4" descr="where-are-you.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285796"/>
            <a:ext cx="1032735" cy="878477"/>
          </a:xfrm>
          <a:prstGeom prst="rect">
            <a:avLst/>
          </a:prstGeom>
        </p:spPr>
      </p:pic>
      <p:pic>
        <p:nvPicPr>
          <p:cNvPr id="6" name="Picture 5" descr="where-are-you.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80300" y="332361"/>
            <a:ext cx="1032735" cy="878477"/>
          </a:xfrm>
          <a:prstGeom prst="rect">
            <a:avLst/>
          </a:prstGeom>
        </p:spPr>
      </p:pic>
    </p:spTree>
    <p:extLst>
      <p:ext uri="{BB962C8B-B14F-4D97-AF65-F5344CB8AC3E}">
        <p14:creationId xmlns:p14="http://schemas.microsoft.com/office/powerpoint/2010/main" val="37840016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Top 5 Things to DO</a:t>
            </a:r>
            <a:endParaRPr lang="en-US" b="1" dirty="0"/>
          </a:p>
        </p:txBody>
      </p:sp>
      <p:sp>
        <p:nvSpPr>
          <p:cNvPr id="3" name="Content Placeholder 2"/>
          <p:cNvSpPr>
            <a:spLocks noGrp="1"/>
          </p:cNvSpPr>
          <p:nvPr>
            <p:ph idx="1"/>
          </p:nvPr>
        </p:nvSpPr>
        <p:spPr/>
        <p:txBody>
          <a:bodyPr>
            <a:normAutofit fontScale="92500" lnSpcReduction="20000"/>
          </a:bodyPr>
          <a:lstStyle/>
          <a:p>
            <a:pPr marL="514350" indent="-514350">
              <a:buAutoNum type="arabicPeriod"/>
            </a:pPr>
            <a:r>
              <a:rPr lang="en-US" b="1" dirty="0" smtClean="0"/>
              <a:t>Ask yourself first: Can I do 5-10  hours a week for a year? GRADES first, research second </a:t>
            </a:r>
          </a:p>
          <a:p>
            <a:pPr marL="514350" indent="-514350">
              <a:buAutoNum type="arabicPeriod"/>
            </a:pPr>
            <a:r>
              <a:rPr lang="en-US" b="1" dirty="0" err="1" smtClean="0"/>
              <a:t>Throughly</a:t>
            </a:r>
            <a:r>
              <a:rPr lang="en-US" b="1" dirty="0" smtClean="0"/>
              <a:t> read the website and a few abstracts/online articles of profs you are interested in.</a:t>
            </a:r>
          </a:p>
          <a:p>
            <a:pPr marL="514350" indent="-514350">
              <a:buAutoNum type="arabicPeriod"/>
            </a:pPr>
            <a:r>
              <a:rPr lang="en-US" b="1" dirty="0" smtClean="0"/>
              <a:t>Submit a </a:t>
            </a:r>
            <a:r>
              <a:rPr lang="en-US" b="1" u="sng" dirty="0" smtClean="0"/>
              <a:t>specific</a:t>
            </a:r>
            <a:r>
              <a:rPr lang="en-US" b="1" dirty="0" smtClean="0"/>
              <a:t> cover letter, unofficial transcripts and resume. </a:t>
            </a:r>
          </a:p>
          <a:p>
            <a:pPr marL="514350" indent="-514350">
              <a:buFontTx/>
              <a:buAutoNum type="arabicPeriod"/>
            </a:pPr>
            <a:r>
              <a:rPr lang="en-US" b="1" dirty="0" smtClean="0"/>
              <a:t>Write a professional email to go along with your </a:t>
            </a:r>
            <a:r>
              <a:rPr lang="en-US" b="1" dirty="0"/>
              <a:t>attachments. Mention you can send any </a:t>
            </a:r>
            <a:r>
              <a:rPr lang="en-US" b="1" dirty="0" smtClean="0"/>
              <a:t>additional information they would require.</a:t>
            </a:r>
          </a:p>
          <a:p>
            <a:pPr marL="514350" indent="-514350">
              <a:buAutoNum type="arabicPeriod"/>
            </a:pPr>
            <a:r>
              <a:rPr lang="en-US" b="1" dirty="0" smtClean="0"/>
              <a:t>Follow up politely within 3 weeks</a:t>
            </a:r>
          </a:p>
          <a:p>
            <a:pPr marL="0" indent="0">
              <a:buNone/>
            </a:pPr>
            <a:endParaRPr lang="en-US" b="1" dirty="0" smtClean="0"/>
          </a:p>
          <a:p>
            <a:pPr marL="514350" indent="-514350">
              <a:buAutoNum type="arabicPeriod"/>
            </a:pPr>
            <a:endParaRPr lang="en-US" b="1" dirty="0"/>
          </a:p>
        </p:txBody>
      </p:sp>
      <p:pic>
        <p:nvPicPr>
          <p:cNvPr id="5" name="Picture 4" descr="to-do-image-298x35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29485" y="4889504"/>
            <a:ext cx="1538279" cy="1811866"/>
          </a:xfrm>
          <a:prstGeom prst="rect">
            <a:avLst/>
          </a:prstGeom>
        </p:spPr>
      </p:pic>
    </p:spTree>
    <p:extLst>
      <p:ext uri="{BB962C8B-B14F-4D97-AF65-F5344CB8AC3E}">
        <p14:creationId xmlns:p14="http://schemas.microsoft.com/office/powerpoint/2010/main" val="1349983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Top 5 Things NOT to do</a:t>
            </a:r>
            <a:endParaRPr lang="en-US" b="1" dirty="0"/>
          </a:p>
        </p:txBody>
      </p:sp>
      <p:sp>
        <p:nvSpPr>
          <p:cNvPr id="3" name="Content Placeholder 2"/>
          <p:cNvSpPr>
            <a:spLocks noGrp="1"/>
          </p:cNvSpPr>
          <p:nvPr>
            <p:ph idx="1"/>
          </p:nvPr>
        </p:nvSpPr>
        <p:spPr/>
        <p:txBody>
          <a:bodyPr>
            <a:noAutofit/>
          </a:bodyPr>
          <a:lstStyle/>
          <a:p>
            <a:r>
              <a:rPr lang="en-US" sz="2800" b="1" dirty="0" smtClean="0"/>
              <a:t>Volunteer in more than 2 labs concurrently</a:t>
            </a:r>
          </a:p>
          <a:p>
            <a:r>
              <a:rPr lang="en-US" sz="2800" b="1" dirty="0" smtClean="0"/>
              <a:t>Blanket every prof with a request to do research</a:t>
            </a:r>
          </a:p>
          <a:p>
            <a:r>
              <a:rPr lang="en-US" sz="2800" b="1" dirty="0" smtClean="0"/>
              <a:t>Approach professors in person as first point of contact</a:t>
            </a:r>
          </a:p>
          <a:p>
            <a:r>
              <a:rPr lang="en-US" sz="2800" b="1" dirty="0" smtClean="0"/>
              <a:t>Overload yourself with volunteer commitments</a:t>
            </a:r>
          </a:p>
          <a:p>
            <a:r>
              <a:rPr lang="en-US" sz="2800" b="1" dirty="0" smtClean="0"/>
              <a:t>Allow your grades to slip</a:t>
            </a:r>
          </a:p>
          <a:p>
            <a:pPr marL="0" indent="0">
              <a:buNone/>
            </a:pPr>
            <a:endParaRPr lang="en-US" sz="2800" b="1" dirty="0"/>
          </a:p>
        </p:txBody>
      </p:sp>
      <p:pic>
        <p:nvPicPr>
          <p:cNvPr id="6" name="Picture 5" descr="images-21.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58536" y="4995333"/>
            <a:ext cx="2081989" cy="1460500"/>
          </a:xfrm>
          <a:prstGeom prst="rect">
            <a:avLst/>
          </a:prstGeom>
        </p:spPr>
      </p:pic>
    </p:spTree>
    <p:extLst>
      <p:ext uri="{BB962C8B-B14F-4D97-AF65-F5344CB8AC3E}">
        <p14:creationId xmlns:p14="http://schemas.microsoft.com/office/powerpoint/2010/main" val="4895426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22232"/>
            <a:ext cx="7313613" cy="868362"/>
          </a:xfrm>
        </p:spPr>
        <p:txBody>
          <a:bodyPr/>
          <a:lstStyle/>
          <a:p>
            <a:r>
              <a:rPr lang="en-US" dirty="0" smtClean="0"/>
              <a:t>Advice from your peeps</a:t>
            </a:r>
            <a:endParaRPr lang="en-US" dirty="0"/>
          </a:p>
        </p:txBody>
      </p:sp>
      <p:sp>
        <p:nvSpPr>
          <p:cNvPr id="3" name="Content Placeholder 2"/>
          <p:cNvSpPr>
            <a:spLocks noGrp="1"/>
          </p:cNvSpPr>
          <p:nvPr>
            <p:ph idx="1"/>
          </p:nvPr>
        </p:nvSpPr>
        <p:spPr>
          <a:xfrm>
            <a:off x="0" y="1113361"/>
            <a:ext cx="8763000" cy="4699529"/>
          </a:xfrm>
        </p:spPr>
        <p:txBody>
          <a:bodyPr>
            <a:noAutofit/>
          </a:bodyPr>
          <a:lstStyle/>
          <a:p>
            <a:pPr marL="457200" lvl="1" indent="0">
              <a:buNone/>
            </a:pPr>
            <a:r>
              <a:rPr lang="en-US" sz="2400" b="1" dirty="0" smtClean="0"/>
              <a:t>Grateful to 10 undergrads in the OUCH lab who offered advice for this talk:</a:t>
            </a:r>
            <a:endParaRPr lang="en-US" sz="2400" b="1" dirty="0"/>
          </a:p>
          <a:p>
            <a:pPr lvl="1"/>
            <a:r>
              <a:rPr lang="en-US" sz="2400" b="1" dirty="0" smtClean="0"/>
              <a:t>Attend lab meetings</a:t>
            </a:r>
          </a:p>
          <a:p>
            <a:pPr lvl="1"/>
            <a:r>
              <a:rPr lang="en-US" sz="2400" b="1" dirty="0" smtClean="0"/>
              <a:t>Join  a lab early on in your career and stick to a few labs</a:t>
            </a:r>
          </a:p>
          <a:p>
            <a:pPr lvl="1"/>
            <a:r>
              <a:rPr lang="en-US" sz="2400" b="1" dirty="0" smtClean="0"/>
              <a:t>Have a cover letter that highlights your marketable skills (attention to detail, knowing Excel, </a:t>
            </a:r>
            <a:r>
              <a:rPr lang="en-US" sz="2400" b="1" dirty="0" err="1" smtClean="0"/>
              <a:t>Powerpoint</a:t>
            </a:r>
            <a:r>
              <a:rPr lang="en-US" sz="2400" b="1" dirty="0" smtClean="0"/>
              <a:t>, SPSS, R, high grades, particular courses)</a:t>
            </a:r>
          </a:p>
          <a:p>
            <a:pPr lvl="1"/>
            <a:r>
              <a:rPr lang="en-US" sz="2400" b="1" dirty="0" smtClean="0"/>
              <a:t>Be a respectful, professional worker- impression management (eager, diligent, hard-working, positive, reliable)</a:t>
            </a:r>
          </a:p>
          <a:p>
            <a:pPr lvl="1"/>
            <a:r>
              <a:rPr lang="en-US" sz="2400" b="1" dirty="0" smtClean="0"/>
              <a:t>Appreciate every opportunity- They are doing you a </a:t>
            </a:r>
            <a:r>
              <a:rPr lang="en-US" sz="2400" b="1" dirty="0" err="1" smtClean="0"/>
              <a:t>favour</a:t>
            </a:r>
            <a:r>
              <a:rPr lang="en-US" sz="2400" b="1" dirty="0" smtClean="0"/>
              <a:t> not vice-versa!</a:t>
            </a:r>
          </a:p>
          <a:p>
            <a:pPr lvl="1"/>
            <a:r>
              <a:rPr lang="en-US" sz="2400" b="1" dirty="0" smtClean="0"/>
              <a:t>Bond with other students in the lab – find out the range of opportunities available</a:t>
            </a:r>
          </a:p>
          <a:p>
            <a:pPr lvl="1"/>
            <a:r>
              <a:rPr lang="en-US" sz="2400" b="1" dirty="0" smtClean="0"/>
              <a:t>Don’t give up looking!!</a:t>
            </a:r>
            <a:endParaRPr lang="en-US" sz="2400" b="1" dirty="0"/>
          </a:p>
        </p:txBody>
      </p:sp>
    </p:spTree>
    <p:extLst>
      <p:ext uri="{BB962C8B-B14F-4D97-AF65-F5344CB8AC3E}">
        <p14:creationId xmlns:p14="http://schemas.microsoft.com/office/powerpoint/2010/main" val="19499397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9057"/>
            <a:ext cx="7313613" cy="868362"/>
          </a:xfrm>
        </p:spPr>
        <p:txBody>
          <a:bodyPr/>
          <a:lstStyle/>
          <a:p>
            <a:r>
              <a:rPr lang="en-US" dirty="0" smtClean="0"/>
              <a:t>York Psychology is World-Class</a:t>
            </a:r>
            <a:endParaRPr lang="en-US" dirty="0"/>
          </a:p>
        </p:txBody>
      </p:sp>
      <p:sp>
        <p:nvSpPr>
          <p:cNvPr id="3" name="Content Placeholder 2"/>
          <p:cNvSpPr>
            <a:spLocks noGrp="1"/>
          </p:cNvSpPr>
          <p:nvPr>
            <p:ph idx="1"/>
          </p:nvPr>
        </p:nvSpPr>
        <p:spPr>
          <a:xfrm>
            <a:off x="312968" y="1290641"/>
            <a:ext cx="6464594" cy="4562430"/>
          </a:xfrm>
        </p:spPr>
        <p:txBody>
          <a:bodyPr>
            <a:normAutofit fontScale="92500" lnSpcReduction="10000"/>
          </a:bodyPr>
          <a:lstStyle/>
          <a:p>
            <a:r>
              <a:rPr lang="en-US" b="1" dirty="0" smtClean="0"/>
              <a:t>Top 100 psychology department in the WORLD (only  handful universities in Canada have similar ranking)</a:t>
            </a:r>
          </a:p>
          <a:p>
            <a:r>
              <a:rPr lang="en-US" b="1" dirty="0" smtClean="0"/>
              <a:t>80+ Full-time Faculty Members</a:t>
            </a:r>
          </a:p>
          <a:p>
            <a:r>
              <a:rPr lang="en-US" b="1" dirty="0" smtClean="0"/>
              <a:t>Specialty areas such as Quantitative Methods and History and Theory of Psychology</a:t>
            </a:r>
          </a:p>
          <a:p>
            <a:r>
              <a:rPr lang="en-US" b="1" dirty="0" smtClean="0"/>
              <a:t>Both Adult and Child Clinical psychology programs</a:t>
            </a:r>
          </a:p>
          <a:p>
            <a:r>
              <a:rPr lang="en-US" b="1" dirty="0" smtClean="0"/>
              <a:t>Established Brain </a:t>
            </a:r>
            <a:r>
              <a:rPr lang="en-US" b="1" dirty="0" err="1" smtClean="0"/>
              <a:t>Behaviour</a:t>
            </a:r>
            <a:r>
              <a:rPr lang="en-US" b="1" dirty="0" smtClean="0"/>
              <a:t> and Cognitive Science, Developmental Science and Social/Personality programs</a:t>
            </a:r>
            <a:endParaRPr lang="en-US" b="1" dirty="0"/>
          </a:p>
        </p:txBody>
      </p:sp>
      <p:pic>
        <p:nvPicPr>
          <p:cNvPr id="4" name="Picture 3" descr="images-14.jpeg"/>
          <p:cNvPicPr>
            <a:picLocks noChangeAspect="1"/>
          </p:cNvPicPr>
          <p:nvPr/>
        </p:nvPicPr>
        <p:blipFill>
          <a:blip r:embed="rId2">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tretch>
            <a:fillRect/>
          </a:stretch>
        </p:blipFill>
        <p:spPr>
          <a:xfrm>
            <a:off x="6646335" y="2264844"/>
            <a:ext cx="2286000" cy="2370666"/>
          </a:xfrm>
          <a:prstGeom prst="rect">
            <a:avLst/>
          </a:prstGeom>
        </p:spPr>
      </p:pic>
    </p:spTree>
    <p:extLst>
      <p:ext uri="{BB962C8B-B14F-4D97-AF65-F5344CB8AC3E}">
        <p14:creationId xmlns:p14="http://schemas.microsoft.com/office/powerpoint/2010/main" val="6559642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a:p>
            <a:endParaRPr lang="en-US" dirty="0"/>
          </a:p>
        </p:txBody>
      </p:sp>
      <p:pic>
        <p:nvPicPr>
          <p:cNvPr id="4" name="Picture 3" descr="Screen Shot 2017-11-26 at 5.09.36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29367" y="1735138"/>
            <a:ext cx="5046133" cy="4883354"/>
          </a:xfrm>
          <a:prstGeom prst="rect">
            <a:avLst/>
          </a:prstGeom>
        </p:spPr>
      </p:pic>
      <p:sp>
        <p:nvSpPr>
          <p:cNvPr id="5" name="Title 4"/>
          <p:cNvSpPr>
            <a:spLocks noGrp="1"/>
          </p:cNvSpPr>
          <p:nvPr>
            <p:ph type="title"/>
          </p:nvPr>
        </p:nvSpPr>
        <p:spPr/>
        <p:txBody>
          <a:bodyPr/>
          <a:lstStyle/>
          <a:p>
            <a:r>
              <a:rPr lang="en-US" sz="3200" b="1" dirty="0">
                <a:hlinkClick r:id="rId3"/>
              </a:rPr>
              <a:t>https://yorku.collegiatelink.net/organization/ARPY</a:t>
            </a:r>
            <a:r>
              <a:rPr lang="en-US" sz="3200" b="1" dirty="0"/>
              <a:t/>
            </a:r>
            <a:br>
              <a:rPr lang="en-US" sz="3200" b="1" dirty="0"/>
            </a:br>
            <a:endParaRPr lang="en-US" sz="3200" dirty="0"/>
          </a:p>
        </p:txBody>
      </p:sp>
    </p:spTree>
    <p:extLst>
      <p:ext uri="{BB962C8B-B14F-4D97-AF65-F5344CB8AC3E}">
        <p14:creationId xmlns:p14="http://schemas.microsoft.com/office/powerpoint/2010/main" val="10458199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602971"/>
            <a:ext cx="9357857" cy="4056062"/>
          </a:xfrm>
        </p:spPr>
        <p:txBody>
          <a:bodyPr>
            <a:noAutofit/>
          </a:bodyPr>
          <a:lstStyle/>
          <a:p>
            <a:r>
              <a:rPr lang="en-US" sz="3200" b="1" dirty="0" smtClean="0"/>
              <a:t>What do you do as a research volunteer?</a:t>
            </a:r>
          </a:p>
          <a:p>
            <a:r>
              <a:rPr lang="en-US" sz="3200" b="1" dirty="0" smtClean="0"/>
              <a:t>Why get involved in research volunteering?</a:t>
            </a:r>
          </a:p>
          <a:p>
            <a:r>
              <a:rPr lang="en-US" sz="3200" b="1" dirty="0" smtClean="0"/>
              <a:t>Who should be getting involved in research volunteering?</a:t>
            </a:r>
          </a:p>
          <a:p>
            <a:r>
              <a:rPr lang="en-US" sz="3200" b="1" dirty="0" smtClean="0"/>
              <a:t>When  should you apply for research volunteering?</a:t>
            </a:r>
          </a:p>
          <a:p>
            <a:r>
              <a:rPr lang="en-US" sz="3200" b="1" dirty="0" smtClean="0"/>
              <a:t>Where should you apply for research volunteering?</a:t>
            </a:r>
            <a:endParaRPr lang="en-US" sz="3200" b="1" dirty="0"/>
          </a:p>
        </p:txBody>
      </p:sp>
      <p:pic>
        <p:nvPicPr>
          <p:cNvPr id="4" name="Picture 3" descr="images-15.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08299" y="149749"/>
            <a:ext cx="3611033" cy="2451100"/>
          </a:xfrm>
          <a:prstGeom prst="rect">
            <a:avLst/>
          </a:prstGeom>
        </p:spPr>
      </p:pic>
    </p:spTree>
    <p:extLst>
      <p:ext uri="{BB962C8B-B14F-4D97-AF65-F5344CB8AC3E}">
        <p14:creationId xmlns:p14="http://schemas.microsoft.com/office/powerpoint/2010/main" val="19861813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do you do as a research volunteer?</a:t>
            </a:r>
            <a:endParaRPr lang="en-US" b="1" dirty="0"/>
          </a:p>
        </p:txBody>
      </p:sp>
      <p:sp>
        <p:nvSpPr>
          <p:cNvPr id="3" name="Content Placeholder 2"/>
          <p:cNvSpPr>
            <a:spLocks noGrp="1"/>
          </p:cNvSpPr>
          <p:nvPr>
            <p:ph idx="1"/>
          </p:nvPr>
        </p:nvSpPr>
        <p:spPr>
          <a:xfrm>
            <a:off x="3793067" y="1735138"/>
            <a:ext cx="5054600" cy="4056062"/>
          </a:xfrm>
        </p:spPr>
        <p:txBody>
          <a:bodyPr/>
          <a:lstStyle/>
          <a:p>
            <a:r>
              <a:rPr lang="en-US" b="1" dirty="0" smtClean="0"/>
              <a:t>It depends…</a:t>
            </a:r>
          </a:p>
          <a:p>
            <a:pPr lvl="1"/>
            <a:r>
              <a:rPr lang="en-US" b="1" dirty="0" smtClean="0"/>
              <a:t>Data Entry</a:t>
            </a:r>
          </a:p>
          <a:p>
            <a:pPr lvl="1"/>
            <a:r>
              <a:rPr lang="en-US" b="1" dirty="0" smtClean="0"/>
              <a:t>Data Collection</a:t>
            </a:r>
          </a:p>
          <a:p>
            <a:pPr lvl="1"/>
            <a:r>
              <a:rPr lang="en-US" b="1" dirty="0" smtClean="0"/>
              <a:t>Data Analysis (rarely)</a:t>
            </a:r>
          </a:p>
          <a:p>
            <a:pPr lvl="1"/>
            <a:r>
              <a:rPr lang="en-US" b="1" dirty="0" smtClean="0"/>
              <a:t>Data Dissemination (rarely)</a:t>
            </a:r>
          </a:p>
          <a:p>
            <a:r>
              <a:rPr lang="en-US" b="1" dirty="0" smtClean="0"/>
              <a:t>Stepping stone to larger opportunities (paid position, independent study, </a:t>
            </a:r>
            <a:r>
              <a:rPr lang="en-US" b="1" dirty="0" err="1" smtClean="0"/>
              <a:t>honours</a:t>
            </a:r>
            <a:r>
              <a:rPr lang="en-US" b="1" dirty="0" smtClean="0"/>
              <a:t> thesis position)</a:t>
            </a:r>
            <a:endParaRPr lang="en-US" b="1" dirty="0"/>
          </a:p>
        </p:txBody>
      </p:sp>
      <p:pic>
        <p:nvPicPr>
          <p:cNvPr id="4" name="Picture 3" descr="volunteers_needed-300x264.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5667" y="4127500"/>
            <a:ext cx="2770909" cy="2438400"/>
          </a:xfrm>
          <a:prstGeom prst="rect">
            <a:avLst/>
          </a:prstGeom>
        </p:spPr>
      </p:pic>
    </p:spTree>
    <p:extLst>
      <p:ext uri="{BB962C8B-B14F-4D97-AF65-F5344CB8AC3E}">
        <p14:creationId xmlns:p14="http://schemas.microsoft.com/office/powerpoint/2010/main" val="2072664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32837"/>
            <a:ext cx="7313613" cy="868362"/>
          </a:xfrm>
        </p:spPr>
        <p:txBody>
          <a:bodyPr/>
          <a:lstStyle/>
          <a:p>
            <a:r>
              <a:rPr lang="en-US" sz="3600" b="1" dirty="0" smtClean="0"/>
              <a:t>Why Should Students Get Involved in Research?</a:t>
            </a:r>
            <a:endParaRPr lang="en-US" sz="3600" b="1" dirty="0"/>
          </a:p>
        </p:txBody>
      </p:sp>
      <p:sp>
        <p:nvSpPr>
          <p:cNvPr id="3" name="Content Placeholder 2"/>
          <p:cNvSpPr>
            <a:spLocks noGrp="1"/>
          </p:cNvSpPr>
          <p:nvPr>
            <p:ph idx="1"/>
          </p:nvPr>
        </p:nvSpPr>
        <p:spPr>
          <a:xfrm>
            <a:off x="466598" y="1269470"/>
            <a:ext cx="8486902" cy="5144029"/>
          </a:xfrm>
        </p:spPr>
        <p:txBody>
          <a:bodyPr>
            <a:normAutofit fontScale="55000" lnSpcReduction="20000"/>
          </a:bodyPr>
          <a:lstStyle/>
          <a:p>
            <a:r>
              <a:rPr lang="en-US" sz="4600" b="1" dirty="0" smtClean="0"/>
              <a:t>TO GO TO GRADUATE SCHOOL</a:t>
            </a:r>
          </a:p>
          <a:p>
            <a:pPr lvl="1"/>
            <a:r>
              <a:rPr lang="en-US" sz="4600" b="1" dirty="0" smtClean="0"/>
              <a:t>Need this experience to know if you like it and to get accepted into and take off in graduate school</a:t>
            </a:r>
            <a:endParaRPr lang="en-US" sz="4600" b="1" dirty="0"/>
          </a:p>
          <a:p>
            <a:endParaRPr lang="en-US" b="1" dirty="0" smtClean="0"/>
          </a:p>
          <a:p>
            <a:endParaRPr lang="en-US" b="1" dirty="0"/>
          </a:p>
          <a:p>
            <a:endParaRPr lang="en-US" b="1" dirty="0" smtClean="0"/>
          </a:p>
          <a:p>
            <a:endParaRPr lang="en-US" b="1" dirty="0" smtClean="0"/>
          </a:p>
          <a:p>
            <a:r>
              <a:rPr lang="en-US" sz="4600" b="1" dirty="0" smtClean="0"/>
              <a:t>TO NOT GO TO GRADUATE SCHOOL</a:t>
            </a:r>
          </a:p>
          <a:p>
            <a:pPr lvl="1"/>
            <a:r>
              <a:rPr lang="en-US" sz="4600" b="1" dirty="0" smtClean="0"/>
              <a:t>Evidence-based practice (medicine, SL/P, </a:t>
            </a:r>
            <a:r>
              <a:rPr lang="en-US" sz="4600" b="1" dirty="0"/>
              <a:t>law</a:t>
            </a:r>
            <a:r>
              <a:rPr lang="en-US" sz="4600" b="1" dirty="0" smtClean="0"/>
              <a:t>, social work)</a:t>
            </a:r>
          </a:p>
          <a:p>
            <a:pPr lvl="1"/>
            <a:r>
              <a:rPr lang="en-US" sz="4600" b="1" dirty="0" smtClean="0"/>
              <a:t>To get reference letters from a professor who can vouch for you</a:t>
            </a:r>
          </a:p>
          <a:p>
            <a:pPr lvl="1"/>
            <a:r>
              <a:rPr lang="en-US" sz="4600" b="1" dirty="0" smtClean="0"/>
              <a:t>Job readiness skills</a:t>
            </a:r>
            <a:endParaRPr lang="en-US" sz="4600" b="1" dirty="0"/>
          </a:p>
        </p:txBody>
      </p:sp>
      <p:pic>
        <p:nvPicPr>
          <p:cNvPr id="4" name="Picture 3" descr="imag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94338" y="2552963"/>
            <a:ext cx="1484330" cy="1498071"/>
          </a:xfrm>
          <a:prstGeom prst="rect">
            <a:avLst/>
          </a:prstGeom>
        </p:spPr>
      </p:pic>
    </p:spTree>
    <p:extLst>
      <p:ext uri="{BB962C8B-B14F-4D97-AF65-F5344CB8AC3E}">
        <p14:creationId xmlns:p14="http://schemas.microsoft.com/office/powerpoint/2010/main" val="18455570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TO GO TO GRADUATE SCHOOL…</a:t>
            </a:r>
            <a:endParaRPr lang="en-US" b="1" dirty="0"/>
          </a:p>
        </p:txBody>
      </p:sp>
      <p:sp>
        <p:nvSpPr>
          <p:cNvPr id="3" name="Text Placeholder 2"/>
          <p:cNvSpPr>
            <a:spLocks noGrp="1"/>
          </p:cNvSpPr>
          <p:nvPr>
            <p:ph type="body" sz="quarter" idx="4294967295"/>
          </p:nvPr>
        </p:nvSpPr>
        <p:spPr>
          <a:xfrm>
            <a:off x="457200" y="1769533"/>
            <a:ext cx="8382000" cy="5410200"/>
          </a:xfrm>
          <a:prstGeom prst="rect">
            <a:avLst/>
          </a:prstGeom>
        </p:spPr>
        <p:txBody>
          <a:bodyPr>
            <a:noAutofit/>
          </a:bodyPr>
          <a:lstStyle/>
          <a:p>
            <a:r>
              <a:rPr lang="en-US" sz="2800" dirty="0" smtClean="0"/>
              <a:t>If you plan to pursue a research-intensive graduate program and/or if you want to complete an individually supervised thesis, you should apply to be in the </a:t>
            </a:r>
            <a:r>
              <a:rPr lang="en-US" sz="2800" b="1" dirty="0" smtClean="0"/>
              <a:t>Specialized </a:t>
            </a:r>
            <a:r>
              <a:rPr lang="en-US" sz="2800" b="1" dirty="0" err="1"/>
              <a:t>H</a:t>
            </a:r>
            <a:r>
              <a:rPr lang="en-US" sz="2800" b="1" dirty="0" err="1" smtClean="0"/>
              <a:t>onours</a:t>
            </a:r>
            <a:r>
              <a:rPr lang="en-US" sz="2800" b="1" dirty="0" smtClean="0"/>
              <a:t> program.</a:t>
            </a:r>
          </a:p>
          <a:p>
            <a:r>
              <a:rPr lang="en-US" sz="2800" b="1" dirty="0" smtClean="0"/>
              <a:t>As of Fall 2019, you will need to be in the Specialized </a:t>
            </a:r>
            <a:r>
              <a:rPr lang="en-US" sz="2800" b="1" dirty="0" err="1" smtClean="0"/>
              <a:t>Honours</a:t>
            </a:r>
            <a:r>
              <a:rPr lang="en-US" sz="2800" b="1" dirty="0" smtClean="0"/>
              <a:t> program to complete a thesis (PSYC 4001 – Specialized </a:t>
            </a:r>
            <a:r>
              <a:rPr lang="en-US" sz="2800" b="1" dirty="0" err="1" smtClean="0"/>
              <a:t>Honours</a:t>
            </a:r>
            <a:r>
              <a:rPr lang="en-US" sz="2800" b="1" dirty="0" smtClean="0"/>
              <a:t> Thesis).  </a:t>
            </a:r>
            <a:r>
              <a:rPr lang="en-US" dirty="0" smtClean="0"/>
              <a:t>The FW 2018-2019 academic year will be the </a:t>
            </a:r>
            <a:r>
              <a:rPr lang="en-US" u="sng" dirty="0" smtClean="0"/>
              <a:t>last year </a:t>
            </a:r>
            <a:r>
              <a:rPr lang="en-US" dirty="0" smtClean="0"/>
              <a:t>that PSYC 4000 (</a:t>
            </a:r>
            <a:r>
              <a:rPr lang="en-US" dirty="0" err="1" smtClean="0"/>
              <a:t>Honours</a:t>
            </a:r>
            <a:r>
              <a:rPr lang="en-US" dirty="0" smtClean="0"/>
              <a:t> Thesis) and PSYC 4170 (Advanced Research Methods) will be offered. </a:t>
            </a:r>
            <a:endParaRPr lang="en-US" sz="2800" dirty="0" smtClean="0"/>
          </a:p>
          <a:p>
            <a:endParaRPr lang="en-US" sz="2800" dirty="0"/>
          </a:p>
          <a:p>
            <a:endParaRPr lang="en-US" sz="2800" dirty="0"/>
          </a:p>
          <a:p>
            <a:pPr marL="0" indent="0">
              <a:buNone/>
            </a:pPr>
            <a:endParaRPr lang="en-US" sz="2800" dirty="0" smtClean="0"/>
          </a:p>
          <a:p>
            <a:pPr marL="0" indent="0">
              <a:buNone/>
            </a:pPr>
            <a:r>
              <a:rPr lang="en-US" sz="2800" dirty="0"/>
              <a:t> </a:t>
            </a:r>
          </a:p>
          <a:p>
            <a:pPr marL="0" indent="0">
              <a:buNone/>
            </a:pPr>
            <a:endParaRPr lang="en-US" sz="2800" dirty="0"/>
          </a:p>
        </p:txBody>
      </p:sp>
    </p:spTree>
    <p:extLst>
      <p:ext uri="{BB962C8B-B14F-4D97-AF65-F5344CB8AC3E}">
        <p14:creationId xmlns:p14="http://schemas.microsoft.com/office/powerpoint/2010/main" val="11658265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Specialized </a:t>
            </a:r>
            <a:r>
              <a:rPr lang="en-US" b="1" dirty="0" err="1" smtClean="0"/>
              <a:t>Honours</a:t>
            </a:r>
            <a:r>
              <a:rPr lang="en-US" b="1" dirty="0" smtClean="0"/>
              <a:t> Degree</a:t>
            </a:r>
            <a:endParaRPr lang="en-US" b="1" dirty="0"/>
          </a:p>
        </p:txBody>
      </p:sp>
      <p:sp>
        <p:nvSpPr>
          <p:cNvPr id="3" name="Text Placeholder 2"/>
          <p:cNvSpPr>
            <a:spLocks noGrp="1"/>
          </p:cNvSpPr>
          <p:nvPr>
            <p:ph type="body" sz="quarter" idx="4294967295"/>
          </p:nvPr>
        </p:nvSpPr>
        <p:spPr>
          <a:xfrm>
            <a:off x="457200" y="1219200"/>
            <a:ext cx="8382000" cy="4724400"/>
          </a:xfrm>
          <a:prstGeom prst="rect">
            <a:avLst/>
          </a:prstGeom>
        </p:spPr>
        <p:txBody>
          <a:bodyPr>
            <a:noAutofit/>
          </a:bodyPr>
          <a:lstStyle/>
          <a:p>
            <a:r>
              <a:rPr lang="en-CA" sz="2000" dirty="0"/>
              <a:t>The Specialized Honours Psychology Program </a:t>
            </a:r>
            <a:r>
              <a:rPr lang="en-CA" sz="2000" b="1" dirty="0">
                <a:solidFill>
                  <a:srgbClr val="0000FF"/>
                </a:solidFill>
              </a:rPr>
              <a:t>is a 120-credit degree program designed for students who intend to pursue postgraduate studies in Psychology or a related discipline.</a:t>
            </a:r>
            <a:r>
              <a:rPr lang="en-CA" sz="2000" dirty="0"/>
              <a:t> Students who graduate from this program will have demonstrated knowledge in a breadth of </a:t>
            </a:r>
            <a:r>
              <a:rPr lang="en-CA" sz="2000" dirty="0" err="1"/>
              <a:t>subdisciplines</a:t>
            </a:r>
            <a:r>
              <a:rPr lang="en-CA" sz="2000" dirty="0"/>
              <a:t> within Psychology and will be able to critically evaluate research results, theories, and opinions within this field.  In addition, students who graduate from this program will have specialist training in research methods, statistical analyses, scientific communication, and critical thinking. A requirement of this program is the completion of an Honour’s thesis under the direct supervision of a Psychology faculty member. This program is well suited for students who plan to pursue postgraduate studies in a research-intensive field.  Admission to the program is by Department permission.  </a:t>
            </a:r>
            <a:r>
              <a:rPr lang="en-CA" sz="2000" b="1" dirty="0"/>
              <a:t>Please note you can only apply to the Specialized Honours Psychology Program between May 1 and May </a:t>
            </a:r>
            <a:r>
              <a:rPr lang="en-CA" sz="2000" b="1" dirty="0" smtClean="0"/>
              <a:t>15.</a:t>
            </a:r>
            <a:endParaRPr lang="en-US" sz="2000" dirty="0" smtClean="0"/>
          </a:p>
          <a:p>
            <a:pPr marL="0" indent="0">
              <a:buNone/>
            </a:pPr>
            <a:r>
              <a:rPr lang="en-US" sz="2000" dirty="0"/>
              <a:t> </a:t>
            </a:r>
          </a:p>
          <a:p>
            <a:pPr marL="0" indent="0">
              <a:buNone/>
            </a:pPr>
            <a:endParaRPr lang="en-US" sz="2000" dirty="0"/>
          </a:p>
        </p:txBody>
      </p:sp>
    </p:spTree>
    <p:extLst>
      <p:ext uri="{BB962C8B-B14F-4D97-AF65-F5344CB8AC3E}">
        <p14:creationId xmlns:p14="http://schemas.microsoft.com/office/powerpoint/2010/main" val="5247710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Honours</a:t>
            </a:r>
            <a:r>
              <a:rPr lang="en-US" b="1" dirty="0" smtClean="0"/>
              <a:t> Degree?</a:t>
            </a:r>
            <a:endParaRPr lang="en-US" b="1" dirty="0"/>
          </a:p>
        </p:txBody>
      </p:sp>
      <p:sp>
        <p:nvSpPr>
          <p:cNvPr id="3" name="Text Placeholder 2"/>
          <p:cNvSpPr>
            <a:spLocks noGrp="1"/>
          </p:cNvSpPr>
          <p:nvPr>
            <p:ph type="body" sz="quarter" idx="4294967295"/>
          </p:nvPr>
        </p:nvSpPr>
        <p:spPr>
          <a:xfrm>
            <a:off x="457200" y="1219200"/>
            <a:ext cx="8382000" cy="4724400"/>
          </a:xfrm>
          <a:prstGeom prst="rect">
            <a:avLst/>
          </a:prstGeom>
        </p:spPr>
        <p:txBody>
          <a:bodyPr>
            <a:noAutofit/>
          </a:bodyPr>
          <a:lstStyle/>
          <a:p>
            <a:r>
              <a:rPr lang="en-CA" sz="2000" dirty="0"/>
              <a:t>The Honours in Psychology program is a 120-credit degree program designed for students who are interested in learning about and applying knowledge accumulated from the discipline of psychology.  Students who graduate from this program will have demonstrated knowledge in a breadth of </a:t>
            </a:r>
            <a:r>
              <a:rPr lang="en-CA" sz="2000" dirty="0" err="1"/>
              <a:t>subdisciplines</a:t>
            </a:r>
            <a:r>
              <a:rPr lang="en-CA" sz="2000" dirty="0"/>
              <a:t> within Psychology, and will be able to critically evaluate research results, theories, and opinions within this field. Graduates of this program will be able to engage in quantitative reasoning through the interpretation of empirical results. Additionally, graduates will have demonstrated an appreciation of alternative methods used in psychological inquiry and will be able to synthesize potentially conflicting results and communicate these ideas to the general public. </a:t>
            </a:r>
            <a:r>
              <a:rPr lang="en-CA" sz="2000" b="1" dirty="0" smtClean="0"/>
              <a:t> </a:t>
            </a:r>
            <a:r>
              <a:rPr lang="en-CA" sz="2000" dirty="0" smtClean="0"/>
              <a:t>Students </a:t>
            </a:r>
            <a:r>
              <a:rPr lang="en-CA" sz="2000" dirty="0"/>
              <a:t>can also complete a Double Major or a Major/Minor option. </a:t>
            </a:r>
            <a:r>
              <a:rPr lang="en-CA" sz="2000" b="1" dirty="0">
                <a:solidFill>
                  <a:srgbClr val="0000FF"/>
                </a:solidFill>
              </a:rPr>
              <a:t> This program is well suited for students who intend to enter the workforce following graduation and/or who may intend to pursue postgraduate studies in professional and applied related fields of psychology.</a:t>
            </a:r>
            <a:endParaRPr lang="en-US" sz="2000" b="1" dirty="0">
              <a:solidFill>
                <a:srgbClr val="0000FF"/>
              </a:solidFill>
            </a:endParaRPr>
          </a:p>
          <a:p>
            <a:pPr marL="0" indent="0">
              <a:buNone/>
            </a:pPr>
            <a:endParaRPr lang="en-US" sz="2000" dirty="0" smtClean="0"/>
          </a:p>
          <a:p>
            <a:pPr marL="0" indent="0">
              <a:buNone/>
            </a:pPr>
            <a:r>
              <a:rPr lang="en-US" sz="2000" dirty="0"/>
              <a:t> </a:t>
            </a:r>
          </a:p>
          <a:p>
            <a:pPr marL="0" indent="0">
              <a:buNone/>
            </a:pPr>
            <a:endParaRPr lang="en-US" sz="2000" dirty="0"/>
          </a:p>
        </p:txBody>
      </p:sp>
    </p:spTree>
    <p:extLst>
      <p:ext uri="{BB962C8B-B14F-4D97-AF65-F5344CB8AC3E}">
        <p14:creationId xmlns:p14="http://schemas.microsoft.com/office/powerpoint/2010/main" val="14210465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Specialized </a:t>
            </a:r>
            <a:r>
              <a:rPr lang="en-US" b="1" dirty="0" err="1" smtClean="0"/>
              <a:t>Honours</a:t>
            </a:r>
            <a:r>
              <a:rPr lang="en-US" b="1" dirty="0" smtClean="0"/>
              <a:t> Degree</a:t>
            </a:r>
            <a:endParaRPr lang="en-US" b="1" dirty="0"/>
          </a:p>
        </p:txBody>
      </p:sp>
      <p:sp>
        <p:nvSpPr>
          <p:cNvPr id="3" name="Text Placeholder 2"/>
          <p:cNvSpPr>
            <a:spLocks noGrp="1"/>
          </p:cNvSpPr>
          <p:nvPr>
            <p:ph type="body" sz="quarter" idx="4294967295"/>
          </p:nvPr>
        </p:nvSpPr>
        <p:spPr>
          <a:xfrm>
            <a:off x="457200" y="1219200"/>
            <a:ext cx="8382000" cy="5334000"/>
          </a:xfrm>
          <a:prstGeom prst="rect">
            <a:avLst/>
          </a:prstGeom>
        </p:spPr>
        <p:txBody>
          <a:bodyPr>
            <a:noAutofit/>
          </a:bodyPr>
          <a:lstStyle/>
          <a:p>
            <a:r>
              <a:rPr lang="en-US" dirty="0" smtClean="0"/>
              <a:t>Must </a:t>
            </a:r>
            <a:r>
              <a:rPr lang="en-US" dirty="0"/>
              <a:t>have CGPA of at least </a:t>
            </a:r>
            <a:r>
              <a:rPr lang="en-US" dirty="0" smtClean="0"/>
              <a:t>7.0 (B+) </a:t>
            </a:r>
            <a:r>
              <a:rPr lang="en-US" dirty="0"/>
              <a:t>in order to graduate </a:t>
            </a:r>
            <a:r>
              <a:rPr lang="en-US" dirty="0" smtClean="0"/>
              <a:t>with a Specialized </a:t>
            </a:r>
            <a:r>
              <a:rPr lang="en-US" dirty="0" err="1" smtClean="0"/>
              <a:t>Honours</a:t>
            </a:r>
            <a:r>
              <a:rPr lang="en-US" dirty="0" smtClean="0"/>
              <a:t> degree.</a:t>
            </a:r>
          </a:p>
          <a:p>
            <a:r>
              <a:rPr lang="en-US" b="1" dirty="0" smtClean="0"/>
              <a:t>Cannot</a:t>
            </a:r>
            <a:r>
              <a:rPr lang="en-US" dirty="0" smtClean="0"/>
              <a:t> complete a double-major or a minor (not possible with Specialized </a:t>
            </a:r>
            <a:r>
              <a:rPr lang="en-US" dirty="0" err="1" smtClean="0"/>
              <a:t>Honours</a:t>
            </a:r>
            <a:r>
              <a:rPr lang="en-US" dirty="0" smtClean="0"/>
              <a:t>)</a:t>
            </a:r>
          </a:p>
          <a:p>
            <a:r>
              <a:rPr lang="en-US" dirty="0" smtClean="0"/>
              <a:t>All students follow the new program requirements (see our website for more information.</a:t>
            </a:r>
          </a:p>
          <a:p>
            <a:r>
              <a:rPr lang="en-US" dirty="0" smtClean="0"/>
              <a:t>Ideal program if you are considering graduate studies in Psychology or a research intensive related field (you receive additional guidance and training about graduate school) and/or if you want to complete an individually supervised thesis.</a:t>
            </a:r>
          </a:p>
          <a:p>
            <a:pPr lvl="1"/>
            <a:r>
              <a:rPr lang="en-US" sz="2400" dirty="0" smtClean="0"/>
              <a:t>Need to find your thesis supervisor, but  you will receive some guidance</a:t>
            </a:r>
            <a:endParaRPr lang="en-US" sz="2400" dirty="0"/>
          </a:p>
          <a:p>
            <a:endParaRPr lang="en-US" dirty="0"/>
          </a:p>
          <a:p>
            <a:pPr marL="0" indent="0">
              <a:buNone/>
            </a:pPr>
            <a:endParaRPr lang="en-US" dirty="0" smtClean="0"/>
          </a:p>
          <a:p>
            <a:pPr marL="0" indent="0">
              <a:buNone/>
            </a:pPr>
            <a:r>
              <a:rPr lang="en-US" dirty="0"/>
              <a:t> </a:t>
            </a:r>
          </a:p>
          <a:p>
            <a:pPr marL="0" indent="0">
              <a:buNone/>
            </a:pPr>
            <a:endParaRPr lang="en-US" dirty="0"/>
          </a:p>
        </p:txBody>
      </p:sp>
    </p:spTree>
    <p:extLst>
      <p:ext uri="{BB962C8B-B14F-4D97-AF65-F5344CB8AC3E}">
        <p14:creationId xmlns:p14="http://schemas.microsoft.com/office/powerpoint/2010/main" val="20385363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 Id="rId5" Type="http://schemas.openxmlformats.org/officeDocument/2006/relationships/image" Target="../media/image5.jpeg"/><Relationship Id="rId4" Type="http://schemas.openxmlformats.org/officeDocument/2006/relationships/image" Target="../media/image4.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明朝"/>
        <a:font script="Hans" typeface="宋体"/>
        <a:font script="Hant" typeface="新細明體"/>
      </a:majorFont>
      <a:minorFont>
        <a:latin typeface="Goudy Old Style"/>
        <a:ea typeface=""/>
        <a:cs typeface=""/>
        <a:font script="Jpan" typeface="ＭＳ 明朝"/>
        <a:font script="Hans" typeface="宋体"/>
        <a:font script="Hant" typeface="新細明體"/>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254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12368</TotalTime>
  <Words>1110</Words>
  <Application>Microsoft Office PowerPoint</Application>
  <PresentationFormat>On-screen Show (4:3)</PresentationFormat>
  <Paragraphs>143</Paragraphs>
  <Slides>20</Slides>
  <Notes>5</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Inkwell</vt:lpstr>
      <vt:lpstr>York Psychology Research Opportunities:  Taking Full Advantage</vt:lpstr>
      <vt:lpstr>York Psychology is World-Class</vt:lpstr>
      <vt:lpstr>PowerPoint Presentation</vt:lpstr>
      <vt:lpstr>What do you do as a research volunteer?</vt:lpstr>
      <vt:lpstr>Why Should Students Get Involved in Research?</vt:lpstr>
      <vt:lpstr>TO GO TO GRADUATE SCHOOL…</vt:lpstr>
      <vt:lpstr>Specialized Honours Degree</vt:lpstr>
      <vt:lpstr>Honours Degree?</vt:lpstr>
      <vt:lpstr>Specialized Honours Degree</vt:lpstr>
      <vt:lpstr>Specialized Honours Degree</vt:lpstr>
      <vt:lpstr>The Undergrad Psychology Office 291 BSB  </vt:lpstr>
      <vt:lpstr>Why do Professors Want Students To Volunteer in their Research?</vt:lpstr>
      <vt:lpstr>Who should be applying to research volunteer positions?</vt:lpstr>
      <vt:lpstr>Who do professors want to hire in these positions?</vt:lpstr>
      <vt:lpstr>WHEN</vt:lpstr>
      <vt:lpstr>WHERE TO GO?</vt:lpstr>
      <vt:lpstr>Top 5 Things to DO</vt:lpstr>
      <vt:lpstr>Top 5 Things NOT to do</vt:lpstr>
      <vt:lpstr>Advice from your peeps</vt:lpstr>
      <vt:lpstr>https://yorku.collegiatelink.net/organization/ARPY </vt:lpstr>
    </vt:vector>
  </TitlesOfParts>
  <Company>York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York Psychology Research Opportunities: How undergraduates can take full advantage of being in a top psychology program</dc:title>
  <dc:creator>Rebecca Pillai Riddell</dc:creator>
  <cp:lastModifiedBy>Rebecca Pillai Riddell</cp:lastModifiedBy>
  <cp:revision>37</cp:revision>
  <dcterms:created xsi:type="dcterms:W3CDTF">2014-12-02T11:36:22Z</dcterms:created>
  <dcterms:modified xsi:type="dcterms:W3CDTF">2017-11-27T21:24:28Z</dcterms:modified>
</cp:coreProperties>
</file>