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328" r:id="rId2"/>
    <p:sldId id="329" r:id="rId3"/>
    <p:sldId id="331" r:id="rId4"/>
    <p:sldId id="330" r:id="rId5"/>
    <p:sldId id="347" r:id="rId6"/>
    <p:sldId id="336" r:id="rId7"/>
    <p:sldId id="348" r:id="rId8"/>
    <p:sldId id="271" r:id="rId9"/>
    <p:sldId id="337" r:id="rId10"/>
    <p:sldId id="338" r:id="rId11"/>
    <p:sldId id="339" r:id="rId12"/>
    <p:sldId id="340" r:id="rId13"/>
    <p:sldId id="342" r:id="rId14"/>
    <p:sldId id="343" r:id="rId15"/>
    <p:sldId id="344" r:id="rId16"/>
    <p:sldId id="345" r:id="rId17"/>
    <p:sldId id="346" r:id="rId18"/>
    <p:sldId id="349" r:id="rId19"/>
    <p:sldId id="335" r:id="rId20"/>
    <p:sldId id="277" r:id="rId21"/>
    <p:sldId id="314" r:id="rId22"/>
    <p:sldId id="317" r:id="rId23"/>
    <p:sldId id="318" r:id="rId24"/>
    <p:sldId id="319" r:id="rId25"/>
    <p:sldId id="320" r:id="rId26"/>
    <p:sldId id="321" r:id="rId27"/>
    <p:sldId id="323" r:id="rId28"/>
    <p:sldId id="324" r:id="rId29"/>
    <p:sldId id="325" r:id="rId30"/>
    <p:sldId id="326" r:id="rId31"/>
    <p:sldId id="327" r:id="rId32"/>
    <p:sldId id="350" r:id="rId33"/>
    <p:sldId id="298" r:id="rId34"/>
    <p:sldId id="351" r:id="rId3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59" autoAdjust="0"/>
  </p:normalViewPr>
  <p:slideViewPr>
    <p:cSldViewPr>
      <p:cViewPr varScale="1">
        <p:scale>
          <a:sx n="59" d="100"/>
          <a:sy n="59" d="100"/>
        </p:scale>
        <p:origin x="-816" y="-90"/>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52" d="100"/>
          <a:sy n="52" d="100"/>
        </p:scale>
        <p:origin x="-2562" y="-84"/>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9F7193-C981-4EB0-998C-8FC5BA7599EB}" type="doc">
      <dgm:prSet loTypeId="urn:microsoft.com/office/officeart/2005/8/layout/venn1" loCatId="relationship" qsTypeId="urn:microsoft.com/office/officeart/2005/8/quickstyle/simple2" qsCatId="simple" csTypeId="urn:microsoft.com/office/officeart/2005/8/colors/accent1_2" csCatId="accent1" phldr="1"/>
      <dgm:spPr/>
    </dgm:pt>
    <dgm:pt modelId="{5AD5DD56-55C1-454A-B0EA-C43CCB58BF6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charset="0"/>
            </a:rPr>
            <a:t>Therapist-Patient</a:t>
          </a:r>
        </a:p>
      </dgm:t>
    </dgm:pt>
    <dgm:pt modelId="{C4911A8E-EBCF-4244-B638-0F12D6F59819}" type="parTrans" cxnId="{D6D46C89-E490-4BC3-B2DA-61B0336D31D7}">
      <dgm:prSet/>
      <dgm:spPr/>
      <dgm:t>
        <a:bodyPr/>
        <a:lstStyle/>
        <a:p>
          <a:endParaRPr lang="en-US"/>
        </a:p>
      </dgm:t>
    </dgm:pt>
    <dgm:pt modelId="{A385EF9C-1D3D-45D3-ABF3-6F2E11C1956D}" type="sibTrans" cxnId="{D6D46C89-E490-4BC3-B2DA-61B0336D31D7}">
      <dgm:prSet/>
      <dgm:spPr/>
      <dgm:t>
        <a:bodyPr/>
        <a:lstStyle/>
        <a:p>
          <a:endParaRPr lang="en-US"/>
        </a:p>
      </dgm:t>
    </dgm:pt>
    <dgm:pt modelId="{F4864320-E8B4-4994-B08F-5FB3AFFEE23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charset="0"/>
            </a:rPr>
            <a:t>Supervisor-Patient</a:t>
          </a:r>
        </a:p>
      </dgm:t>
    </dgm:pt>
    <dgm:pt modelId="{3AE4956C-D9A1-4213-956C-3AB6432B6023}" type="parTrans" cxnId="{4658367F-5177-4013-B817-D0DC43136EF4}">
      <dgm:prSet/>
      <dgm:spPr/>
      <dgm:t>
        <a:bodyPr/>
        <a:lstStyle/>
        <a:p>
          <a:endParaRPr lang="en-US"/>
        </a:p>
      </dgm:t>
    </dgm:pt>
    <dgm:pt modelId="{CAA1CB0A-DBA1-4192-86FB-79C5726FA080}" type="sibTrans" cxnId="{4658367F-5177-4013-B817-D0DC43136EF4}">
      <dgm:prSet/>
      <dgm:spPr/>
      <dgm:t>
        <a:bodyPr/>
        <a:lstStyle/>
        <a:p>
          <a:endParaRPr lang="en-US"/>
        </a:p>
      </dgm:t>
    </dgm:pt>
    <dgm:pt modelId="{D3396275-9F69-4183-B4C2-8AF3A0C38A5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charset="0"/>
            </a:rPr>
            <a:t>Supervisor-Discipline</a:t>
          </a:r>
        </a:p>
      </dgm:t>
    </dgm:pt>
    <dgm:pt modelId="{29BFB0E8-B335-458B-ADB8-2296A1F850A3}" type="parTrans" cxnId="{75D59B28-2246-4DF5-9120-5FF93F11E760}">
      <dgm:prSet/>
      <dgm:spPr/>
      <dgm:t>
        <a:bodyPr/>
        <a:lstStyle/>
        <a:p>
          <a:endParaRPr lang="en-US"/>
        </a:p>
      </dgm:t>
    </dgm:pt>
    <dgm:pt modelId="{7C6D630B-8C4E-4CE6-B0E2-AA9212529583}" type="sibTrans" cxnId="{75D59B28-2246-4DF5-9120-5FF93F11E760}">
      <dgm:prSet/>
      <dgm:spPr/>
      <dgm:t>
        <a:bodyPr/>
        <a:lstStyle/>
        <a:p>
          <a:endParaRPr lang="en-US"/>
        </a:p>
      </dgm:t>
    </dgm:pt>
    <dgm:pt modelId="{0846AE19-B2DE-483C-A1D5-A1025FB427F1}">
      <dgm:prSet/>
      <dgm:spPr/>
      <dgm:t>
        <a:bodyPr/>
        <a:lstStyle/>
        <a:p>
          <a:r>
            <a:rPr lang="en-US" dirty="0" smtClean="0">
              <a:latin typeface="Arial" panose="020B0604020202020204" pitchFamily="34" charset="0"/>
              <a:cs typeface="Arial" panose="020B0604020202020204" pitchFamily="34" charset="0"/>
            </a:rPr>
            <a:t>Therapist-Supervisor</a:t>
          </a:r>
          <a:endParaRPr lang="en-US" dirty="0">
            <a:latin typeface="Arial" panose="020B0604020202020204" pitchFamily="34" charset="0"/>
            <a:cs typeface="Arial" panose="020B0604020202020204" pitchFamily="34" charset="0"/>
          </a:endParaRPr>
        </a:p>
      </dgm:t>
    </dgm:pt>
    <dgm:pt modelId="{E0AC9105-DFFD-48C5-92D9-EA8D2B58C0E8}" type="parTrans" cxnId="{A702D83C-B12F-4C06-98BE-A725CD925183}">
      <dgm:prSet/>
      <dgm:spPr/>
      <dgm:t>
        <a:bodyPr/>
        <a:lstStyle/>
        <a:p>
          <a:endParaRPr lang="en-US"/>
        </a:p>
      </dgm:t>
    </dgm:pt>
    <dgm:pt modelId="{32E7EA40-16AD-4390-A8A2-1E40E6AE803B}" type="sibTrans" cxnId="{A702D83C-B12F-4C06-98BE-A725CD925183}">
      <dgm:prSet/>
      <dgm:spPr/>
      <dgm:t>
        <a:bodyPr/>
        <a:lstStyle/>
        <a:p>
          <a:endParaRPr lang="en-US"/>
        </a:p>
      </dgm:t>
    </dgm:pt>
    <dgm:pt modelId="{E4531631-6228-4378-862C-2C4C16B003C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charset="0"/>
            </a:rPr>
            <a:t>Discipline-Society</a:t>
          </a:r>
        </a:p>
      </dgm:t>
    </dgm:pt>
    <dgm:pt modelId="{6B381A90-FC9D-4EBC-A117-70F1B82A873A}" type="sibTrans" cxnId="{664BDEE3-52D7-4F30-B1B8-B42851A34157}">
      <dgm:prSet/>
      <dgm:spPr/>
      <dgm:t>
        <a:bodyPr/>
        <a:lstStyle/>
        <a:p>
          <a:endParaRPr lang="en-US"/>
        </a:p>
      </dgm:t>
    </dgm:pt>
    <dgm:pt modelId="{97DCE420-9263-4AA7-82CC-D0AB9609910D}" type="parTrans" cxnId="{664BDEE3-52D7-4F30-B1B8-B42851A34157}">
      <dgm:prSet/>
      <dgm:spPr/>
      <dgm:t>
        <a:bodyPr/>
        <a:lstStyle/>
        <a:p>
          <a:endParaRPr lang="en-US"/>
        </a:p>
      </dgm:t>
    </dgm:pt>
    <dgm:pt modelId="{E9EC6AD3-773D-4BBD-8D97-EF8E11B9407C}" type="pres">
      <dgm:prSet presAssocID="{6F9F7193-C981-4EB0-998C-8FC5BA7599EB}" presName="compositeShape" presStyleCnt="0">
        <dgm:presLayoutVars>
          <dgm:chMax val="7"/>
          <dgm:dir/>
          <dgm:resizeHandles val="exact"/>
        </dgm:presLayoutVars>
      </dgm:prSet>
      <dgm:spPr/>
    </dgm:pt>
    <dgm:pt modelId="{4EDE9B43-E7D4-49F7-87BB-DEC6FAB38BCD}" type="pres">
      <dgm:prSet presAssocID="{5AD5DD56-55C1-454A-B0EA-C43CCB58BF66}" presName="circ1" presStyleLbl="vennNode1" presStyleIdx="0" presStyleCnt="5"/>
      <dgm:spPr/>
    </dgm:pt>
    <dgm:pt modelId="{08B1A056-4F4E-4C68-8E41-BEC88D823C17}" type="pres">
      <dgm:prSet presAssocID="{5AD5DD56-55C1-454A-B0EA-C43CCB58BF66}" presName="circ1Tx" presStyleLbl="revTx" presStyleIdx="0" presStyleCnt="0">
        <dgm:presLayoutVars>
          <dgm:chMax val="0"/>
          <dgm:chPref val="0"/>
          <dgm:bulletEnabled val="1"/>
        </dgm:presLayoutVars>
      </dgm:prSet>
      <dgm:spPr/>
      <dgm:t>
        <a:bodyPr/>
        <a:lstStyle/>
        <a:p>
          <a:endParaRPr lang="en-US"/>
        </a:p>
      </dgm:t>
    </dgm:pt>
    <dgm:pt modelId="{D9704D56-A105-47C1-999E-6293ECFEF17C}" type="pres">
      <dgm:prSet presAssocID="{0846AE19-B2DE-483C-A1D5-A1025FB427F1}" presName="circ2" presStyleLbl="vennNode1" presStyleIdx="1" presStyleCnt="5"/>
      <dgm:spPr/>
    </dgm:pt>
    <dgm:pt modelId="{4C32BBE7-C816-4F63-BFBB-2833E82B1F01}" type="pres">
      <dgm:prSet presAssocID="{0846AE19-B2DE-483C-A1D5-A1025FB427F1}" presName="circ2Tx" presStyleLbl="revTx" presStyleIdx="0" presStyleCnt="0">
        <dgm:presLayoutVars>
          <dgm:chMax val="0"/>
          <dgm:chPref val="0"/>
          <dgm:bulletEnabled val="1"/>
        </dgm:presLayoutVars>
      </dgm:prSet>
      <dgm:spPr/>
      <dgm:t>
        <a:bodyPr/>
        <a:lstStyle/>
        <a:p>
          <a:endParaRPr lang="en-US"/>
        </a:p>
      </dgm:t>
    </dgm:pt>
    <dgm:pt modelId="{2EF62326-24C7-4E21-B10D-FAD7BBDB2FF4}" type="pres">
      <dgm:prSet presAssocID="{F4864320-E8B4-4994-B08F-5FB3AFFEE23A}" presName="circ3" presStyleLbl="vennNode1" presStyleIdx="2" presStyleCnt="5"/>
      <dgm:spPr/>
    </dgm:pt>
    <dgm:pt modelId="{FEFF6962-B265-471C-A355-942113AA48D3}" type="pres">
      <dgm:prSet presAssocID="{F4864320-E8B4-4994-B08F-5FB3AFFEE23A}" presName="circ3Tx" presStyleLbl="revTx" presStyleIdx="0" presStyleCnt="0">
        <dgm:presLayoutVars>
          <dgm:chMax val="0"/>
          <dgm:chPref val="0"/>
          <dgm:bulletEnabled val="1"/>
        </dgm:presLayoutVars>
      </dgm:prSet>
      <dgm:spPr/>
      <dgm:t>
        <a:bodyPr/>
        <a:lstStyle/>
        <a:p>
          <a:endParaRPr lang="en-US"/>
        </a:p>
      </dgm:t>
    </dgm:pt>
    <dgm:pt modelId="{0D83E46F-79B4-489A-98C1-416993C84C87}" type="pres">
      <dgm:prSet presAssocID="{D3396275-9F69-4183-B4C2-8AF3A0C38A59}" presName="circ4" presStyleLbl="vennNode1" presStyleIdx="3" presStyleCnt="5"/>
      <dgm:spPr/>
    </dgm:pt>
    <dgm:pt modelId="{0F13B866-5F6B-4C14-A96C-0F045BC14454}" type="pres">
      <dgm:prSet presAssocID="{D3396275-9F69-4183-B4C2-8AF3A0C38A59}" presName="circ4Tx" presStyleLbl="revTx" presStyleIdx="0" presStyleCnt="0">
        <dgm:presLayoutVars>
          <dgm:chMax val="0"/>
          <dgm:chPref val="0"/>
          <dgm:bulletEnabled val="1"/>
        </dgm:presLayoutVars>
      </dgm:prSet>
      <dgm:spPr/>
      <dgm:t>
        <a:bodyPr/>
        <a:lstStyle/>
        <a:p>
          <a:endParaRPr lang="en-US"/>
        </a:p>
      </dgm:t>
    </dgm:pt>
    <dgm:pt modelId="{0DFCC746-E574-4B53-98EC-2B653C29E30A}" type="pres">
      <dgm:prSet presAssocID="{E4531631-6228-4378-862C-2C4C16B003C5}" presName="circ5" presStyleLbl="vennNode1" presStyleIdx="4" presStyleCnt="5"/>
      <dgm:spPr/>
    </dgm:pt>
    <dgm:pt modelId="{04C3DCFA-A7AC-4C38-96E7-261A6949E93B}" type="pres">
      <dgm:prSet presAssocID="{E4531631-6228-4378-862C-2C4C16B003C5}" presName="circ5Tx" presStyleLbl="revTx" presStyleIdx="0" presStyleCnt="0">
        <dgm:presLayoutVars>
          <dgm:chMax val="0"/>
          <dgm:chPref val="0"/>
          <dgm:bulletEnabled val="1"/>
        </dgm:presLayoutVars>
      </dgm:prSet>
      <dgm:spPr/>
      <dgm:t>
        <a:bodyPr/>
        <a:lstStyle/>
        <a:p>
          <a:endParaRPr lang="en-US"/>
        </a:p>
      </dgm:t>
    </dgm:pt>
  </dgm:ptLst>
  <dgm:cxnLst>
    <dgm:cxn modelId="{B32BC0A1-C144-4638-8885-05FAF826406E}" type="presOf" srcId="{D3396275-9F69-4183-B4C2-8AF3A0C38A59}" destId="{0F13B866-5F6B-4C14-A96C-0F045BC14454}" srcOrd="0" destOrd="0" presId="urn:microsoft.com/office/officeart/2005/8/layout/venn1"/>
    <dgm:cxn modelId="{664BDEE3-52D7-4F30-B1B8-B42851A34157}" srcId="{6F9F7193-C981-4EB0-998C-8FC5BA7599EB}" destId="{E4531631-6228-4378-862C-2C4C16B003C5}" srcOrd="4" destOrd="0" parTransId="{97DCE420-9263-4AA7-82CC-D0AB9609910D}" sibTransId="{6B381A90-FC9D-4EBC-A117-70F1B82A873A}"/>
    <dgm:cxn modelId="{DA43DD39-1866-4F8D-B128-8592C127B6D0}" type="presOf" srcId="{0846AE19-B2DE-483C-A1D5-A1025FB427F1}" destId="{4C32BBE7-C816-4F63-BFBB-2833E82B1F01}" srcOrd="0" destOrd="0" presId="urn:microsoft.com/office/officeart/2005/8/layout/venn1"/>
    <dgm:cxn modelId="{A702D83C-B12F-4C06-98BE-A725CD925183}" srcId="{6F9F7193-C981-4EB0-998C-8FC5BA7599EB}" destId="{0846AE19-B2DE-483C-A1D5-A1025FB427F1}" srcOrd="1" destOrd="0" parTransId="{E0AC9105-DFFD-48C5-92D9-EA8D2B58C0E8}" sibTransId="{32E7EA40-16AD-4390-A8A2-1E40E6AE803B}"/>
    <dgm:cxn modelId="{01DB6949-222D-4723-9DE7-05F0E3952449}" type="presOf" srcId="{F4864320-E8B4-4994-B08F-5FB3AFFEE23A}" destId="{FEFF6962-B265-471C-A355-942113AA48D3}" srcOrd="0" destOrd="0" presId="urn:microsoft.com/office/officeart/2005/8/layout/venn1"/>
    <dgm:cxn modelId="{143E5BB2-F55C-41E9-8CA2-5010245E6131}" type="presOf" srcId="{5AD5DD56-55C1-454A-B0EA-C43CCB58BF66}" destId="{08B1A056-4F4E-4C68-8E41-BEC88D823C17}" srcOrd="0" destOrd="0" presId="urn:microsoft.com/office/officeart/2005/8/layout/venn1"/>
    <dgm:cxn modelId="{75D59B28-2246-4DF5-9120-5FF93F11E760}" srcId="{6F9F7193-C981-4EB0-998C-8FC5BA7599EB}" destId="{D3396275-9F69-4183-B4C2-8AF3A0C38A59}" srcOrd="3" destOrd="0" parTransId="{29BFB0E8-B335-458B-ADB8-2296A1F850A3}" sibTransId="{7C6D630B-8C4E-4CE6-B0E2-AA9212529583}"/>
    <dgm:cxn modelId="{D6D46C89-E490-4BC3-B2DA-61B0336D31D7}" srcId="{6F9F7193-C981-4EB0-998C-8FC5BA7599EB}" destId="{5AD5DD56-55C1-454A-B0EA-C43CCB58BF66}" srcOrd="0" destOrd="0" parTransId="{C4911A8E-EBCF-4244-B638-0F12D6F59819}" sibTransId="{A385EF9C-1D3D-45D3-ABF3-6F2E11C1956D}"/>
    <dgm:cxn modelId="{25560994-CB40-4931-818F-75A4C62219A5}" type="presOf" srcId="{E4531631-6228-4378-862C-2C4C16B003C5}" destId="{04C3DCFA-A7AC-4C38-96E7-261A6949E93B}" srcOrd="0" destOrd="0" presId="urn:microsoft.com/office/officeart/2005/8/layout/venn1"/>
    <dgm:cxn modelId="{6A6B9AEB-D4B6-4494-8979-95F4C40792C6}" type="presOf" srcId="{6F9F7193-C981-4EB0-998C-8FC5BA7599EB}" destId="{E9EC6AD3-773D-4BBD-8D97-EF8E11B9407C}" srcOrd="0" destOrd="0" presId="urn:microsoft.com/office/officeart/2005/8/layout/venn1"/>
    <dgm:cxn modelId="{4658367F-5177-4013-B817-D0DC43136EF4}" srcId="{6F9F7193-C981-4EB0-998C-8FC5BA7599EB}" destId="{F4864320-E8B4-4994-B08F-5FB3AFFEE23A}" srcOrd="2" destOrd="0" parTransId="{3AE4956C-D9A1-4213-956C-3AB6432B6023}" sibTransId="{CAA1CB0A-DBA1-4192-86FB-79C5726FA080}"/>
    <dgm:cxn modelId="{0206F40B-925E-40DF-BFED-0BA3B3693EE9}" type="presParOf" srcId="{E9EC6AD3-773D-4BBD-8D97-EF8E11B9407C}" destId="{4EDE9B43-E7D4-49F7-87BB-DEC6FAB38BCD}" srcOrd="0" destOrd="0" presId="urn:microsoft.com/office/officeart/2005/8/layout/venn1"/>
    <dgm:cxn modelId="{CA47493C-2144-4C4F-B6EB-5756FC629796}" type="presParOf" srcId="{E9EC6AD3-773D-4BBD-8D97-EF8E11B9407C}" destId="{08B1A056-4F4E-4C68-8E41-BEC88D823C17}" srcOrd="1" destOrd="0" presId="urn:microsoft.com/office/officeart/2005/8/layout/venn1"/>
    <dgm:cxn modelId="{679E2767-6F8A-4B15-AC29-37253A0E72E6}" type="presParOf" srcId="{E9EC6AD3-773D-4BBD-8D97-EF8E11B9407C}" destId="{D9704D56-A105-47C1-999E-6293ECFEF17C}" srcOrd="2" destOrd="0" presId="urn:microsoft.com/office/officeart/2005/8/layout/venn1"/>
    <dgm:cxn modelId="{B249DA21-F38B-4AC8-9002-D86D699DCB6A}" type="presParOf" srcId="{E9EC6AD3-773D-4BBD-8D97-EF8E11B9407C}" destId="{4C32BBE7-C816-4F63-BFBB-2833E82B1F01}" srcOrd="3" destOrd="0" presId="urn:microsoft.com/office/officeart/2005/8/layout/venn1"/>
    <dgm:cxn modelId="{3B508C3A-FA4E-4BD0-8290-B6C215D1448E}" type="presParOf" srcId="{E9EC6AD3-773D-4BBD-8D97-EF8E11B9407C}" destId="{2EF62326-24C7-4E21-B10D-FAD7BBDB2FF4}" srcOrd="4" destOrd="0" presId="urn:microsoft.com/office/officeart/2005/8/layout/venn1"/>
    <dgm:cxn modelId="{D6D8F1F4-3B59-4320-B638-B36723AE4320}" type="presParOf" srcId="{E9EC6AD3-773D-4BBD-8D97-EF8E11B9407C}" destId="{FEFF6962-B265-471C-A355-942113AA48D3}" srcOrd="5" destOrd="0" presId="urn:microsoft.com/office/officeart/2005/8/layout/venn1"/>
    <dgm:cxn modelId="{F84F9AFA-A648-4A46-BB59-0233B1367AD1}" type="presParOf" srcId="{E9EC6AD3-773D-4BBD-8D97-EF8E11B9407C}" destId="{0D83E46F-79B4-489A-98C1-416993C84C87}" srcOrd="6" destOrd="0" presId="urn:microsoft.com/office/officeart/2005/8/layout/venn1"/>
    <dgm:cxn modelId="{229B5099-9241-4AB3-B1A6-3734FB7A07C5}" type="presParOf" srcId="{E9EC6AD3-773D-4BBD-8D97-EF8E11B9407C}" destId="{0F13B866-5F6B-4C14-A96C-0F045BC14454}" srcOrd="7" destOrd="0" presId="urn:microsoft.com/office/officeart/2005/8/layout/venn1"/>
    <dgm:cxn modelId="{5EA304F2-1CAF-4352-819E-3D6E31000618}" type="presParOf" srcId="{E9EC6AD3-773D-4BBD-8D97-EF8E11B9407C}" destId="{0DFCC746-E574-4B53-98EC-2B653C29E30A}" srcOrd="8" destOrd="0" presId="urn:microsoft.com/office/officeart/2005/8/layout/venn1"/>
    <dgm:cxn modelId="{E2D2C604-8384-4E47-869A-E9A37EA0D6CF}" type="presParOf" srcId="{E9EC6AD3-773D-4BBD-8D97-EF8E11B9407C}" destId="{04C3DCFA-A7AC-4C38-96E7-261A6949E93B}"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9F7193-C981-4EB0-998C-8FC5BA7599EB}" type="doc">
      <dgm:prSet loTypeId="urn:microsoft.com/office/officeart/2005/8/layout/venn1" loCatId="relationship" qsTypeId="urn:microsoft.com/office/officeart/2005/8/quickstyle/simple2" qsCatId="simple" csTypeId="urn:microsoft.com/office/officeart/2005/8/colors/accent1_2#2" csCatId="accent1" phldr="1"/>
      <dgm:spPr/>
    </dgm:pt>
    <dgm:pt modelId="{5AD5DD56-55C1-454A-B0EA-C43CCB58BF6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charset="0"/>
            </a:rPr>
            <a:t>Patient</a:t>
          </a:r>
        </a:p>
      </dgm:t>
    </dgm:pt>
    <dgm:pt modelId="{C4911A8E-EBCF-4244-B638-0F12D6F59819}" type="parTrans" cxnId="{D6D46C89-E490-4BC3-B2DA-61B0336D31D7}">
      <dgm:prSet/>
      <dgm:spPr/>
      <dgm:t>
        <a:bodyPr/>
        <a:lstStyle/>
        <a:p>
          <a:endParaRPr lang="en-US"/>
        </a:p>
      </dgm:t>
    </dgm:pt>
    <dgm:pt modelId="{A385EF9C-1D3D-45D3-ABF3-6F2E11C1956D}" type="sibTrans" cxnId="{D6D46C89-E490-4BC3-B2DA-61B0336D31D7}">
      <dgm:prSet/>
      <dgm:spPr/>
      <dgm:t>
        <a:bodyPr/>
        <a:lstStyle/>
        <a:p>
          <a:endParaRPr lang="en-US"/>
        </a:p>
      </dgm:t>
    </dgm:pt>
    <dgm:pt modelId="{F4864320-E8B4-4994-B08F-5FB3AFFEE23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charset="0"/>
            </a:rPr>
            <a:t>Supervisor</a:t>
          </a:r>
        </a:p>
      </dgm:t>
    </dgm:pt>
    <dgm:pt modelId="{3AE4956C-D9A1-4213-956C-3AB6432B6023}" type="parTrans" cxnId="{4658367F-5177-4013-B817-D0DC43136EF4}">
      <dgm:prSet/>
      <dgm:spPr/>
      <dgm:t>
        <a:bodyPr/>
        <a:lstStyle/>
        <a:p>
          <a:endParaRPr lang="en-US"/>
        </a:p>
      </dgm:t>
    </dgm:pt>
    <dgm:pt modelId="{CAA1CB0A-DBA1-4192-86FB-79C5726FA080}" type="sibTrans" cxnId="{4658367F-5177-4013-B817-D0DC43136EF4}">
      <dgm:prSet/>
      <dgm:spPr/>
      <dgm:t>
        <a:bodyPr/>
        <a:lstStyle/>
        <a:p>
          <a:endParaRPr lang="en-US"/>
        </a:p>
      </dgm:t>
    </dgm:pt>
    <dgm:pt modelId="{D3396275-9F69-4183-B4C2-8AF3A0C38A5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charset="0"/>
            </a:rPr>
            <a:t>Discipline</a:t>
          </a:r>
        </a:p>
      </dgm:t>
    </dgm:pt>
    <dgm:pt modelId="{29BFB0E8-B335-458B-ADB8-2296A1F850A3}" type="parTrans" cxnId="{75D59B28-2246-4DF5-9120-5FF93F11E760}">
      <dgm:prSet/>
      <dgm:spPr/>
      <dgm:t>
        <a:bodyPr/>
        <a:lstStyle/>
        <a:p>
          <a:endParaRPr lang="en-US"/>
        </a:p>
      </dgm:t>
    </dgm:pt>
    <dgm:pt modelId="{7C6D630B-8C4E-4CE6-B0E2-AA9212529583}" type="sibTrans" cxnId="{75D59B28-2246-4DF5-9120-5FF93F11E760}">
      <dgm:prSet/>
      <dgm:spPr/>
      <dgm:t>
        <a:bodyPr/>
        <a:lstStyle/>
        <a:p>
          <a:endParaRPr lang="en-US"/>
        </a:p>
      </dgm:t>
    </dgm:pt>
    <dgm:pt modelId="{0846AE19-B2DE-483C-A1D5-A1025FB427F1}">
      <dgm:prSet/>
      <dgm:spPr/>
      <dgm:t>
        <a:bodyPr/>
        <a:lstStyle/>
        <a:p>
          <a:r>
            <a:rPr lang="en-US" dirty="0" smtClean="0">
              <a:latin typeface="Arial" panose="020B0604020202020204" pitchFamily="34" charset="0"/>
              <a:cs typeface="Arial" panose="020B0604020202020204" pitchFamily="34" charset="0"/>
            </a:rPr>
            <a:t>Trainee</a:t>
          </a:r>
          <a:endParaRPr lang="en-US" dirty="0">
            <a:latin typeface="Arial" panose="020B0604020202020204" pitchFamily="34" charset="0"/>
            <a:cs typeface="Arial" panose="020B0604020202020204" pitchFamily="34" charset="0"/>
          </a:endParaRPr>
        </a:p>
      </dgm:t>
    </dgm:pt>
    <dgm:pt modelId="{E0AC9105-DFFD-48C5-92D9-EA8D2B58C0E8}" type="parTrans" cxnId="{A702D83C-B12F-4C06-98BE-A725CD925183}">
      <dgm:prSet/>
      <dgm:spPr/>
      <dgm:t>
        <a:bodyPr/>
        <a:lstStyle/>
        <a:p>
          <a:endParaRPr lang="en-US"/>
        </a:p>
      </dgm:t>
    </dgm:pt>
    <dgm:pt modelId="{32E7EA40-16AD-4390-A8A2-1E40E6AE803B}" type="sibTrans" cxnId="{A702D83C-B12F-4C06-98BE-A725CD925183}">
      <dgm:prSet/>
      <dgm:spPr/>
      <dgm:t>
        <a:bodyPr/>
        <a:lstStyle/>
        <a:p>
          <a:endParaRPr lang="en-US"/>
        </a:p>
      </dgm:t>
    </dgm:pt>
    <dgm:pt modelId="{E4531631-6228-4378-862C-2C4C16B003C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charset="0"/>
            </a:rPr>
            <a:t>Society</a:t>
          </a:r>
        </a:p>
      </dgm:t>
    </dgm:pt>
    <dgm:pt modelId="{6B381A90-FC9D-4EBC-A117-70F1B82A873A}" type="sibTrans" cxnId="{664BDEE3-52D7-4F30-B1B8-B42851A34157}">
      <dgm:prSet/>
      <dgm:spPr/>
      <dgm:t>
        <a:bodyPr/>
        <a:lstStyle/>
        <a:p>
          <a:endParaRPr lang="en-US"/>
        </a:p>
      </dgm:t>
    </dgm:pt>
    <dgm:pt modelId="{97DCE420-9263-4AA7-82CC-D0AB9609910D}" type="parTrans" cxnId="{664BDEE3-52D7-4F30-B1B8-B42851A34157}">
      <dgm:prSet/>
      <dgm:spPr/>
      <dgm:t>
        <a:bodyPr/>
        <a:lstStyle/>
        <a:p>
          <a:endParaRPr lang="en-US"/>
        </a:p>
      </dgm:t>
    </dgm:pt>
    <dgm:pt modelId="{E9EC6AD3-773D-4BBD-8D97-EF8E11B9407C}" type="pres">
      <dgm:prSet presAssocID="{6F9F7193-C981-4EB0-998C-8FC5BA7599EB}" presName="compositeShape" presStyleCnt="0">
        <dgm:presLayoutVars>
          <dgm:chMax val="7"/>
          <dgm:dir/>
          <dgm:resizeHandles val="exact"/>
        </dgm:presLayoutVars>
      </dgm:prSet>
      <dgm:spPr/>
    </dgm:pt>
    <dgm:pt modelId="{4EDE9B43-E7D4-49F7-87BB-DEC6FAB38BCD}" type="pres">
      <dgm:prSet presAssocID="{5AD5DD56-55C1-454A-B0EA-C43CCB58BF66}" presName="circ1" presStyleLbl="vennNode1" presStyleIdx="0" presStyleCnt="5"/>
      <dgm:spPr/>
    </dgm:pt>
    <dgm:pt modelId="{08B1A056-4F4E-4C68-8E41-BEC88D823C17}" type="pres">
      <dgm:prSet presAssocID="{5AD5DD56-55C1-454A-B0EA-C43CCB58BF66}" presName="circ1Tx" presStyleLbl="revTx" presStyleIdx="0" presStyleCnt="0">
        <dgm:presLayoutVars>
          <dgm:chMax val="0"/>
          <dgm:chPref val="0"/>
          <dgm:bulletEnabled val="1"/>
        </dgm:presLayoutVars>
      </dgm:prSet>
      <dgm:spPr/>
      <dgm:t>
        <a:bodyPr/>
        <a:lstStyle/>
        <a:p>
          <a:endParaRPr lang="en-US"/>
        </a:p>
      </dgm:t>
    </dgm:pt>
    <dgm:pt modelId="{D9704D56-A105-47C1-999E-6293ECFEF17C}" type="pres">
      <dgm:prSet presAssocID="{0846AE19-B2DE-483C-A1D5-A1025FB427F1}" presName="circ2" presStyleLbl="vennNode1" presStyleIdx="1" presStyleCnt="5"/>
      <dgm:spPr/>
    </dgm:pt>
    <dgm:pt modelId="{4C32BBE7-C816-4F63-BFBB-2833E82B1F01}" type="pres">
      <dgm:prSet presAssocID="{0846AE19-B2DE-483C-A1D5-A1025FB427F1}" presName="circ2Tx" presStyleLbl="revTx" presStyleIdx="0" presStyleCnt="0">
        <dgm:presLayoutVars>
          <dgm:chMax val="0"/>
          <dgm:chPref val="0"/>
          <dgm:bulletEnabled val="1"/>
        </dgm:presLayoutVars>
      </dgm:prSet>
      <dgm:spPr/>
      <dgm:t>
        <a:bodyPr/>
        <a:lstStyle/>
        <a:p>
          <a:endParaRPr lang="en-US"/>
        </a:p>
      </dgm:t>
    </dgm:pt>
    <dgm:pt modelId="{2EF62326-24C7-4E21-B10D-FAD7BBDB2FF4}" type="pres">
      <dgm:prSet presAssocID="{F4864320-E8B4-4994-B08F-5FB3AFFEE23A}" presName="circ3" presStyleLbl="vennNode1" presStyleIdx="2" presStyleCnt="5"/>
      <dgm:spPr/>
    </dgm:pt>
    <dgm:pt modelId="{FEFF6962-B265-471C-A355-942113AA48D3}" type="pres">
      <dgm:prSet presAssocID="{F4864320-E8B4-4994-B08F-5FB3AFFEE23A}" presName="circ3Tx" presStyleLbl="revTx" presStyleIdx="0" presStyleCnt="0">
        <dgm:presLayoutVars>
          <dgm:chMax val="0"/>
          <dgm:chPref val="0"/>
          <dgm:bulletEnabled val="1"/>
        </dgm:presLayoutVars>
      </dgm:prSet>
      <dgm:spPr/>
      <dgm:t>
        <a:bodyPr/>
        <a:lstStyle/>
        <a:p>
          <a:endParaRPr lang="en-US"/>
        </a:p>
      </dgm:t>
    </dgm:pt>
    <dgm:pt modelId="{0D83E46F-79B4-489A-98C1-416993C84C87}" type="pres">
      <dgm:prSet presAssocID="{D3396275-9F69-4183-B4C2-8AF3A0C38A59}" presName="circ4" presStyleLbl="vennNode1" presStyleIdx="3" presStyleCnt="5"/>
      <dgm:spPr/>
    </dgm:pt>
    <dgm:pt modelId="{0F13B866-5F6B-4C14-A96C-0F045BC14454}" type="pres">
      <dgm:prSet presAssocID="{D3396275-9F69-4183-B4C2-8AF3A0C38A59}" presName="circ4Tx" presStyleLbl="revTx" presStyleIdx="0" presStyleCnt="0">
        <dgm:presLayoutVars>
          <dgm:chMax val="0"/>
          <dgm:chPref val="0"/>
          <dgm:bulletEnabled val="1"/>
        </dgm:presLayoutVars>
      </dgm:prSet>
      <dgm:spPr/>
      <dgm:t>
        <a:bodyPr/>
        <a:lstStyle/>
        <a:p>
          <a:endParaRPr lang="en-US"/>
        </a:p>
      </dgm:t>
    </dgm:pt>
    <dgm:pt modelId="{0DFCC746-E574-4B53-98EC-2B653C29E30A}" type="pres">
      <dgm:prSet presAssocID="{E4531631-6228-4378-862C-2C4C16B003C5}" presName="circ5" presStyleLbl="vennNode1" presStyleIdx="4" presStyleCnt="5"/>
      <dgm:spPr/>
    </dgm:pt>
    <dgm:pt modelId="{04C3DCFA-A7AC-4C38-96E7-261A6949E93B}" type="pres">
      <dgm:prSet presAssocID="{E4531631-6228-4378-862C-2C4C16B003C5}" presName="circ5Tx" presStyleLbl="revTx" presStyleIdx="0" presStyleCnt="0">
        <dgm:presLayoutVars>
          <dgm:chMax val="0"/>
          <dgm:chPref val="0"/>
          <dgm:bulletEnabled val="1"/>
        </dgm:presLayoutVars>
      </dgm:prSet>
      <dgm:spPr/>
      <dgm:t>
        <a:bodyPr/>
        <a:lstStyle/>
        <a:p>
          <a:endParaRPr lang="en-US"/>
        </a:p>
      </dgm:t>
    </dgm:pt>
  </dgm:ptLst>
  <dgm:cxnLst>
    <dgm:cxn modelId="{392FF4D6-3775-45A6-9E9A-CCB991F2E0EB}" type="presOf" srcId="{6F9F7193-C981-4EB0-998C-8FC5BA7599EB}" destId="{E9EC6AD3-773D-4BBD-8D97-EF8E11B9407C}" srcOrd="0" destOrd="0" presId="urn:microsoft.com/office/officeart/2005/8/layout/venn1"/>
    <dgm:cxn modelId="{4658367F-5177-4013-B817-D0DC43136EF4}" srcId="{6F9F7193-C981-4EB0-998C-8FC5BA7599EB}" destId="{F4864320-E8B4-4994-B08F-5FB3AFFEE23A}" srcOrd="2" destOrd="0" parTransId="{3AE4956C-D9A1-4213-956C-3AB6432B6023}" sibTransId="{CAA1CB0A-DBA1-4192-86FB-79C5726FA080}"/>
    <dgm:cxn modelId="{2F2AB92B-7363-45F8-8045-E10F2B2897BD}" type="presOf" srcId="{D3396275-9F69-4183-B4C2-8AF3A0C38A59}" destId="{0F13B866-5F6B-4C14-A96C-0F045BC14454}" srcOrd="0" destOrd="0" presId="urn:microsoft.com/office/officeart/2005/8/layout/venn1"/>
    <dgm:cxn modelId="{9574A866-B8EE-4A66-8AFA-B747A38DDDD5}" type="presOf" srcId="{5AD5DD56-55C1-454A-B0EA-C43CCB58BF66}" destId="{08B1A056-4F4E-4C68-8E41-BEC88D823C17}" srcOrd="0" destOrd="0" presId="urn:microsoft.com/office/officeart/2005/8/layout/venn1"/>
    <dgm:cxn modelId="{3CA15B1B-29E8-4B18-8A32-D15D946D6989}" type="presOf" srcId="{E4531631-6228-4378-862C-2C4C16B003C5}" destId="{04C3DCFA-A7AC-4C38-96E7-261A6949E93B}" srcOrd="0" destOrd="0" presId="urn:microsoft.com/office/officeart/2005/8/layout/venn1"/>
    <dgm:cxn modelId="{D6D46C89-E490-4BC3-B2DA-61B0336D31D7}" srcId="{6F9F7193-C981-4EB0-998C-8FC5BA7599EB}" destId="{5AD5DD56-55C1-454A-B0EA-C43CCB58BF66}" srcOrd="0" destOrd="0" parTransId="{C4911A8E-EBCF-4244-B638-0F12D6F59819}" sibTransId="{A385EF9C-1D3D-45D3-ABF3-6F2E11C1956D}"/>
    <dgm:cxn modelId="{664BDEE3-52D7-4F30-B1B8-B42851A34157}" srcId="{6F9F7193-C981-4EB0-998C-8FC5BA7599EB}" destId="{E4531631-6228-4378-862C-2C4C16B003C5}" srcOrd="4" destOrd="0" parTransId="{97DCE420-9263-4AA7-82CC-D0AB9609910D}" sibTransId="{6B381A90-FC9D-4EBC-A117-70F1B82A873A}"/>
    <dgm:cxn modelId="{98FBB30B-D2F3-4D31-8191-601186247BF1}" type="presOf" srcId="{F4864320-E8B4-4994-B08F-5FB3AFFEE23A}" destId="{FEFF6962-B265-471C-A355-942113AA48D3}" srcOrd="0" destOrd="0" presId="urn:microsoft.com/office/officeart/2005/8/layout/venn1"/>
    <dgm:cxn modelId="{09BF9C50-DC50-4C06-B122-E5241B2DE2ED}" type="presOf" srcId="{0846AE19-B2DE-483C-A1D5-A1025FB427F1}" destId="{4C32BBE7-C816-4F63-BFBB-2833E82B1F01}" srcOrd="0" destOrd="0" presId="urn:microsoft.com/office/officeart/2005/8/layout/venn1"/>
    <dgm:cxn modelId="{A702D83C-B12F-4C06-98BE-A725CD925183}" srcId="{6F9F7193-C981-4EB0-998C-8FC5BA7599EB}" destId="{0846AE19-B2DE-483C-A1D5-A1025FB427F1}" srcOrd="1" destOrd="0" parTransId="{E0AC9105-DFFD-48C5-92D9-EA8D2B58C0E8}" sibTransId="{32E7EA40-16AD-4390-A8A2-1E40E6AE803B}"/>
    <dgm:cxn modelId="{75D59B28-2246-4DF5-9120-5FF93F11E760}" srcId="{6F9F7193-C981-4EB0-998C-8FC5BA7599EB}" destId="{D3396275-9F69-4183-B4C2-8AF3A0C38A59}" srcOrd="3" destOrd="0" parTransId="{29BFB0E8-B335-458B-ADB8-2296A1F850A3}" sibTransId="{7C6D630B-8C4E-4CE6-B0E2-AA9212529583}"/>
    <dgm:cxn modelId="{70A40466-7008-4EFC-9EE5-05BF1E9E211D}" type="presParOf" srcId="{E9EC6AD3-773D-4BBD-8D97-EF8E11B9407C}" destId="{4EDE9B43-E7D4-49F7-87BB-DEC6FAB38BCD}" srcOrd="0" destOrd="0" presId="urn:microsoft.com/office/officeart/2005/8/layout/venn1"/>
    <dgm:cxn modelId="{7390D5C6-3B19-4D1C-9BEB-B13373910B3A}" type="presParOf" srcId="{E9EC6AD3-773D-4BBD-8D97-EF8E11B9407C}" destId="{08B1A056-4F4E-4C68-8E41-BEC88D823C17}" srcOrd="1" destOrd="0" presId="urn:microsoft.com/office/officeart/2005/8/layout/venn1"/>
    <dgm:cxn modelId="{CD89B490-2E73-42A6-808C-F64EA93C20F8}" type="presParOf" srcId="{E9EC6AD3-773D-4BBD-8D97-EF8E11B9407C}" destId="{D9704D56-A105-47C1-999E-6293ECFEF17C}" srcOrd="2" destOrd="0" presId="urn:microsoft.com/office/officeart/2005/8/layout/venn1"/>
    <dgm:cxn modelId="{9AAECF6E-E2E6-4AF2-8203-F928743B389E}" type="presParOf" srcId="{E9EC6AD3-773D-4BBD-8D97-EF8E11B9407C}" destId="{4C32BBE7-C816-4F63-BFBB-2833E82B1F01}" srcOrd="3" destOrd="0" presId="urn:microsoft.com/office/officeart/2005/8/layout/venn1"/>
    <dgm:cxn modelId="{66FBC8E3-2D9E-4126-BE5E-84C8C46151E2}" type="presParOf" srcId="{E9EC6AD3-773D-4BBD-8D97-EF8E11B9407C}" destId="{2EF62326-24C7-4E21-B10D-FAD7BBDB2FF4}" srcOrd="4" destOrd="0" presId="urn:microsoft.com/office/officeart/2005/8/layout/venn1"/>
    <dgm:cxn modelId="{6AD44DF7-E96D-4984-AA6D-531321257E29}" type="presParOf" srcId="{E9EC6AD3-773D-4BBD-8D97-EF8E11B9407C}" destId="{FEFF6962-B265-471C-A355-942113AA48D3}" srcOrd="5" destOrd="0" presId="urn:microsoft.com/office/officeart/2005/8/layout/venn1"/>
    <dgm:cxn modelId="{83C1FAFA-704A-4AB3-9F48-961655D992FF}" type="presParOf" srcId="{E9EC6AD3-773D-4BBD-8D97-EF8E11B9407C}" destId="{0D83E46F-79B4-489A-98C1-416993C84C87}" srcOrd="6" destOrd="0" presId="urn:microsoft.com/office/officeart/2005/8/layout/venn1"/>
    <dgm:cxn modelId="{3E2E43C5-33EB-4301-961D-799D2A619CAD}" type="presParOf" srcId="{E9EC6AD3-773D-4BBD-8D97-EF8E11B9407C}" destId="{0F13B866-5F6B-4C14-A96C-0F045BC14454}" srcOrd="7" destOrd="0" presId="urn:microsoft.com/office/officeart/2005/8/layout/venn1"/>
    <dgm:cxn modelId="{B10DE2CC-2881-439B-8714-9C4679765308}" type="presParOf" srcId="{E9EC6AD3-773D-4BBD-8D97-EF8E11B9407C}" destId="{0DFCC746-E574-4B53-98EC-2B653C29E30A}" srcOrd="8" destOrd="0" presId="urn:microsoft.com/office/officeart/2005/8/layout/venn1"/>
    <dgm:cxn modelId="{089B79BE-C912-411F-9A53-58886619136B}" type="presParOf" srcId="{E9EC6AD3-773D-4BBD-8D97-EF8E11B9407C}" destId="{04C3DCFA-A7AC-4C38-96E7-261A6949E93B}"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ABC5B7-15E2-407C-A0CC-DE92C0DA00AA}" type="doc">
      <dgm:prSet loTypeId="urn:microsoft.com/office/officeart/2005/8/layout/gear1" loCatId="cycle" qsTypeId="urn:microsoft.com/office/officeart/2005/8/quickstyle/simple1" qsCatId="simple" csTypeId="urn:microsoft.com/office/officeart/2005/8/colors/accent1_2" csCatId="accent1" phldr="1"/>
      <dgm:spPr/>
    </dgm:pt>
    <dgm:pt modelId="{372F4D6D-7F94-4449-9918-C5ACE8AFCEC4}">
      <dgm:prSet phldrT="[Text]"/>
      <dgm:spPr/>
      <dgm:t>
        <a:bodyPr/>
        <a:lstStyle/>
        <a:p>
          <a:r>
            <a:rPr lang="en-US" dirty="0" smtClean="0"/>
            <a:t>Mutual</a:t>
          </a:r>
        </a:p>
        <a:p>
          <a:r>
            <a:rPr lang="en-US" dirty="0" smtClean="0"/>
            <a:t>Recognition</a:t>
          </a:r>
          <a:endParaRPr lang="en-US" dirty="0"/>
        </a:p>
      </dgm:t>
    </dgm:pt>
    <dgm:pt modelId="{8AD18F69-0DEE-4426-930C-6E4088E9FE6E}" type="parTrans" cxnId="{4C5862D4-7B36-400F-9807-9796044B7E5A}">
      <dgm:prSet/>
      <dgm:spPr/>
      <dgm:t>
        <a:bodyPr/>
        <a:lstStyle/>
        <a:p>
          <a:endParaRPr lang="en-US"/>
        </a:p>
      </dgm:t>
    </dgm:pt>
    <dgm:pt modelId="{4916AE1E-4355-4D13-B0BF-64B5438C5BDE}" type="sibTrans" cxnId="{4C5862D4-7B36-400F-9807-9796044B7E5A}">
      <dgm:prSet/>
      <dgm:spPr/>
      <dgm:t>
        <a:bodyPr/>
        <a:lstStyle/>
        <a:p>
          <a:endParaRPr lang="en-US"/>
        </a:p>
      </dgm:t>
    </dgm:pt>
    <dgm:pt modelId="{C883CA6F-E70E-457E-A2B7-C90BF730905C}">
      <dgm:prSet phldrT="[Text]" custT="1"/>
      <dgm:spPr>
        <a:solidFill>
          <a:schemeClr val="accent6"/>
        </a:solidFill>
      </dgm:spPr>
      <dgm:t>
        <a:bodyPr/>
        <a:lstStyle/>
        <a:p>
          <a:r>
            <a:rPr lang="en-US" sz="1600" dirty="0" smtClean="0"/>
            <a:t>Humility</a:t>
          </a:r>
          <a:endParaRPr lang="en-US" sz="1600" dirty="0"/>
        </a:p>
      </dgm:t>
    </dgm:pt>
    <dgm:pt modelId="{62365465-47D5-4C0D-B682-A658FB8DBB5C}" type="parTrans" cxnId="{90899F2F-6642-4192-BC3D-1F1EF95779C9}">
      <dgm:prSet/>
      <dgm:spPr/>
      <dgm:t>
        <a:bodyPr/>
        <a:lstStyle/>
        <a:p>
          <a:endParaRPr lang="en-US"/>
        </a:p>
      </dgm:t>
    </dgm:pt>
    <dgm:pt modelId="{12A9CD02-FB3D-485C-886A-D72416839DDE}" type="sibTrans" cxnId="{90899F2F-6642-4192-BC3D-1F1EF95779C9}">
      <dgm:prSet/>
      <dgm:spPr/>
      <dgm:t>
        <a:bodyPr/>
        <a:lstStyle/>
        <a:p>
          <a:endParaRPr lang="en-US"/>
        </a:p>
      </dgm:t>
    </dgm:pt>
    <dgm:pt modelId="{D3625CC1-CBD3-46A2-BCC3-4030A0A46077}">
      <dgm:prSet phldrT="[Text]" custT="1"/>
      <dgm:spPr>
        <a:solidFill>
          <a:srgbClr val="FF0000"/>
        </a:solidFill>
      </dgm:spPr>
      <dgm:t>
        <a:bodyPr/>
        <a:lstStyle/>
        <a:p>
          <a:r>
            <a:rPr lang="en-US" sz="1600" dirty="0" smtClean="0"/>
            <a:t>Reflection</a:t>
          </a:r>
          <a:endParaRPr lang="en-US" sz="1600" dirty="0"/>
        </a:p>
      </dgm:t>
    </dgm:pt>
    <dgm:pt modelId="{3124D309-D806-4EFF-BE5D-FBF75C7EDFAB}" type="parTrans" cxnId="{65809E65-5778-4257-BF55-BC8FA87AE4EF}">
      <dgm:prSet/>
      <dgm:spPr/>
      <dgm:t>
        <a:bodyPr/>
        <a:lstStyle/>
        <a:p>
          <a:endParaRPr lang="en-US"/>
        </a:p>
      </dgm:t>
    </dgm:pt>
    <dgm:pt modelId="{31ACFBED-B676-43A6-862A-FC7E4E5A124F}" type="sibTrans" cxnId="{65809E65-5778-4257-BF55-BC8FA87AE4EF}">
      <dgm:prSet/>
      <dgm:spPr/>
      <dgm:t>
        <a:bodyPr/>
        <a:lstStyle/>
        <a:p>
          <a:endParaRPr lang="en-US"/>
        </a:p>
      </dgm:t>
    </dgm:pt>
    <dgm:pt modelId="{016411EE-ED9F-4E6D-91A0-09605944B1D1}" type="pres">
      <dgm:prSet presAssocID="{43ABC5B7-15E2-407C-A0CC-DE92C0DA00AA}" presName="composite" presStyleCnt="0">
        <dgm:presLayoutVars>
          <dgm:chMax val="3"/>
          <dgm:animLvl val="lvl"/>
          <dgm:resizeHandles val="exact"/>
        </dgm:presLayoutVars>
      </dgm:prSet>
      <dgm:spPr/>
    </dgm:pt>
    <dgm:pt modelId="{C69FCF3D-1DD6-4B53-B5EF-6235D94D1220}" type="pres">
      <dgm:prSet presAssocID="{372F4D6D-7F94-4449-9918-C5ACE8AFCEC4}" presName="gear1" presStyleLbl="node1" presStyleIdx="0" presStyleCnt="3">
        <dgm:presLayoutVars>
          <dgm:chMax val="1"/>
          <dgm:bulletEnabled val="1"/>
        </dgm:presLayoutVars>
      </dgm:prSet>
      <dgm:spPr/>
      <dgm:t>
        <a:bodyPr/>
        <a:lstStyle/>
        <a:p>
          <a:endParaRPr lang="en-US"/>
        </a:p>
      </dgm:t>
    </dgm:pt>
    <dgm:pt modelId="{8E59D826-1BE0-486E-B7A7-C5FDCD22B77A}" type="pres">
      <dgm:prSet presAssocID="{372F4D6D-7F94-4449-9918-C5ACE8AFCEC4}" presName="gear1srcNode" presStyleLbl="node1" presStyleIdx="0" presStyleCnt="3"/>
      <dgm:spPr/>
      <dgm:t>
        <a:bodyPr/>
        <a:lstStyle/>
        <a:p>
          <a:endParaRPr lang="en-US"/>
        </a:p>
      </dgm:t>
    </dgm:pt>
    <dgm:pt modelId="{334347C8-FFCA-4C1F-8702-972E6C5529AF}" type="pres">
      <dgm:prSet presAssocID="{372F4D6D-7F94-4449-9918-C5ACE8AFCEC4}" presName="gear1dstNode" presStyleLbl="node1" presStyleIdx="0" presStyleCnt="3"/>
      <dgm:spPr/>
      <dgm:t>
        <a:bodyPr/>
        <a:lstStyle/>
        <a:p>
          <a:endParaRPr lang="en-US"/>
        </a:p>
      </dgm:t>
    </dgm:pt>
    <dgm:pt modelId="{06C708A3-7562-4AAC-B274-79A0F6D83AC0}" type="pres">
      <dgm:prSet presAssocID="{C883CA6F-E70E-457E-A2B7-C90BF730905C}" presName="gear2" presStyleLbl="node1" presStyleIdx="1" presStyleCnt="3">
        <dgm:presLayoutVars>
          <dgm:chMax val="1"/>
          <dgm:bulletEnabled val="1"/>
        </dgm:presLayoutVars>
      </dgm:prSet>
      <dgm:spPr/>
      <dgm:t>
        <a:bodyPr/>
        <a:lstStyle/>
        <a:p>
          <a:endParaRPr lang="en-US"/>
        </a:p>
      </dgm:t>
    </dgm:pt>
    <dgm:pt modelId="{7543B894-30FD-4BE1-A776-8D24A23DEC46}" type="pres">
      <dgm:prSet presAssocID="{C883CA6F-E70E-457E-A2B7-C90BF730905C}" presName="gear2srcNode" presStyleLbl="node1" presStyleIdx="1" presStyleCnt="3"/>
      <dgm:spPr/>
      <dgm:t>
        <a:bodyPr/>
        <a:lstStyle/>
        <a:p>
          <a:endParaRPr lang="en-US"/>
        </a:p>
      </dgm:t>
    </dgm:pt>
    <dgm:pt modelId="{2D1F5714-7196-4254-8D91-889EEB58E01F}" type="pres">
      <dgm:prSet presAssocID="{C883CA6F-E70E-457E-A2B7-C90BF730905C}" presName="gear2dstNode" presStyleLbl="node1" presStyleIdx="1" presStyleCnt="3"/>
      <dgm:spPr/>
      <dgm:t>
        <a:bodyPr/>
        <a:lstStyle/>
        <a:p>
          <a:endParaRPr lang="en-US"/>
        </a:p>
      </dgm:t>
    </dgm:pt>
    <dgm:pt modelId="{9990D771-DC07-428F-B73E-6B9C37720823}" type="pres">
      <dgm:prSet presAssocID="{D3625CC1-CBD3-46A2-BCC3-4030A0A46077}" presName="gear3" presStyleLbl="node1" presStyleIdx="2" presStyleCnt="3"/>
      <dgm:spPr/>
      <dgm:t>
        <a:bodyPr/>
        <a:lstStyle/>
        <a:p>
          <a:endParaRPr lang="en-US"/>
        </a:p>
      </dgm:t>
    </dgm:pt>
    <dgm:pt modelId="{5EF2D35F-D21A-4F0B-91B5-1441E36F8A1A}" type="pres">
      <dgm:prSet presAssocID="{D3625CC1-CBD3-46A2-BCC3-4030A0A46077}" presName="gear3tx" presStyleLbl="node1" presStyleIdx="2" presStyleCnt="3">
        <dgm:presLayoutVars>
          <dgm:chMax val="1"/>
          <dgm:bulletEnabled val="1"/>
        </dgm:presLayoutVars>
      </dgm:prSet>
      <dgm:spPr/>
      <dgm:t>
        <a:bodyPr/>
        <a:lstStyle/>
        <a:p>
          <a:endParaRPr lang="en-US"/>
        </a:p>
      </dgm:t>
    </dgm:pt>
    <dgm:pt modelId="{A02795D1-66A9-4CC8-B7EF-1441CA2C6ACA}" type="pres">
      <dgm:prSet presAssocID="{D3625CC1-CBD3-46A2-BCC3-4030A0A46077}" presName="gear3srcNode" presStyleLbl="node1" presStyleIdx="2" presStyleCnt="3"/>
      <dgm:spPr/>
      <dgm:t>
        <a:bodyPr/>
        <a:lstStyle/>
        <a:p>
          <a:endParaRPr lang="en-US"/>
        </a:p>
      </dgm:t>
    </dgm:pt>
    <dgm:pt modelId="{F8644449-18A1-43C1-883E-78AB4DD81CF4}" type="pres">
      <dgm:prSet presAssocID="{D3625CC1-CBD3-46A2-BCC3-4030A0A46077}" presName="gear3dstNode" presStyleLbl="node1" presStyleIdx="2" presStyleCnt="3"/>
      <dgm:spPr/>
      <dgm:t>
        <a:bodyPr/>
        <a:lstStyle/>
        <a:p>
          <a:endParaRPr lang="en-US"/>
        </a:p>
      </dgm:t>
    </dgm:pt>
    <dgm:pt modelId="{B7E06A3A-CAE4-4BF2-92C5-8D9742888F63}" type="pres">
      <dgm:prSet presAssocID="{4916AE1E-4355-4D13-B0BF-64B5438C5BDE}" presName="connector1" presStyleLbl="sibTrans2D1" presStyleIdx="0" presStyleCnt="3"/>
      <dgm:spPr/>
      <dgm:t>
        <a:bodyPr/>
        <a:lstStyle/>
        <a:p>
          <a:endParaRPr lang="en-US"/>
        </a:p>
      </dgm:t>
    </dgm:pt>
    <dgm:pt modelId="{EEB8FB81-A9C9-4563-9B00-070922C16A02}" type="pres">
      <dgm:prSet presAssocID="{12A9CD02-FB3D-485C-886A-D72416839DDE}" presName="connector2" presStyleLbl="sibTrans2D1" presStyleIdx="1" presStyleCnt="3"/>
      <dgm:spPr/>
      <dgm:t>
        <a:bodyPr/>
        <a:lstStyle/>
        <a:p>
          <a:endParaRPr lang="en-US"/>
        </a:p>
      </dgm:t>
    </dgm:pt>
    <dgm:pt modelId="{5200FB84-2DAE-42EC-A22F-A89E29483A6E}" type="pres">
      <dgm:prSet presAssocID="{31ACFBED-B676-43A6-862A-FC7E4E5A124F}" presName="connector3" presStyleLbl="sibTrans2D1" presStyleIdx="2" presStyleCnt="3"/>
      <dgm:spPr/>
      <dgm:t>
        <a:bodyPr/>
        <a:lstStyle/>
        <a:p>
          <a:endParaRPr lang="en-US"/>
        </a:p>
      </dgm:t>
    </dgm:pt>
  </dgm:ptLst>
  <dgm:cxnLst>
    <dgm:cxn modelId="{F5DAB97D-8B83-4846-A44A-322AB12F4465}" type="presOf" srcId="{C883CA6F-E70E-457E-A2B7-C90BF730905C}" destId="{06C708A3-7562-4AAC-B274-79A0F6D83AC0}" srcOrd="0" destOrd="0" presId="urn:microsoft.com/office/officeart/2005/8/layout/gear1"/>
    <dgm:cxn modelId="{B6BA6A97-39BB-4439-9A38-1E746CE4492B}" type="presOf" srcId="{D3625CC1-CBD3-46A2-BCC3-4030A0A46077}" destId="{F8644449-18A1-43C1-883E-78AB4DD81CF4}" srcOrd="3" destOrd="0" presId="urn:microsoft.com/office/officeart/2005/8/layout/gear1"/>
    <dgm:cxn modelId="{65809E65-5778-4257-BF55-BC8FA87AE4EF}" srcId="{43ABC5B7-15E2-407C-A0CC-DE92C0DA00AA}" destId="{D3625CC1-CBD3-46A2-BCC3-4030A0A46077}" srcOrd="2" destOrd="0" parTransId="{3124D309-D806-4EFF-BE5D-FBF75C7EDFAB}" sibTransId="{31ACFBED-B676-43A6-862A-FC7E4E5A124F}"/>
    <dgm:cxn modelId="{61026EE0-A808-4B68-8E1C-ED0D41AC21B0}" type="presOf" srcId="{43ABC5B7-15E2-407C-A0CC-DE92C0DA00AA}" destId="{016411EE-ED9F-4E6D-91A0-09605944B1D1}" srcOrd="0" destOrd="0" presId="urn:microsoft.com/office/officeart/2005/8/layout/gear1"/>
    <dgm:cxn modelId="{8EEF6D15-1D8B-4B2A-B63E-2208E90591BD}" type="presOf" srcId="{4916AE1E-4355-4D13-B0BF-64B5438C5BDE}" destId="{B7E06A3A-CAE4-4BF2-92C5-8D9742888F63}" srcOrd="0" destOrd="0" presId="urn:microsoft.com/office/officeart/2005/8/layout/gear1"/>
    <dgm:cxn modelId="{0DEBB912-1FBA-445D-B8EE-0119FE693C00}" type="presOf" srcId="{31ACFBED-B676-43A6-862A-FC7E4E5A124F}" destId="{5200FB84-2DAE-42EC-A22F-A89E29483A6E}" srcOrd="0" destOrd="0" presId="urn:microsoft.com/office/officeart/2005/8/layout/gear1"/>
    <dgm:cxn modelId="{6AC270B4-4190-432C-80FA-D07A1A62CA69}" type="presOf" srcId="{372F4D6D-7F94-4449-9918-C5ACE8AFCEC4}" destId="{8E59D826-1BE0-486E-B7A7-C5FDCD22B77A}" srcOrd="1" destOrd="0" presId="urn:microsoft.com/office/officeart/2005/8/layout/gear1"/>
    <dgm:cxn modelId="{E29F421B-DFA3-44B4-AEFA-A92D2B98BBA8}" type="presOf" srcId="{12A9CD02-FB3D-485C-886A-D72416839DDE}" destId="{EEB8FB81-A9C9-4563-9B00-070922C16A02}" srcOrd="0" destOrd="0" presId="urn:microsoft.com/office/officeart/2005/8/layout/gear1"/>
    <dgm:cxn modelId="{10A93F19-E9B2-4926-8B4A-4A0FECABCB13}" type="presOf" srcId="{D3625CC1-CBD3-46A2-BCC3-4030A0A46077}" destId="{9990D771-DC07-428F-B73E-6B9C37720823}" srcOrd="0" destOrd="0" presId="urn:microsoft.com/office/officeart/2005/8/layout/gear1"/>
    <dgm:cxn modelId="{4C5862D4-7B36-400F-9807-9796044B7E5A}" srcId="{43ABC5B7-15E2-407C-A0CC-DE92C0DA00AA}" destId="{372F4D6D-7F94-4449-9918-C5ACE8AFCEC4}" srcOrd="0" destOrd="0" parTransId="{8AD18F69-0DEE-4426-930C-6E4088E9FE6E}" sibTransId="{4916AE1E-4355-4D13-B0BF-64B5438C5BDE}"/>
    <dgm:cxn modelId="{8069F074-5EFC-406D-8CC8-F83F00956B2B}" type="presOf" srcId="{D3625CC1-CBD3-46A2-BCC3-4030A0A46077}" destId="{5EF2D35F-D21A-4F0B-91B5-1441E36F8A1A}" srcOrd="1" destOrd="0" presId="urn:microsoft.com/office/officeart/2005/8/layout/gear1"/>
    <dgm:cxn modelId="{423825E4-8F5D-43D5-BFBF-C91CC3B7D72F}" type="presOf" srcId="{C883CA6F-E70E-457E-A2B7-C90BF730905C}" destId="{2D1F5714-7196-4254-8D91-889EEB58E01F}" srcOrd="2" destOrd="0" presId="urn:microsoft.com/office/officeart/2005/8/layout/gear1"/>
    <dgm:cxn modelId="{90899F2F-6642-4192-BC3D-1F1EF95779C9}" srcId="{43ABC5B7-15E2-407C-A0CC-DE92C0DA00AA}" destId="{C883CA6F-E70E-457E-A2B7-C90BF730905C}" srcOrd="1" destOrd="0" parTransId="{62365465-47D5-4C0D-B682-A658FB8DBB5C}" sibTransId="{12A9CD02-FB3D-485C-886A-D72416839DDE}"/>
    <dgm:cxn modelId="{461BE883-392B-4571-B1FC-F4C6AC664E55}" type="presOf" srcId="{372F4D6D-7F94-4449-9918-C5ACE8AFCEC4}" destId="{C69FCF3D-1DD6-4B53-B5EF-6235D94D1220}" srcOrd="0" destOrd="0" presId="urn:microsoft.com/office/officeart/2005/8/layout/gear1"/>
    <dgm:cxn modelId="{59501800-B329-416E-8AC2-E8CF3D00645F}" type="presOf" srcId="{372F4D6D-7F94-4449-9918-C5ACE8AFCEC4}" destId="{334347C8-FFCA-4C1F-8702-972E6C5529AF}" srcOrd="2" destOrd="0" presId="urn:microsoft.com/office/officeart/2005/8/layout/gear1"/>
    <dgm:cxn modelId="{54CAE913-CF0C-4F72-9F48-1E94F439AC6F}" type="presOf" srcId="{D3625CC1-CBD3-46A2-BCC3-4030A0A46077}" destId="{A02795D1-66A9-4CC8-B7EF-1441CA2C6ACA}" srcOrd="2" destOrd="0" presId="urn:microsoft.com/office/officeart/2005/8/layout/gear1"/>
    <dgm:cxn modelId="{3DE44F20-474D-455A-8362-D29213B75218}" type="presOf" srcId="{C883CA6F-E70E-457E-A2B7-C90BF730905C}" destId="{7543B894-30FD-4BE1-A776-8D24A23DEC46}" srcOrd="1" destOrd="0" presId="urn:microsoft.com/office/officeart/2005/8/layout/gear1"/>
    <dgm:cxn modelId="{41F84AF9-1DC8-4789-9DD1-13847F2F6006}" type="presParOf" srcId="{016411EE-ED9F-4E6D-91A0-09605944B1D1}" destId="{C69FCF3D-1DD6-4B53-B5EF-6235D94D1220}" srcOrd="0" destOrd="0" presId="urn:microsoft.com/office/officeart/2005/8/layout/gear1"/>
    <dgm:cxn modelId="{66227A7A-FC85-474B-8522-DC969FCD5F3A}" type="presParOf" srcId="{016411EE-ED9F-4E6D-91A0-09605944B1D1}" destId="{8E59D826-1BE0-486E-B7A7-C5FDCD22B77A}" srcOrd="1" destOrd="0" presId="urn:microsoft.com/office/officeart/2005/8/layout/gear1"/>
    <dgm:cxn modelId="{BFF1990A-481A-4682-BF43-109B5E2442EB}" type="presParOf" srcId="{016411EE-ED9F-4E6D-91A0-09605944B1D1}" destId="{334347C8-FFCA-4C1F-8702-972E6C5529AF}" srcOrd="2" destOrd="0" presId="urn:microsoft.com/office/officeart/2005/8/layout/gear1"/>
    <dgm:cxn modelId="{FF47DA67-9BC2-4E5E-A294-E28D3D05055A}" type="presParOf" srcId="{016411EE-ED9F-4E6D-91A0-09605944B1D1}" destId="{06C708A3-7562-4AAC-B274-79A0F6D83AC0}" srcOrd="3" destOrd="0" presId="urn:microsoft.com/office/officeart/2005/8/layout/gear1"/>
    <dgm:cxn modelId="{FE56A1A1-B3B6-448B-B6A2-5578DD3374A6}" type="presParOf" srcId="{016411EE-ED9F-4E6D-91A0-09605944B1D1}" destId="{7543B894-30FD-4BE1-A776-8D24A23DEC46}" srcOrd="4" destOrd="0" presId="urn:microsoft.com/office/officeart/2005/8/layout/gear1"/>
    <dgm:cxn modelId="{263EA7C8-8178-4623-88D6-1D054FEA7A49}" type="presParOf" srcId="{016411EE-ED9F-4E6D-91A0-09605944B1D1}" destId="{2D1F5714-7196-4254-8D91-889EEB58E01F}" srcOrd="5" destOrd="0" presId="urn:microsoft.com/office/officeart/2005/8/layout/gear1"/>
    <dgm:cxn modelId="{486D17BA-7264-47E4-8549-B66777052182}" type="presParOf" srcId="{016411EE-ED9F-4E6D-91A0-09605944B1D1}" destId="{9990D771-DC07-428F-B73E-6B9C37720823}" srcOrd="6" destOrd="0" presId="urn:microsoft.com/office/officeart/2005/8/layout/gear1"/>
    <dgm:cxn modelId="{B528D1BC-57E2-4F79-97ED-AF9DB267CFCA}" type="presParOf" srcId="{016411EE-ED9F-4E6D-91A0-09605944B1D1}" destId="{5EF2D35F-D21A-4F0B-91B5-1441E36F8A1A}" srcOrd="7" destOrd="0" presId="urn:microsoft.com/office/officeart/2005/8/layout/gear1"/>
    <dgm:cxn modelId="{7FC89E24-C180-4858-B1EF-B4DC10A766B4}" type="presParOf" srcId="{016411EE-ED9F-4E6D-91A0-09605944B1D1}" destId="{A02795D1-66A9-4CC8-B7EF-1441CA2C6ACA}" srcOrd="8" destOrd="0" presId="urn:microsoft.com/office/officeart/2005/8/layout/gear1"/>
    <dgm:cxn modelId="{86E0AF12-E9CF-4B0D-A505-214CF920EBE2}" type="presParOf" srcId="{016411EE-ED9F-4E6D-91A0-09605944B1D1}" destId="{F8644449-18A1-43C1-883E-78AB4DD81CF4}" srcOrd="9" destOrd="0" presId="urn:microsoft.com/office/officeart/2005/8/layout/gear1"/>
    <dgm:cxn modelId="{08A44A8E-82AF-4778-BDBD-AE9A978E47F3}" type="presParOf" srcId="{016411EE-ED9F-4E6D-91A0-09605944B1D1}" destId="{B7E06A3A-CAE4-4BF2-92C5-8D9742888F63}" srcOrd="10" destOrd="0" presId="urn:microsoft.com/office/officeart/2005/8/layout/gear1"/>
    <dgm:cxn modelId="{C2F2E556-783F-49EC-8CB5-ADEC8D543DA4}" type="presParOf" srcId="{016411EE-ED9F-4E6D-91A0-09605944B1D1}" destId="{EEB8FB81-A9C9-4563-9B00-070922C16A02}" srcOrd="11" destOrd="0" presId="urn:microsoft.com/office/officeart/2005/8/layout/gear1"/>
    <dgm:cxn modelId="{B37CC47F-750F-496D-8D2F-DF95F3CEAF01}" type="presParOf" srcId="{016411EE-ED9F-4E6D-91A0-09605944B1D1}" destId="{5200FB84-2DAE-42EC-A22F-A89E29483A6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ABC5B7-15E2-407C-A0CC-DE92C0DA00AA}" type="doc">
      <dgm:prSet loTypeId="urn:microsoft.com/office/officeart/2005/8/layout/gear1" loCatId="cycle" qsTypeId="urn:microsoft.com/office/officeart/2005/8/quickstyle/simple1" qsCatId="simple" csTypeId="urn:microsoft.com/office/officeart/2005/8/colors/accent1_2" csCatId="accent1" phldr="1"/>
      <dgm:spPr/>
    </dgm:pt>
    <dgm:pt modelId="{372F4D6D-7F94-4449-9918-C5ACE8AFCEC4}">
      <dgm:prSet phldrT="[Text]"/>
      <dgm:spPr/>
      <dgm:t>
        <a:bodyPr/>
        <a:lstStyle/>
        <a:p>
          <a:r>
            <a:rPr lang="en-US" dirty="0" smtClean="0"/>
            <a:t>Mutual</a:t>
          </a:r>
        </a:p>
        <a:p>
          <a:r>
            <a:rPr lang="en-US" dirty="0" smtClean="0"/>
            <a:t>Recognition</a:t>
          </a:r>
          <a:endParaRPr lang="en-US" dirty="0"/>
        </a:p>
      </dgm:t>
    </dgm:pt>
    <dgm:pt modelId="{8AD18F69-0DEE-4426-930C-6E4088E9FE6E}" type="parTrans" cxnId="{4C5862D4-7B36-400F-9807-9796044B7E5A}">
      <dgm:prSet/>
      <dgm:spPr/>
      <dgm:t>
        <a:bodyPr/>
        <a:lstStyle/>
        <a:p>
          <a:endParaRPr lang="en-US"/>
        </a:p>
      </dgm:t>
    </dgm:pt>
    <dgm:pt modelId="{4916AE1E-4355-4D13-B0BF-64B5438C5BDE}" type="sibTrans" cxnId="{4C5862D4-7B36-400F-9807-9796044B7E5A}">
      <dgm:prSet/>
      <dgm:spPr/>
      <dgm:t>
        <a:bodyPr/>
        <a:lstStyle/>
        <a:p>
          <a:endParaRPr lang="en-US"/>
        </a:p>
      </dgm:t>
    </dgm:pt>
    <dgm:pt modelId="{C883CA6F-E70E-457E-A2B7-C90BF730905C}">
      <dgm:prSet phldrT="[Text]" custT="1"/>
      <dgm:spPr>
        <a:solidFill>
          <a:schemeClr val="accent6"/>
        </a:solidFill>
      </dgm:spPr>
      <dgm:t>
        <a:bodyPr/>
        <a:lstStyle/>
        <a:p>
          <a:r>
            <a:rPr lang="en-US" sz="1600" dirty="0" smtClean="0"/>
            <a:t>Humility</a:t>
          </a:r>
          <a:endParaRPr lang="en-US" sz="1600" dirty="0"/>
        </a:p>
      </dgm:t>
    </dgm:pt>
    <dgm:pt modelId="{62365465-47D5-4C0D-B682-A658FB8DBB5C}" type="parTrans" cxnId="{90899F2F-6642-4192-BC3D-1F1EF95779C9}">
      <dgm:prSet/>
      <dgm:spPr/>
      <dgm:t>
        <a:bodyPr/>
        <a:lstStyle/>
        <a:p>
          <a:endParaRPr lang="en-US"/>
        </a:p>
      </dgm:t>
    </dgm:pt>
    <dgm:pt modelId="{12A9CD02-FB3D-485C-886A-D72416839DDE}" type="sibTrans" cxnId="{90899F2F-6642-4192-BC3D-1F1EF95779C9}">
      <dgm:prSet/>
      <dgm:spPr/>
      <dgm:t>
        <a:bodyPr/>
        <a:lstStyle/>
        <a:p>
          <a:endParaRPr lang="en-US"/>
        </a:p>
      </dgm:t>
    </dgm:pt>
    <dgm:pt modelId="{D3625CC1-CBD3-46A2-BCC3-4030A0A46077}">
      <dgm:prSet phldrT="[Text]" custT="1"/>
      <dgm:spPr>
        <a:solidFill>
          <a:srgbClr val="FF0000"/>
        </a:solidFill>
      </dgm:spPr>
      <dgm:t>
        <a:bodyPr/>
        <a:lstStyle/>
        <a:p>
          <a:r>
            <a:rPr lang="en-US" sz="1600" dirty="0" smtClean="0"/>
            <a:t>Reflection</a:t>
          </a:r>
          <a:endParaRPr lang="en-US" sz="1600" dirty="0"/>
        </a:p>
      </dgm:t>
    </dgm:pt>
    <dgm:pt modelId="{3124D309-D806-4EFF-BE5D-FBF75C7EDFAB}" type="parTrans" cxnId="{65809E65-5778-4257-BF55-BC8FA87AE4EF}">
      <dgm:prSet/>
      <dgm:spPr/>
      <dgm:t>
        <a:bodyPr/>
        <a:lstStyle/>
        <a:p>
          <a:endParaRPr lang="en-US"/>
        </a:p>
      </dgm:t>
    </dgm:pt>
    <dgm:pt modelId="{31ACFBED-B676-43A6-862A-FC7E4E5A124F}" type="sibTrans" cxnId="{65809E65-5778-4257-BF55-BC8FA87AE4EF}">
      <dgm:prSet/>
      <dgm:spPr/>
      <dgm:t>
        <a:bodyPr/>
        <a:lstStyle/>
        <a:p>
          <a:endParaRPr lang="en-US"/>
        </a:p>
      </dgm:t>
    </dgm:pt>
    <dgm:pt modelId="{016411EE-ED9F-4E6D-91A0-09605944B1D1}" type="pres">
      <dgm:prSet presAssocID="{43ABC5B7-15E2-407C-A0CC-DE92C0DA00AA}" presName="composite" presStyleCnt="0">
        <dgm:presLayoutVars>
          <dgm:chMax val="3"/>
          <dgm:animLvl val="lvl"/>
          <dgm:resizeHandles val="exact"/>
        </dgm:presLayoutVars>
      </dgm:prSet>
      <dgm:spPr/>
    </dgm:pt>
    <dgm:pt modelId="{C69FCF3D-1DD6-4B53-B5EF-6235D94D1220}" type="pres">
      <dgm:prSet presAssocID="{372F4D6D-7F94-4449-9918-C5ACE8AFCEC4}" presName="gear1" presStyleLbl="node1" presStyleIdx="0" presStyleCnt="3">
        <dgm:presLayoutVars>
          <dgm:chMax val="1"/>
          <dgm:bulletEnabled val="1"/>
        </dgm:presLayoutVars>
      </dgm:prSet>
      <dgm:spPr/>
      <dgm:t>
        <a:bodyPr/>
        <a:lstStyle/>
        <a:p>
          <a:endParaRPr lang="en-US"/>
        </a:p>
      </dgm:t>
    </dgm:pt>
    <dgm:pt modelId="{8E59D826-1BE0-486E-B7A7-C5FDCD22B77A}" type="pres">
      <dgm:prSet presAssocID="{372F4D6D-7F94-4449-9918-C5ACE8AFCEC4}" presName="gear1srcNode" presStyleLbl="node1" presStyleIdx="0" presStyleCnt="3"/>
      <dgm:spPr/>
      <dgm:t>
        <a:bodyPr/>
        <a:lstStyle/>
        <a:p>
          <a:endParaRPr lang="en-US"/>
        </a:p>
      </dgm:t>
    </dgm:pt>
    <dgm:pt modelId="{334347C8-FFCA-4C1F-8702-972E6C5529AF}" type="pres">
      <dgm:prSet presAssocID="{372F4D6D-7F94-4449-9918-C5ACE8AFCEC4}" presName="gear1dstNode" presStyleLbl="node1" presStyleIdx="0" presStyleCnt="3"/>
      <dgm:spPr/>
      <dgm:t>
        <a:bodyPr/>
        <a:lstStyle/>
        <a:p>
          <a:endParaRPr lang="en-US"/>
        </a:p>
      </dgm:t>
    </dgm:pt>
    <dgm:pt modelId="{06C708A3-7562-4AAC-B274-79A0F6D83AC0}" type="pres">
      <dgm:prSet presAssocID="{C883CA6F-E70E-457E-A2B7-C90BF730905C}" presName="gear2" presStyleLbl="node1" presStyleIdx="1" presStyleCnt="3">
        <dgm:presLayoutVars>
          <dgm:chMax val="1"/>
          <dgm:bulletEnabled val="1"/>
        </dgm:presLayoutVars>
      </dgm:prSet>
      <dgm:spPr/>
      <dgm:t>
        <a:bodyPr/>
        <a:lstStyle/>
        <a:p>
          <a:endParaRPr lang="en-US"/>
        </a:p>
      </dgm:t>
    </dgm:pt>
    <dgm:pt modelId="{7543B894-30FD-4BE1-A776-8D24A23DEC46}" type="pres">
      <dgm:prSet presAssocID="{C883CA6F-E70E-457E-A2B7-C90BF730905C}" presName="gear2srcNode" presStyleLbl="node1" presStyleIdx="1" presStyleCnt="3"/>
      <dgm:spPr/>
      <dgm:t>
        <a:bodyPr/>
        <a:lstStyle/>
        <a:p>
          <a:endParaRPr lang="en-US"/>
        </a:p>
      </dgm:t>
    </dgm:pt>
    <dgm:pt modelId="{2D1F5714-7196-4254-8D91-889EEB58E01F}" type="pres">
      <dgm:prSet presAssocID="{C883CA6F-E70E-457E-A2B7-C90BF730905C}" presName="gear2dstNode" presStyleLbl="node1" presStyleIdx="1" presStyleCnt="3"/>
      <dgm:spPr/>
      <dgm:t>
        <a:bodyPr/>
        <a:lstStyle/>
        <a:p>
          <a:endParaRPr lang="en-US"/>
        </a:p>
      </dgm:t>
    </dgm:pt>
    <dgm:pt modelId="{9990D771-DC07-428F-B73E-6B9C37720823}" type="pres">
      <dgm:prSet presAssocID="{D3625CC1-CBD3-46A2-BCC3-4030A0A46077}" presName="gear3" presStyleLbl="node1" presStyleIdx="2" presStyleCnt="3"/>
      <dgm:spPr/>
      <dgm:t>
        <a:bodyPr/>
        <a:lstStyle/>
        <a:p>
          <a:endParaRPr lang="en-US"/>
        </a:p>
      </dgm:t>
    </dgm:pt>
    <dgm:pt modelId="{5EF2D35F-D21A-4F0B-91B5-1441E36F8A1A}" type="pres">
      <dgm:prSet presAssocID="{D3625CC1-CBD3-46A2-BCC3-4030A0A46077}" presName="gear3tx" presStyleLbl="node1" presStyleIdx="2" presStyleCnt="3">
        <dgm:presLayoutVars>
          <dgm:chMax val="1"/>
          <dgm:bulletEnabled val="1"/>
        </dgm:presLayoutVars>
      </dgm:prSet>
      <dgm:spPr/>
      <dgm:t>
        <a:bodyPr/>
        <a:lstStyle/>
        <a:p>
          <a:endParaRPr lang="en-US"/>
        </a:p>
      </dgm:t>
    </dgm:pt>
    <dgm:pt modelId="{A02795D1-66A9-4CC8-B7EF-1441CA2C6ACA}" type="pres">
      <dgm:prSet presAssocID="{D3625CC1-CBD3-46A2-BCC3-4030A0A46077}" presName="gear3srcNode" presStyleLbl="node1" presStyleIdx="2" presStyleCnt="3"/>
      <dgm:spPr/>
      <dgm:t>
        <a:bodyPr/>
        <a:lstStyle/>
        <a:p>
          <a:endParaRPr lang="en-US"/>
        </a:p>
      </dgm:t>
    </dgm:pt>
    <dgm:pt modelId="{F8644449-18A1-43C1-883E-78AB4DD81CF4}" type="pres">
      <dgm:prSet presAssocID="{D3625CC1-CBD3-46A2-BCC3-4030A0A46077}" presName="gear3dstNode" presStyleLbl="node1" presStyleIdx="2" presStyleCnt="3"/>
      <dgm:spPr/>
      <dgm:t>
        <a:bodyPr/>
        <a:lstStyle/>
        <a:p>
          <a:endParaRPr lang="en-US"/>
        </a:p>
      </dgm:t>
    </dgm:pt>
    <dgm:pt modelId="{B7E06A3A-CAE4-4BF2-92C5-8D9742888F63}" type="pres">
      <dgm:prSet presAssocID="{4916AE1E-4355-4D13-B0BF-64B5438C5BDE}" presName="connector1" presStyleLbl="sibTrans2D1" presStyleIdx="0" presStyleCnt="3"/>
      <dgm:spPr/>
      <dgm:t>
        <a:bodyPr/>
        <a:lstStyle/>
        <a:p>
          <a:endParaRPr lang="en-US"/>
        </a:p>
      </dgm:t>
    </dgm:pt>
    <dgm:pt modelId="{EEB8FB81-A9C9-4563-9B00-070922C16A02}" type="pres">
      <dgm:prSet presAssocID="{12A9CD02-FB3D-485C-886A-D72416839DDE}" presName="connector2" presStyleLbl="sibTrans2D1" presStyleIdx="1" presStyleCnt="3"/>
      <dgm:spPr/>
      <dgm:t>
        <a:bodyPr/>
        <a:lstStyle/>
        <a:p>
          <a:endParaRPr lang="en-US"/>
        </a:p>
      </dgm:t>
    </dgm:pt>
    <dgm:pt modelId="{5200FB84-2DAE-42EC-A22F-A89E29483A6E}" type="pres">
      <dgm:prSet presAssocID="{31ACFBED-B676-43A6-862A-FC7E4E5A124F}" presName="connector3" presStyleLbl="sibTrans2D1" presStyleIdx="2" presStyleCnt="3"/>
      <dgm:spPr/>
      <dgm:t>
        <a:bodyPr/>
        <a:lstStyle/>
        <a:p>
          <a:endParaRPr lang="en-US"/>
        </a:p>
      </dgm:t>
    </dgm:pt>
  </dgm:ptLst>
  <dgm:cxnLst>
    <dgm:cxn modelId="{6856F1F1-10E3-4E0A-B6D5-8DE6A40D567F}" type="presOf" srcId="{C883CA6F-E70E-457E-A2B7-C90BF730905C}" destId="{06C708A3-7562-4AAC-B274-79A0F6D83AC0}" srcOrd="0" destOrd="0" presId="urn:microsoft.com/office/officeart/2005/8/layout/gear1"/>
    <dgm:cxn modelId="{DBC6627F-0B28-47DD-9E80-76DBB4C17C0C}" type="presOf" srcId="{4916AE1E-4355-4D13-B0BF-64B5438C5BDE}" destId="{B7E06A3A-CAE4-4BF2-92C5-8D9742888F63}" srcOrd="0" destOrd="0" presId="urn:microsoft.com/office/officeart/2005/8/layout/gear1"/>
    <dgm:cxn modelId="{65809E65-5778-4257-BF55-BC8FA87AE4EF}" srcId="{43ABC5B7-15E2-407C-A0CC-DE92C0DA00AA}" destId="{D3625CC1-CBD3-46A2-BCC3-4030A0A46077}" srcOrd="2" destOrd="0" parTransId="{3124D309-D806-4EFF-BE5D-FBF75C7EDFAB}" sibTransId="{31ACFBED-B676-43A6-862A-FC7E4E5A124F}"/>
    <dgm:cxn modelId="{65E8176B-5678-4978-9CC2-8E30E50254D4}" type="presOf" srcId="{372F4D6D-7F94-4449-9918-C5ACE8AFCEC4}" destId="{8E59D826-1BE0-486E-B7A7-C5FDCD22B77A}" srcOrd="1" destOrd="0" presId="urn:microsoft.com/office/officeart/2005/8/layout/gear1"/>
    <dgm:cxn modelId="{B6D68A9D-46A6-40BF-B4E9-5E85EC069C31}" type="presOf" srcId="{372F4D6D-7F94-4449-9918-C5ACE8AFCEC4}" destId="{C69FCF3D-1DD6-4B53-B5EF-6235D94D1220}" srcOrd="0" destOrd="0" presId="urn:microsoft.com/office/officeart/2005/8/layout/gear1"/>
    <dgm:cxn modelId="{07B85C76-7C75-474E-A873-0B84FF1C96B8}" type="presOf" srcId="{D3625CC1-CBD3-46A2-BCC3-4030A0A46077}" destId="{F8644449-18A1-43C1-883E-78AB4DD81CF4}" srcOrd="3" destOrd="0" presId="urn:microsoft.com/office/officeart/2005/8/layout/gear1"/>
    <dgm:cxn modelId="{31CEE629-8865-455F-8AA3-BAA50D7B304C}" type="presOf" srcId="{D3625CC1-CBD3-46A2-BCC3-4030A0A46077}" destId="{A02795D1-66A9-4CC8-B7EF-1441CA2C6ACA}" srcOrd="2" destOrd="0" presId="urn:microsoft.com/office/officeart/2005/8/layout/gear1"/>
    <dgm:cxn modelId="{69FF988A-8550-4007-8C6A-32139FC3BD09}" type="presOf" srcId="{C883CA6F-E70E-457E-A2B7-C90BF730905C}" destId="{7543B894-30FD-4BE1-A776-8D24A23DEC46}" srcOrd="1" destOrd="0" presId="urn:microsoft.com/office/officeart/2005/8/layout/gear1"/>
    <dgm:cxn modelId="{DD290D8C-8184-46AE-B8B5-2E137B8E5BDE}" type="presOf" srcId="{D3625CC1-CBD3-46A2-BCC3-4030A0A46077}" destId="{5EF2D35F-D21A-4F0B-91B5-1441E36F8A1A}" srcOrd="1" destOrd="0" presId="urn:microsoft.com/office/officeart/2005/8/layout/gear1"/>
    <dgm:cxn modelId="{E06689A9-27E1-4180-8BC4-D06F772B3076}" type="presOf" srcId="{31ACFBED-B676-43A6-862A-FC7E4E5A124F}" destId="{5200FB84-2DAE-42EC-A22F-A89E29483A6E}" srcOrd="0" destOrd="0" presId="urn:microsoft.com/office/officeart/2005/8/layout/gear1"/>
    <dgm:cxn modelId="{4C5862D4-7B36-400F-9807-9796044B7E5A}" srcId="{43ABC5B7-15E2-407C-A0CC-DE92C0DA00AA}" destId="{372F4D6D-7F94-4449-9918-C5ACE8AFCEC4}" srcOrd="0" destOrd="0" parTransId="{8AD18F69-0DEE-4426-930C-6E4088E9FE6E}" sibTransId="{4916AE1E-4355-4D13-B0BF-64B5438C5BDE}"/>
    <dgm:cxn modelId="{7B6167DC-AA28-4026-A591-49900F74D013}" type="presOf" srcId="{C883CA6F-E70E-457E-A2B7-C90BF730905C}" destId="{2D1F5714-7196-4254-8D91-889EEB58E01F}" srcOrd="2" destOrd="0" presId="urn:microsoft.com/office/officeart/2005/8/layout/gear1"/>
    <dgm:cxn modelId="{05F87578-389B-4DBE-B1DC-3CCB0D9A3460}" type="presOf" srcId="{372F4D6D-7F94-4449-9918-C5ACE8AFCEC4}" destId="{334347C8-FFCA-4C1F-8702-972E6C5529AF}" srcOrd="2" destOrd="0" presId="urn:microsoft.com/office/officeart/2005/8/layout/gear1"/>
    <dgm:cxn modelId="{81CD4EAE-195E-42D9-B411-BE5F4D1DBC49}" type="presOf" srcId="{D3625CC1-CBD3-46A2-BCC3-4030A0A46077}" destId="{9990D771-DC07-428F-B73E-6B9C37720823}" srcOrd="0" destOrd="0" presId="urn:microsoft.com/office/officeart/2005/8/layout/gear1"/>
    <dgm:cxn modelId="{90899F2F-6642-4192-BC3D-1F1EF95779C9}" srcId="{43ABC5B7-15E2-407C-A0CC-DE92C0DA00AA}" destId="{C883CA6F-E70E-457E-A2B7-C90BF730905C}" srcOrd="1" destOrd="0" parTransId="{62365465-47D5-4C0D-B682-A658FB8DBB5C}" sibTransId="{12A9CD02-FB3D-485C-886A-D72416839DDE}"/>
    <dgm:cxn modelId="{6220659E-B893-4613-9BE4-897AA6280C5F}" type="presOf" srcId="{43ABC5B7-15E2-407C-A0CC-DE92C0DA00AA}" destId="{016411EE-ED9F-4E6D-91A0-09605944B1D1}" srcOrd="0" destOrd="0" presId="urn:microsoft.com/office/officeart/2005/8/layout/gear1"/>
    <dgm:cxn modelId="{A57E9E61-08B1-42A3-9D96-59F2EDC5116C}" type="presOf" srcId="{12A9CD02-FB3D-485C-886A-D72416839DDE}" destId="{EEB8FB81-A9C9-4563-9B00-070922C16A02}" srcOrd="0" destOrd="0" presId="urn:microsoft.com/office/officeart/2005/8/layout/gear1"/>
    <dgm:cxn modelId="{22E1CE6B-E30D-4EDF-AEF0-C7D9D650FFDF}" type="presParOf" srcId="{016411EE-ED9F-4E6D-91A0-09605944B1D1}" destId="{C69FCF3D-1DD6-4B53-B5EF-6235D94D1220}" srcOrd="0" destOrd="0" presId="urn:microsoft.com/office/officeart/2005/8/layout/gear1"/>
    <dgm:cxn modelId="{49793103-C650-4A66-B306-61D085590723}" type="presParOf" srcId="{016411EE-ED9F-4E6D-91A0-09605944B1D1}" destId="{8E59D826-1BE0-486E-B7A7-C5FDCD22B77A}" srcOrd="1" destOrd="0" presId="urn:microsoft.com/office/officeart/2005/8/layout/gear1"/>
    <dgm:cxn modelId="{D09C4780-C4BC-43C7-8292-01595D30C088}" type="presParOf" srcId="{016411EE-ED9F-4E6D-91A0-09605944B1D1}" destId="{334347C8-FFCA-4C1F-8702-972E6C5529AF}" srcOrd="2" destOrd="0" presId="urn:microsoft.com/office/officeart/2005/8/layout/gear1"/>
    <dgm:cxn modelId="{BE4D674D-B0C8-44D3-B204-384DD530DABB}" type="presParOf" srcId="{016411EE-ED9F-4E6D-91A0-09605944B1D1}" destId="{06C708A3-7562-4AAC-B274-79A0F6D83AC0}" srcOrd="3" destOrd="0" presId="urn:microsoft.com/office/officeart/2005/8/layout/gear1"/>
    <dgm:cxn modelId="{8F22A024-77C6-4F98-BB7B-37ED702F01A4}" type="presParOf" srcId="{016411EE-ED9F-4E6D-91A0-09605944B1D1}" destId="{7543B894-30FD-4BE1-A776-8D24A23DEC46}" srcOrd="4" destOrd="0" presId="urn:microsoft.com/office/officeart/2005/8/layout/gear1"/>
    <dgm:cxn modelId="{4E673F18-CBCD-4767-AC2D-4C9DF575350B}" type="presParOf" srcId="{016411EE-ED9F-4E6D-91A0-09605944B1D1}" destId="{2D1F5714-7196-4254-8D91-889EEB58E01F}" srcOrd="5" destOrd="0" presId="urn:microsoft.com/office/officeart/2005/8/layout/gear1"/>
    <dgm:cxn modelId="{037F3592-FBAF-4D42-8B3C-C8F6033A19ED}" type="presParOf" srcId="{016411EE-ED9F-4E6D-91A0-09605944B1D1}" destId="{9990D771-DC07-428F-B73E-6B9C37720823}" srcOrd="6" destOrd="0" presId="urn:microsoft.com/office/officeart/2005/8/layout/gear1"/>
    <dgm:cxn modelId="{2DEFFCC0-BB33-44BD-8758-9A64E7191CF5}" type="presParOf" srcId="{016411EE-ED9F-4E6D-91A0-09605944B1D1}" destId="{5EF2D35F-D21A-4F0B-91B5-1441E36F8A1A}" srcOrd="7" destOrd="0" presId="urn:microsoft.com/office/officeart/2005/8/layout/gear1"/>
    <dgm:cxn modelId="{58566FF7-AA89-48DD-81D2-410BAC886AEA}" type="presParOf" srcId="{016411EE-ED9F-4E6D-91A0-09605944B1D1}" destId="{A02795D1-66A9-4CC8-B7EF-1441CA2C6ACA}" srcOrd="8" destOrd="0" presId="urn:microsoft.com/office/officeart/2005/8/layout/gear1"/>
    <dgm:cxn modelId="{34052506-8163-4B2F-9B83-4D69E7F88291}" type="presParOf" srcId="{016411EE-ED9F-4E6D-91A0-09605944B1D1}" destId="{F8644449-18A1-43C1-883E-78AB4DD81CF4}" srcOrd="9" destOrd="0" presId="urn:microsoft.com/office/officeart/2005/8/layout/gear1"/>
    <dgm:cxn modelId="{20148E60-67D3-404B-839A-6182E246A66D}" type="presParOf" srcId="{016411EE-ED9F-4E6D-91A0-09605944B1D1}" destId="{B7E06A3A-CAE4-4BF2-92C5-8D9742888F63}" srcOrd="10" destOrd="0" presId="urn:microsoft.com/office/officeart/2005/8/layout/gear1"/>
    <dgm:cxn modelId="{7244E836-6E66-42BC-AD51-E5EFED2D586D}" type="presParOf" srcId="{016411EE-ED9F-4E6D-91A0-09605944B1D1}" destId="{EEB8FB81-A9C9-4563-9B00-070922C16A02}" srcOrd="11" destOrd="0" presId="urn:microsoft.com/office/officeart/2005/8/layout/gear1"/>
    <dgm:cxn modelId="{641B5672-8EBE-4F19-A3B2-71E4F4AB74F0}" type="presParOf" srcId="{016411EE-ED9F-4E6D-91A0-09605944B1D1}" destId="{5200FB84-2DAE-42EC-A22F-A89E29483A6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9B43-E7D4-49F7-87BB-DEC6FAB38BCD}">
      <dsp:nvSpPr>
        <dsp:cNvPr id="0" name=""/>
        <dsp:cNvSpPr/>
      </dsp:nvSpPr>
      <dsp:spPr>
        <a:xfrm>
          <a:off x="3322756" y="1289899"/>
          <a:ext cx="1584087" cy="1584087"/>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08B1A056-4F4E-4C68-8E41-BEC88D823C17}">
      <dsp:nvSpPr>
        <dsp:cNvPr id="0" name=""/>
        <dsp:cNvSpPr/>
      </dsp:nvSpPr>
      <dsp:spPr>
        <a:xfrm>
          <a:off x="3196029" y="0"/>
          <a:ext cx="1837540" cy="10636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500" b="0" i="0" u="none" strike="noStrike" kern="1200" cap="none" normalizeH="0" baseline="0" dirty="0" smtClean="0">
              <a:ln/>
              <a:effectLst/>
              <a:latin typeface="Arial" charset="0"/>
            </a:rPr>
            <a:t>Therapist-Patient</a:t>
          </a:r>
        </a:p>
      </dsp:txBody>
      <dsp:txXfrm>
        <a:off x="3196029" y="0"/>
        <a:ext cx="1837540" cy="1063601"/>
      </dsp:txXfrm>
    </dsp:sp>
    <dsp:sp modelId="{D9704D56-A105-47C1-999E-6293ECFEF17C}">
      <dsp:nvSpPr>
        <dsp:cNvPr id="0" name=""/>
        <dsp:cNvSpPr/>
      </dsp:nvSpPr>
      <dsp:spPr>
        <a:xfrm>
          <a:off x="3925343" y="1727560"/>
          <a:ext cx="1584087" cy="1584087"/>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4C32BBE7-C816-4F63-BFBB-2833E82B1F01}">
      <dsp:nvSpPr>
        <dsp:cNvPr id="0" name=""/>
        <dsp:cNvSpPr/>
      </dsp:nvSpPr>
      <dsp:spPr>
        <a:xfrm>
          <a:off x="5635523" y="1403048"/>
          <a:ext cx="1647450" cy="11541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latin typeface="Arial" panose="020B0604020202020204" pitchFamily="34" charset="0"/>
              <a:cs typeface="Arial" panose="020B0604020202020204" pitchFamily="34" charset="0"/>
            </a:rPr>
            <a:t>Therapist-Supervisor</a:t>
          </a:r>
          <a:endParaRPr lang="en-US" sz="2500" kern="1200" dirty="0">
            <a:latin typeface="Arial" panose="020B0604020202020204" pitchFamily="34" charset="0"/>
            <a:cs typeface="Arial" panose="020B0604020202020204" pitchFamily="34" charset="0"/>
          </a:endParaRPr>
        </a:p>
      </dsp:txBody>
      <dsp:txXfrm>
        <a:off x="5635523" y="1403048"/>
        <a:ext cx="1647450" cy="1154120"/>
      </dsp:txXfrm>
    </dsp:sp>
    <dsp:sp modelId="{2EF62326-24C7-4E21-B10D-FAD7BBDB2FF4}">
      <dsp:nvSpPr>
        <dsp:cNvPr id="0" name=""/>
        <dsp:cNvSpPr/>
      </dsp:nvSpPr>
      <dsp:spPr>
        <a:xfrm>
          <a:off x="3695333" y="2436325"/>
          <a:ext cx="1584087" cy="1584087"/>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FEFF6962-B265-471C-A355-942113AA48D3}">
      <dsp:nvSpPr>
        <dsp:cNvPr id="0" name=""/>
        <dsp:cNvSpPr/>
      </dsp:nvSpPr>
      <dsp:spPr>
        <a:xfrm>
          <a:off x="5382069" y="3371842"/>
          <a:ext cx="1647450" cy="11541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500" b="0" i="0" u="none" strike="noStrike" kern="1200" cap="none" normalizeH="0" baseline="0" dirty="0" smtClean="0">
              <a:ln/>
              <a:effectLst/>
              <a:latin typeface="Arial" charset="0"/>
            </a:rPr>
            <a:t>Supervisor-Patient</a:t>
          </a:r>
        </a:p>
      </dsp:txBody>
      <dsp:txXfrm>
        <a:off x="5382069" y="3371842"/>
        <a:ext cx="1647450" cy="1154120"/>
      </dsp:txXfrm>
    </dsp:sp>
    <dsp:sp modelId="{0D83E46F-79B4-489A-98C1-416993C84C87}">
      <dsp:nvSpPr>
        <dsp:cNvPr id="0" name=""/>
        <dsp:cNvSpPr/>
      </dsp:nvSpPr>
      <dsp:spPr>
        <a:xfrm>
          <a:off x="2950179" y="2436325"/>
          <a:ext cx="1584087" cy="1584087"/>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0F13B866-5F6B-4C14-A96C-0F045BC14454}">
      <dsp:nvSpPr>
        <dsp:cNvPr id="0" name=""/>
        <dsp:cNvSpPr/>
      </dsp:nvSpPr>
      <dsp:spPr>
        <a:xfrm>
          <a:off x="1200079" y="3371842"/>
          <a:ext cx="1647450" cy="11541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500" b="0" i="0" u="none" strike="noStrike" kern="1200" cap="none" normalizeH="0" baseline="0" dirty="0" smtClean="0">
              <a:ln/>
              <a:effectLst/>
              <a:latin typeface="Arial" charset="0"/>
            </a:rPr>
            <a:t>Supervisor-Discipline</a:t>
          </a:r>
        </a:p>
      </dsp:txBody>
      <dsp:txXfrm>
        <a:off x="1200079" y="3371842"/>
        <a:ext cx="1647450" cy="1154120"/>
      </dsp:txXfrm>
    </dsp:sp>
    <dsp:sp modelId="{0DFCC746-E574-4B53-98EC-2B653C29E30A}">
      <dsp:nvSpPr>
        <dsp:cNvPr id="0" name=""/>
        <dsp:cNvSpPr/>
      </dsp:nvSpPr>
      <dsp:spPr>
        <a:xfrm>
          <a:off x="2720169" y="1727560"/>
          <a:ext cx="1584087" cy="1584087"/>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04C3DCFA-A7AC-4C38-96E7-261A6949E93B}">
      <dsp:nvSpPr>
        <dsp:cNvPr id="0" name=""/>
        <dsp:cNvSpPr/>
      </dsp:nvSpPr>
      <dsp:spPr>
        <a:xfrm>
          <a:off x="946625" y="1403048"/>
          <a:ext cx="1647450" cy="11541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500" b="0" i="0" u="none" strike="noStrike" kern="1200" cap="none" normalizeH="0" baseline="0" dirty="0" smtClean="0">
              <a:ln/>
              <a:effectLst/>
              <a:latin typeface="Arial" charset="0"/>
            </a:rPr>
            <a:t>Discipline-Society</a:t>
          </a:r>
        </a:p>
      </dsp:txBody>
      <dsp:txXfrm>
        <a:off x="946625" y="1403048"/>
        <a:ext cx="1647450" cy="1154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2"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65539" name="Rectangle 3"/>
          <p:cNvSpPr>
            <a:spLocks noGrp="1" noChangeArrowheads="1"/>
          </p:cNvSpPr>
          <p:nvPr>
            <p:ph type="dt" sz="quarter" idx="1"/>
          </p:nvPr>
        </p:nvSpPr>
        <p:spPr bwMode="auto">
          <a:xfrm>
            <a:off x="3884028"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fld id="{E98E11CC-D04D-4004-A783-6B6FEB5B2BAA}" type="datetimeFigureOut">
              <a:rPr lang="en-US"/>
              <a:pPr/>
              <a:t>4/20/2015</a:t>
            </a:fld>
            <a:endParaRPr lang="en-US"/>
          </a:p>
        </p:txBody>
      </p:sp>
      <p:sp>
        <p:nvSpPr>
          <p:cNvPr id="65540" name="Rectangle 4"/>
          <p:cNvSpPr>
            <a:spLocks noGrp="1" noChangeArrowheads="1"/>
          </p:cNvSpPr>
          <p:nvPr>
            <p:ph type="ftr" sz="quarter" idx="2"/>
          </p:nvPr>
        </p:nvSpPr>
        <p:spPr bwMode="auto">
          <a:xfrm>
            <a:off x="2"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65541" name="Rectangle 5"/>
          <p:cNvSpPr>
            <a:spLocks noGrp="1" noChangeArrowheads="1"/>
          </p:cNvSpPr>
          <p:nvPr>
            <p:ph type="sldNum" sz="quarter" idx="3"/>
          </p:nvPr>
        </p:nvSpPr>
        <p:spPr bwMode="auto">
          <a:xfrm>
            <a:off x="3884028"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B157F950-F16D-414F-813B-26D0CD2ECCAC}" type="slidenum">
              <a:rPr lang="en-US"/>
              <a:pPr/>
              <a:t>‹#›</a:t>
            </a:fld>
            <a:endParaRPr lang="en-US"/>
          </a:p>
        </p:txBody>
      </p:sp>
    </p:spTree>
    <p:extLst>
      <p:ext uri="{BB962C8B-B14F-4D97-AF65-F5344CB8AC3E}">
        <p14:creationId xmlns:p14="http://schemas.microsoft.com/office/powerpoint/2010/main" val="2069266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2972421"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endParaRPr lang="en-CA"/>
          </a:p>
        </p:txBody>
      </p:sp>
      <p:sp>
        <p:nvSpPr>
          <p:cNvPr id="3" name="Date Placeholder 2"/>
          <p:cNvSpPr>
            <a:spLocks noGrp="1"/>
          </p:cNvSpPr>
          <p:nvPr>
            <p:ph type="dt" idx="1"/>
          </p:nvPr>
        </p:nvSpPr>
        <p:spPr bwMode="auto">
          <a:xfrm>
            <a:off x="3884028" y="0"/>
            <a:ext cx="2972421"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fld id="{EDB79709-7604-41C4-85EF-5A89C352E11B}" type="datetimeFigureOut">
              <a:rPr lang="en-CA"/>
              <a:pPr/>
              <a:t>20/04/2015</a:t>
            </a:fld>
            <a:endParaRPr lang="en-CA"/>
          </a:p>
        </p:txBody>
      </p:sp>
      <p:sp>
        <p:nvSpPr>
          <p:cNvPr id="4" name="Slide Image Placeholder 3"/>
          <p:cNvSpPr>
            <a:spLocks noGrp="1" noRot="1" noChangeAspect="1"/>
          </p:cNvSpPr>
          <p:nvPr>
            <p:ph type="sldImg" idx="2"/>
          </p:nvPr>
        </p:nvSpPr>
        <p:spPr>
          <a:xfrm>
            <a:off x="312738" y="687388"/>
            <a:ext cx="1531937" cy="11493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bwMode="auto">
          <a:xfrm>
            <a:off x="686421" y="1983905"/>
            <a:ext cx="5485158" cy="661558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bwMode="auto">
          <a:xfrm>
            <a:off x="2" y="8829675"/>
            <a:ext cx="2972421"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endParaRPr lang="en-CA"/>
          </a:p>
        </p:txBody>
      </p:sp>
      <p:sp>
        <p:nvSpPr>
          <p:cNvPr id="7" name="Slide Number Placeholder 6"/>
          <p:cNvSpPr>
            <a:spLocks noGrp="1"/>
          </p:cNvSpPr>
          <p:nvPr>
            <p:ph type="sldNum" sz="quarter" idx="5"/>
          </p:nvPr>
        </p:nvSpPr>
        <p:spPr bwMode="auto">
          <a:xfrm>
            <a:off x="3884028" y="8829675"/>
            <a:ext cx="2972421"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fld id="{5AAAA264-34ED-4047-A473-42F7ECA1FF8C}" type="slidenum">
              <a:rPr lang="en-CA"/>
              <a:pPr/>
              <a:t>‹#›</a:t>
            </a:fld>
            <a:endParaRPr lang="en-CA"/>
          </a:p>
        </p:txBody>
      </p:sp>
    </p:spTree>
    <p:extLst>
      <p:ext uri="{BB962C8B-B14F-4D97-AF65-F5344CB8AC3E}">
        <p14:creationId xmlns:p14="http://schemas.microsoft.com/office/powerpoint/2010/main" val="344191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312738" y="687388"/>
            <a:ext cx="1530350" cy="1149350"/>
          </a:xfrm>
          <a:noFill/>
          <a:ln>
            <a:solidFill>
              <a:srgbClr val="000000"/>
            </a:solidFill>
            <a:miter lim="800000"/>
            <a:headEnd/>
            <a:tailEnd/>
          </a:ln>
        </p:spPr>
      </p:sp>
      <p:sp>
        <p:nvSpPr>
          <p:cNvPr id="16386" name="Notes Placeholder 2"/>
          <p:cNvSpPr>
            <a:spLocks noGrp="1"/>
          </p:cNvSpPr>
          <p:nvPr>
            <p:ph type="body" idx="1"/>
          </p:nvPr>
        </p:nvSpPr>
        <p:spPr/>
        <p:txBody>
          <a:bodyPr/>
          <a:lstStyle/>
          <a:p>
            <a:pPr eaLnBrk="1" hangingPunct="1">
              <a:spcBef>
                <a:spcPct val="0"/>
              </a:spcBef>
            </a:pPr>
            <a:endParaRPr lang="en-CA" dirty="0" smtClean="0"/>
          </a:p>
        </p:txBody>
      </p:sp>
      <p:sp>
        <p:nvSpPr>
          <p:cNvPr id="16387" name="Slide Number Placeholder 3"/>
          <p:cNvSpPr>
            <a:spLocks noGrp="1"/>
          </p:cNvSpPr>
          <p:nvPr>
            <p:ph type="sldNum" sz="quarter" idx="5"/>
          </p:nvPr>
        </p:nvSpPr>
        <p:spPr>
          <a:noFill/>
        </p:spPr>
        <p:txBody>
          <a:bodyPr/>
          <a:lstStyle/>
          <a:p>
            <a:fld id="{1EE38D6B-FD3D-4762-A6AD-4263A5F8E672}" type="slidenum">
              <a:rPr lang="en-CA"/>
              <a:pPr/>
              <a:t>1</a:t>
            </a:fld>
            <a:endParaRPr lang="en-CA"/>
          </a:p>
        </p:txBody>
      </p:sp>
    </p:spTree>
    <p:extLst>
      <p:ext uri="{BB962C8B-B14F-4D97-AF65-F5344CB8AC3E}">
        <p14:creationId xmlns:p14="http://schemas.microsoft.com/office/powerpoint/2010/main" val="3647362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When we talk about culture, psychotherapy and supervision, there are many frameworks for approaching this discussion. Which interplay of cultures are we examining?</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 ∑That between therapist and patient? Between therapist and supervisor? Between supervisor and patient? Between supervisor the discipline in which they teach? Between the discipline and the society in which it functions?</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 At first glance, we’ve identified five distinct cultures, all at play, all intersecting and co-creating the therapeutic and educational experiences. In fact, these five no doubt represent a gross oversimplification of the cultural categories in play.</a:t>
            </a:r>
          </a:p>
          <a:p>
            <a:r>
              <a:rPr lang="en-US" sz="1600" kern="1200" dirty="0" smtClean="0">
                <a:solidFill>
                  <a:schemeClr val="tx1"/>
                </a:solidFill>
                <a:effectLst/>
                <a:latin typeface="+mn-lt"/>
                <a:ea typeface="+mn-ea"/>
                <a:cs typeface="+mn-cs"/>
              </a:rPr>
              <a:t>There are certainly sub-cultures within cultures interacting.</a:t>
            </a:r>
            <a:r>
              <a:rPr lang="en-US" sz="1600" kern="1200" baseline="0" dirty="0" smtClean="0">
                <a:solidFill>
                  <a:schemeClr val="tx1"/>
                </a:solidFill>
                <a:effectLst/>
                <a:latin typeface="+mn-lt"/>
                <a:ea typeface="+mn-ea"/>
                <a:cs typeface="+mn-cs"/>
              </a:rPr>
              <a:t> </a:t>
            </a:r>
          </a:p>
          <a:p>
            <a:endParaRPr lang="en-US" sz="1600" kern="1200" baseline="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So many different cultural models are present in the room, in the encounter, and many selves interact when therapist, client and supervisor engage with one another. This complexity has prompted a great deal of writing on the subject, and a number of theoretical frameworks for understanding this complex eco system.</a:t>
            </a:r>
            <a:endParaRPr lang="en-US" sz="1600"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10</a:t>
            </a:fld>
            <a:endParaRPr lang="en-CA"/>
          </a:p>
        </p:txBody>
      </p:sp>
    </p:spTree>
    <p:extLst>
      <p:ext uri="{BB962C8B-B14F-4D97-AF65-F5344CB8AC3E}">
        <p14:creationId xmlns:p14="http://schemas.microsoft.com/office/powerpoint/2010/main" val="187622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such framework which gained prominence in health care literature is the notion of cultural competence. Cultural competence is broadly understood to be the ability to work effectively across cultures, coming from an awareness of one’s own cultural perspectives and those of our patients. There have been two main schools of thought regarding cultural competence – one with a content, or information emphasis, and one with a process emphasis.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first, content-oriented model, competence is seen to be achieved by a clinician who acquaints herself with the cultural norms of whichever national or ethnic sub-group her patient claims. I</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 this model, information is power – a therapist will deliver skillful and appropriate therapeutic interventions because she will understand the particular beliefs and conventions of her patient’s culture of origin. Sometimes, a system will attempt to be culturally competent by providing like-ethnic therapists for individuals, presupposing a greater cultural affinity and therefore competence. This approach has several significant problems. It is </a:t>
            </a:r>
            <a:r>
              <a:rPr lang="en-US" sz="1200" kern="1200" dirty="0" err="1" smtClean="0">
                <a:solidFill>
                  <a:schemeClr val="tx1"/>
                </a:solidFill>
                <a:effectLst/>
                <a:latin typeface="+mn-lt"/>
                <a:ea typeface="+mn-ea"/>
                <a:cs typeface="+mn-cs"/>
              </a:rPr>
              <a:t>reductionistic</a:t>
            </a:r>
            <a:r>
              <a:rPr lang="en-US" sz="1200" kern="1200" dirty="0" smtClean="0">
                <a:solidFill>
                  <a:schemeClr val="tx1"/>
                </a:solidFill>
                <a:effectLst/>
                <a:latin typeface="+mn-lt"/>
                <a:ea typeface="+mn-ea"/>
                <a:cs typeface="+mn-cs"/>
              </a:rPr>
              <a:t> – it presumes that ethnicity, or language, or country of origin are stand-ins for culture, when the anthropological literature has told us otherwise for decades. It is in some ways </a:t>
            </a:r>
            <a:r>
              <a:rPr lang="en-US" sz="1200" kern="1200" dirty="0" err="1" smtClean="0">
                <a:solidFill>
                  <a:schemeClr val="tx1"/>
                </a:solidFill>
                <a:effectLst/>
                <a:latin typeface="+mn-lt"/>
                <a:ea typeface="+mn-ea"/>
                <a:cs typeface="+mn-cs"/>
              </a:rPr>
              <a:t>essentializing</a:t>
            </a:r>
            <a:r>
              <a:rPr lang="en-US" sz="1200" kern="1200" dirty="0" smtClean="0">
                <a:solidFill>
                  <a:schemeClr val="tx1"/>
                </a:solidFill>
                <a:effectLst/>
                <a:latin typeface="+mn-lt"/>
                <a:ea typeface="+mn-ea"/>
                <a:cs typeface="+mn-cs"/>
              </a:rPr>
              <a:t>, assuming fewer within-group differences than likely exist, and ascribing to individuals traits or perspectives based on assumptions about their ethnic identity.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my experience trying to encourage trainees to engage in psychotherapy with patients with whom they do not share a language or a culture, I have found that this content-oriented notion of competence presents a real disincentive for learners. If they feel they need to understand a whole culture before they can understand their patient, then they may opt out entirely. This was borne out by a study done in 2004 at the University of Toronto. This survey of psychiatry residents showed that 85% of respondents did not consider cultural factors in psychotherapy, and 75% avoided psychotherapy in preference of pharmacotherapy with minority patients.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study was done 9 years ago, and we have since developed comprehensive and process-oriented </a:t>
            </a:r>
            <a:r>
              <a:rPr lang="en-US" sz="1200" kern="1200" dirty="0" err="1" smtClean="0">
                <a:solidFill>
                  <a:schemeClr val="tx1"/>
                </a:solidFill>
                <a:effectLst/>
                <a:latin typeface="+mn-lt"/>
                <a:ea typeface="+mn-ea"/>
                <a:cs typeface="+mn-cs"/>
              </a:rPr>
              <a:t>curriculae</a:t>
            </a:r>
            <a:r>
              <a:rPr lang="en-US" sz="1200" kern="1200" dirty="0" smtClean="0">
                <a:solidFill>
                  <a:schemeClr val="tx1"/>
                </a:solidFill>
                <a:effectLst/>
                <a:latin typeface="+mn-lt"/>
                <a:ea typeface="+mn-ea"/>
                <a:cs typeface="+mn-cs"/>
              </a:rPr>
              <a:t> on culture and psychiatry,</a:t>
            </a:r>
            <a:r>
              <a:rPr lang="en-US" sz="1200" kern="1200" baseline="0" dirty="0" smtClean="0">
                <a:solidFill>
                  <a:schemeClr val="tx1"/>
                </a:solidFill>
                <a:effectLst/>
                <a:latin typeface="+mn-lt"/>
                <a:ea typeface="+mn-ea"/>
                <a:cs typeface="+mn-cs"/>
              </a:rPr>
              <a:t> so</a:t>
            </a:r>
            <a:r>
              <a:rPr lang="en-US" sz="1200" kern="1200" dirty="0" smtClean="0">
                <a:solidFill>
                  <a:schemeClr val="tx1"/>
                </a:solidFill>
                <a:effectLst/>
                <a:latin typeface="+mn-lt"/>
                <a:ea typeface="+mn-ea"/>
                <a:cs typeface="+mn-cs"/>
              </a:rPr>
              <a:t> I hope and believe the numbers today would be much different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Lakes and </a:t>
            </a:r>
            <a:r>
              <a:rPr lang="en-US" sz="1200" kern="1200" dirty="0" err="1" smtClean="0">
                <a:solidFill>
                  <a:schemeClr val="tx1"/>
                </a:solidFill>
                <a:effectLst/>
                <a:latin typeface="+mn-lt"/>
                <a:ea typeface="+mn-ea"/>
                <a:cs typeface="+mn-cs"/>
              </a:rPr>
              <a:t>Garro</a:t>
            </a:r>
            <a:r>
              <a:rPr lang="en-US" sz="1200" kern="1200" dirty="0" smtClean="0">
                <a:solidFill>
                  <a:schemeClr val="tx1"/>
                </a:solidFill>
                <a:effectLst/>
                <a:latin typeface="+mn-lt"/>
                <a:ea typeface="+mn-ea"/>
                <a:cs typeface="+mn-cs"/>
              </a:rPr>
              <a:t> have described process-oriented models as those that focus on how “clinicians ascribe meaning and integrate such meaning in the clinical encounter rather than what therapists know about specific groups”. </a:t>
            </a:r>
            <a:endParaRPr lang="en-US"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11</a:t>
            </a:fld>
            <a:endParaRPr lang="en-CA"/>
          </a:p>
        </p:txBody>
      </p:sp>
    </p:spTree>
    <p:extLst>
      <p:ext uri="{BB962C8B-B14F-4D97-AF65-F5344CB8AC3E}">
        <p14:creationId xmlns:p14="http://schemas.microsoft.com/office/powerpoint/2010/main" val="1664166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 process-oriented approach was championed by Arthur </a:t>
            </a:r>
            <a:r>
              <a:rPr lang="en-US" sz="1200" kern="1200" dirty="0" err="1" smtClean="0">
                <a:solidFill>
                  <a:schemeClr val="tx1"/>
                </a:solidFill>
                <a:effectLst/>
                <a:latin typeface="+mn-lt"/>
                <a:ea typeface="+mn-ea"/>
                <a:cs typeface="+mn-cs"/>
              </a:rPr>
              <a:t>Kleinman</a:t>
            </a:r>
            <a:r>
              <a:rPr lang="en-US" sz="1200" kern="1200" dirty="0" smtClean="0">
                <a:solidFill>
                  <a:schemeClr val="tx1"/>
                </a:solidFill>
                <a:effectLst/>
                <a:latin typeface="+mn-lt"/>
                <a:ea typeface="+mn-ea"/>
                <a:cs typeface="+mn-cs"/>
              </a:rPr>
              <a:t>, a professor of medical anthropology at Harvard University who has been hugely influential in our thinking about culture and health care. </a:t>
            </a:r>
            <a:r>
              <a:rPr lang="en-US" sz="1200" kern="1200" dirty="0" err="1" smtClean="0">
                <a:solidFill>
                  <a:schemeClr val="tx1"/>
                </a:solidFill>
                <a:effectLst/>
                <a:latin typeface="+mn-lt"/>
                <a:ea typeface="+mn-ea"/>
                <a:cs typeface="+mn-cs"/>
              </a:rPr>
              <a:t>Kleinman’s</a:t>
            </a:r>
            <a:r>
              <a:rPr lang="en-US" sz="1200" kern="1200" dirty="0" smtClean="0">
                <a:solidFill>
                  <a:schemeClr val="tx1"/>
                </a:solidFill>
                <a:effectLst/>
                <a:latin typeface="+mn-lt"/>
                <a:ea typeface="+mn-ea"/>
                <a:cs typeface="+mn-cs"/>
              </a:rPr>
              <a:t> framework of ‘explanatory models’ provided a process by which a therapist could elicit a richer understanding of how the illness or suffering was being understood and experienced within the patient’s own cultural references. This was a more-skills based approach, relying less upon knowledge, or a vague </a:t>
            </a:r>
            <a:r>
              <a:rPr lang="en-US" sz="1200" kern="1200" dirty="0" err="1" smtClean="0">
                <a:solidFill>
                  <a:schemeClr val="tx1"/>
                </a:solidFill>
                <a:effectLst/>
                <a:latin typeface="+mn-lt"/>
                <a:ea typeface="+mn-ea"/>
                <a:cs typeface="+mn-cs"/>
              </a:rPr>
              <a:t>specifier</a:t>
            </a:r>
            <a:r>
              <a:rPr lang="en-US" sz="1200" kern="1200" dirty="0" smtClean="0">
                <a:solidFill>
                  <a:schemeClr val="tx1"/>
                </a:solidFill>
                <a:effectLst/>
                <a:latin typeface="+mn-lt"/>
                <a:ea typeface="+mn-ea"/>
                <a:cs typeface="+mn-cs"/>
              </a:rPr>
              <a:t> of ‘openness’, and actually encouraging an active engagement between care provider and patient, emphasizing the negotiation of meaning through a shared process. </a:t>
            </a:r>
          </a:p>
          <a:p>
            <a:endParaRPr lang="en-US"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12</a:t>
            </a:fld>
            <a:endParaRPr lang="en-CA"/>
          </a:p>
        </p:txBody>
      </p:sp>
    </p:spTree>
    <p:extLst>
      <p:ext uri="{BB962C8B-B14F-4D97-AF65-F5344CB8AC3E}">
        <p14:creationId xmlns:p14="http://schemas.microsoft.com/office/powerpoint/2010/main" val="440520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if we accept psychotherapy as a cultural practice, do we then accept that there may be human problems and types of suffering which require different cultural interventions altogether? In our interest in enhancing reflective capacity in our trainees, do we allow for the most fundamental uncertainty of all, the question of whether this particular cultural practice, psychotherapy, is appropriate for the particular human suffering before us? </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This fundamental</a:t>
            </a:r>
            <a:r>
              <a:rPr lang="en-US" sz="1600" kern="1200" baseline="0" dirty="0" smtClean="0">
                <a:solidFill>
                  <a:schemeClr val="tx1"/>
                </a:solidFill>
                <a:effectLst/>
                <a:latin typeface="+mn-lt"/>
                <a:ea typeface="+mn-ea"/>
                <a:cs typeface="+mn-cs"/>
              </a:rPr>
              <a:t> uncertainty and humility is </a:t>
            </a:r>
            <a:r>
              <a:rPr lang="en-US" sz="1600" kern="1200" dirty="0" smtClean="0">
                <a:solidFill>
                  <a:schemeClr val="tx1"/>
                </a:solidFill>
                <a:effectLst/>
                <a:latin typeface="+mn-lt"/>
                <a:ea typeface="+mn-ea"/>
                <a:cs typeface="+mn-cs"/>
              </a:rPr>
              <a:t> different from ways in which we often discuss psychotherapy with trainees. We may ask our trainee if the client</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is appropriate for psychotherapy. In doing so, we may perpetuate an individualistic cultural orientation of the self. We may inquire about the client’s readiness, their commitment level, their psychological-mindedness. </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In other words, when we speak to our trainees about how to assess for suitability for psychotherapy, we talk about the patient. We do not tend to talk about psychotherapy itself; the ways in which it is a practice derived from Euro-American Judeo-Christian individualistic societies rooted in particular constructs of the self.  </a:t>
            </a:r>
          </a:p>
          <a:p>
            <a:endParaRPr lang="en-US" sz="1600"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13</a:t>
            </a:fld>
            <a:endParaRPr lang="en-CA"/>
          </a:p>
        </p:txBody>
      </p:sp>
    </p:spTree>
    <p:extLst>
      <p:ext uri="{BB962C8B-B14F-4D97-AF65-F5344CB8AC3E}">
        <p14:creationId xmlns:p14="http://schemas.microsoft.com/office/powerpoint/2010/main" val="2999010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Clifford Geertz, the highly influential American cultural anthropologist, wrote”.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we invite our trainees to contemplate this peculiarity when we teach them how to assess for what we call suitability for psychotherapy? When psychotherapy doesn’t work, do we reflect on whether this was because it was a mismatch of cultures, or do we perpetuate a cultural </a:t>
            </a:r>
            <a:r>
              <a:rPr lang="en-US" sz="1200" kern="1200" dirty="0" err="1" smtClean="0">
                <a:solidFill>
                  <a:schemeClr val="tx1"/>
                </a:solidFill>
                <a:effectLst/>
                <a:latin typeface="+mn-lt"/>
                <a:ea typeface="+mn-ea"/>
                <a:cs typeface="+mn-cs"/>
              </a:rPr>
              <a:t>blindspot</a:t>
            </a:r>
            <a:r>
              <a:rPr lang="en-US" sz="1200" kern="1200" dirty="0" smtClean="0">
                <a:solidFill>
                  <a:schemeClr val="tx1"/>
                </a:solidFill>
                <a:effectLst/>
                <a:latin typeface="+mn-lt"/>
                <a:ea typeface="+mn-ea"/>
                <a:cs typeface="+mn-cs"/>
              </a:rPr>
              <a:t>, by locating the problem within the individual client, and encouraging our trainees to do the same?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highly pluralistic society in which we live today, how do we prepare a trainee psychotherapist who may encounter a patient with a conception of the self that is collectivist, or socio centric or even </a:t>
            </a:r>
            <a:r>
              <a:rPr lang="en-US" sz="1200" kern="1200" dirty="0" err="1" smtClean="0">
                <a:solidFill>
                  <a:schemeClr val="tx1"/>
                </a:solidFill>
                <a:effectLst/>
                <a:latin typeface="+mn-lt"/>
                <a:ea typeface="+mn-ea"/>
                <a:cs typeface="+mn-cs"/>
              </a:rPr>
              <a:t>cosmo</a:t>
            </a:r>
            <a:r>
              <a:rPr lang="en-US" sz="1200" kern="1200" dirty="0" smtClean="0">
                <a:solidFill>
                  <a:schemeClr val="tx1"/>
                </a:solidFill>
                <a:effectLst/>
                <a:latin typeface="+mn-lt"/>
                <a:ea typeface="+mn-ea"/>
                <a:cs typeface="+mn-cs"/>
              </a:rPr>
              <a:t> centric? Where the self is not bounded or unique, but inextricably linked through relationships with either family, the natural world, or the world of spirit? Can we expand our reflective practices, our tolerance of uncertainty, to include the core uncertainty that psychotherapy itself is a  practice that may not fit the suffering?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over-simplify with an analogy, we do not assume that the way we prepare food and consume it is the same across cultures. We recognize that food preparation and rituals of food sharing are cultural constructs, and we’re unlikely, in the age of liberal pluralism, to suggest that one way of preparing and sharing food is appropriate to every person and every hunger. </a:t>
            </a:r>
          </a:p>
          <a:p>
            <a:endParaRPr lang="en-US"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14</a:t>
            </a:fld>
            <a:endParaRPr lang="en-CA"/>
          </a:p>
        </p:txBody>
      </p:sp>
    </p:spTree>
    <p:extLst>
      <p:ext uri="{BB962C8B-B14F-4D97-AF65-F5344CB8AC3E}">
        <p14:creationId xmlns:p14="http://schemas.microsoft.com/office/powerpoint/2010/main" val="3999606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I have a story about this. I remember a woman I treated when I was training in psychiatry. She was of Asian heritage, and had lived in Canada for over 30 years. When her father, who still lived in Asia,  died, she became depressed. She was referred by her family physician for treatment of this depression and I met with her and tried to help.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 In our first meeting, she cried throughout, and this 50 year old woman repeatedly told me she was “Nobody’s child now.” Where she grew up, identity was conferred through the relationship to the father – the most common question people would ask each other when getting to know one another was “Who’s your father?” This question served to locate each person in a complex web of relationship that organized the social system and conferred identity and connection. After the death of her father, though her mother was still alive, this woman felt effectively orphaned.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 I spent time gamely trying to understand the particulars of her relationship with her father, the course of her depression, and the coping strategies she was using. My supervisor encouraged me in this. Her depression did eventually remit, when she connected with a paternal uncle. She travelled back to India, and spent time with her family there, and this uncle came to represent for her a continuity of the presence of her father. She was once more in the web that had sustained her. This was the real healing intervention.</a:t>
            </a:r>
          </a:p>
          <a:p>
            <a:endParaRPr lang="en-US" sz="1600"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15</a:t>
            </a:fld>
            <a:endParaRPr lang="en-CA"/>
          </a:p>
        </p:txBody>
      </p:sp>
    </p:spTree>
    <p:extLst>
      <p:ext uri="{BB962C8B-B14F-4D97-AF65-F5344CB8AC3E}">
        <p14:creationId xmlns:p14="http://schemas.microsoft.com/office/powerpoint/2010/main" val="411687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The Working with Culture curriculum at McGill University</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emphasizes the idea of ‘divergences’ and a need for tolerating very high levels of uncertainty. Rather than the reassuring process of working towards a convergence of meaning, they describe the transcultural clinical spaces as containing a </a:t>
            </a:r>
            <a:r>
              <a:rPr lang="en-US" sz="1600" kern="1200" dirty="0" err="1" smtClean="0">
                <a:solidFill>
                  <a:schemeClr val="tx1"/>
                </a:solidFill>
                <a:effectLst/>
                <a:latin typeface="+mn-lt"/>
                <a:ea typeface="+mn-ea"/>
                <a:cs typeface="+mn-cs"/>
              </a:rPr>
              <a:t>mulitiplicity</a:t>
            </a:r>
            <a:r>
              <a:rPr lang="en-US" sz="1600" kern="1200" dirty="0" smtClean="0">
                <a:solidFill>
                  <a:schemeClr val="tx1"/>
                </a:solidFill>
                <a:effectLst/>
                <a:latin typeface="+mn-lt"/>
                <a:ea typeface="+mn-ea"/>
                <a:cs typeface="+mn-cs"/>
              </a:rPr>
              <a:t> of voices which “are a constant source of critique or disequilibrium rather than resolution”. This tension, and disequilibrium, can be very difficult for both learners and supervisors to tolerate, and there can be a reactive push for resolution. The role of the supervisor then is to promote tolerance of this uncertainty, even to the extent of questioning psychotherapy itself. Learners are vulnerable to the idea that they should know, or find a way to know, and finally to arrive at certainty and coherence in the story of their knowing.</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 This push for coherence can also come from the way psychotherapy supervision usually takes place, where the learner must present a retrospective narrative of the session for their supervisor to digest and evaluate. Simply the act of trying to craft such a narrative can put pressure on the ambiguities, dissonances and uncertainties of the experience, flattening them out into a false homogeneity that suggests no major gaps in understanding . Similarly, as the supervision draws to a close, either because of some external artefact such as the end of a trainee’s rotation, or the approach of some previously determined total number of sessions, there is pressure on the trainee, and perhaps the supervisor as well, to have a narrative with closure.</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 When multiple levels of meaning, and multiple forms of cultural enactment are taking place, attunement between therapist and patient can be a shifting sands. Forcing a sense of stability and coherence on these shifting sands can certainly allow for reduction in uncertainty, and perhaps anxiety. But we miss a central opportunity that working across cultures provides: the opportunity to work in not knowing, to show learners that not knowing and tolerance of the tension that not knowing creates, allows for multiple levels of meaning, story and practice to emerge. When we treat psychotherapy as one culture’s practice, rather than simply as a way of being with another, then we can examine the influences of  place, time, power, and convention in shaping this cultural practice. It also frees us</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to look past ideas of competence, or suitability of either patient or therapist, to deep questions of social and interpersonal realities, and to be open to the possibility that healing is located in some entirely other cultural ritual. </a:t>
            </a:r>
          </a:p>
          <a:p>
            <a:endParaRPr lang="en-US" sz="1600"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16</a:t>
            </a:fld>
            <a:endParaRPr lang="en-CA"/>
          </a:p>
        </p:txBody>
      </p:sp>
    </p:spTree>
    <p:extLst>
      <p:ext uri="{BB962C8B-B14F-4D97-AF65-F5344CB8AC3E}">
        <p14:creationId xmlns:p14="http://schemas.microsoft.com/office/powerpoint/2010/main" val="935596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This work contains a central tension, between sameness and otherness, between that which can be understood and that which may be too far outside the frame of reference of the Western discipline of psychotherapy to be comprehended within it. The true otherness, or ‘alterity’ of a patient and her suffering  poses an existential challenge to the uses of psychotherapy. If culture defines the self, and modes of healing, then we must acknowledge that those concepts vary widely, and our own ability to address this variation within the psychotherapeutic framework may be more limited than we acknowledge to ourselves. </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It is striking how little we teach about the cultural roots of our therapies. In eliding this history, we are enacting form of hidden curriculum with our learners. The hidden curriculum, which is a concept that comes from the education literature, is that which is enacted and embodied by teachers, and absorbed by learners, without being made explicit. Examples from the hidden curriculum literature in mental health care</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include such notions as ‘professionalism’, or inter-disciplinary relations such as those between psychiatrists</a:t>
            </a:r>
            <a:r>
              <a:rPr lang="en-US" sz="1600" kern="1200" baseline="0" dirty="0" smtClean="0">
                <a:solidFill>
                  <a:schemeClr val="tx1"/>
                </a:solidFill>
                <a:effectLst/>
                <a:latin typeface="+mn-lt"/>
                <a:ea typeface="+mn-ea"/>
                <a:cs typeface="+mn-cs"/>
              </a:rPr>
              <a:t> and psychologists</a:t>
            </a:r>
            <a:r>
              <a:rPr lang="en-US" sz="1600" kern="1200" dirty="0" smtClean="0">
                <a:solidFill>
                  <a:schemeClr val="tx1"/>
                </a:solidFill>
                <a:effectLst/>
                <a:latin typeface="+mn-lt"/>
                <a:ea typeface="+mn-ea"/>
                <a:cs typeface="+mn-cs"/>
              </a:rPr>
              <a:t>, or questions of ethics. Supervisors, in their way of doing their work, teach learners about these issues without making them explicit.  Very few of us received direct instruction or discussion of such issues as how to dress, for example, or how to work with other health professional colleagues, or how close to sit to our patients when we’re speaking together. These things were demonstrated for us, over and over, without much overt discussion. This way of teaching creates a sense that this is just the way it is, it’s a form of truth in motion. This is the way things are done, this is how we act, this is how we think. In other words, this is our culture. Just as a child learns her culture by living it, so do learners acquire the culture of psychotherapy.</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 By keeping the cultural and historical grounding of psychotherapy ‘hidden’ – meaning enacted without being </a:t>
            </a:r>
            <a:r>
              <a:rPr lang="en-US" sz="1600" kern="1200" dirty="0" err="1" smtClean="0">
                <a:solidFill>
                  <a:schemeClr val="tx1"/>
                </a:solidFill>
                <a:effectLst/>
                <a:latin typeface="+mn-lt"/>
                <a:ea typeface="+mn-ea"/>
                <a:cs typeface="+mn-cs"/>
              </a:rPr>
              <a:t>analysed</a:t>
            </a:r>
            <a:r>
              <a:rPr lang="en-US" sz="1600" kern="1200" dirty="0" smtClean="0">
                <a:solidFill>
                  <a:schemeClr val="tx1"/>
                </a:solidFill>
                <a:effectLst/>
                <a:latin typeface="+mn-lt"/>
                <a:ea typeface="+mn-ea"/>
                <a:cs typeface="+mn-cs"/>
              </a:rPr>
              <a:t> or critiqued, we convey a sense that this is just the way it is done.  </a:t>
            </a:r>
          </a:p>
          <a:p>
            <a:endParaRPr lang="en-US" sz="1600"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17</a:t>
            </a:fld>
            <a:endParaRPr lang="en-CA"/>
          </a:p>
        </p:txBody>
      </p:sp>
    </p:spTree>
    <p:extLst>
      <p:ext uri="{BB962C8B-B14F-4D97-AF65-F5344CB8AC3E}">
        <p14:creationId xmlns:p14="http://schemas.microsoft.com/office/powerpoint/2010/main" val="532036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How do we move away then from hidden </a:t>
            </a:r>
            <a:r>
              <a:rPr lang="en-US" sz="1600" dirty="0" err="1" smtClean="0"/>
              <a:t>curriculae</a:t>
            </a:r>
            <a:r>
              <a:rPr lang="en-US" sz="1600" dirty="0" smtClean="0"/>
              <a:t>,</a:t>
            </a:r>
            <a:r>
              <a:rPr lang="en-US" sz="1600" baseline="0" dirty="0" smtClean="0"/>
              <a:t> invisible identities, unexamined expectations? </a:t>
            </a:r>
          </a:p>
          <a:p>
            <a:endParaRPr lang="en-US" sz="1600" baseline="0" dirty="0" smtClean="0"/>
          </a:p>
          <a:p>
            <a:r>
              <a:rPr lang="en-US" sz="1600" baseline="0" dirty="0" smtClean="0"/>
              <a:t>How do we enact and teach culturally competent psychotherapeutic practice?</a:t>
            </a:r>
            <a:endParaRPr lang="en-US" sz="1600"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18</a:t>
            </a:fld>
            <a:endParaRPr lang="en-CA"/>
          </a:p>
        </p:txBody>
      </p:sp>
    </p:spTree>
    <p:extLst>
      <p:ext uri="{BB962C8B-B14F-4D97-AF65-F5344CB8AC3E}">
        <p14:creationId xmlns:p14="http://schemas.microsoft.com/office/powerpoint/2010/main" val="4162602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312738" y="687388"/>
            <a:ext cx="1530350" cy="1149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Cultural Competence has been the framework</a:t>
            </a:r>
            <a:r>
              <a:rPr lang="en-US" sz="1600" b="1" baseline="0" dirty="0" smtClean="0"/>
              <a:t> via which these issues are addressed.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Through this framework, we hope, the invisible gets addressed, and the role of culture in experiencing and also healing mental anguish can be understood.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This is arguably  just good therapeutic care. Nothing special there for ‘cultural groups’. However, role of structural, systemic inequities also have a special place in culturally competent care.</a:t>
            </a:r>
            <a:endParaRPr lang="en-US" sz="1600" dirty="0" smtClean="0"/>
          </a:p>
          <a:p>
            <a:pPr eaLnBrk="1" fontAlgn="auto" hangingPunct="1">
              <a:spcBef>
                <a:spcPts val="0"/>
              </a:spcBef>
              <a:spcAft>
                <a:spcPts val="0"/>
              </a:spcAft>
              <a:defRPr/>
            </a:pPr>
            <a:endParaRPr lang="en-CA" sz="1600" dirty="0" smtClean="0"/>
          </a:p>
        </p:txBody>
      </p:sp>
      <p:sp>
        <p:nvSpPr>
          <p:cNvPr id="34819" name="Slide Number Placeholder 3"/>
          <p:cNvSpPr>
            <a:spLocks noGrp="1"/>
          </p:cNvSpPr>
          <p:nvPr>
            <p:ph type="sldNum" sz="quarter" idx="5"/>
          </p:nvPr>
        </p:nvSpPr>
        <p:spPr>
          <a:noFill/>
        </p:spPr>
        <p:txBody>
          <a:bodyPr/>
          <a:lstStyle/>
          <a:p>
            <a:fld id="{AD671838-F661-4315-B4AE-06101070BBD9}" type="slidenum">
              <a:rPr lang="en-CA"/>
              <a:pPr/>
              <a:t>19</a:t>
            </a:fld>
            <a:endParaRPr lang="en-CA"/>
          </a:p>
        </p:txBody>
      </p:sp>
    </p:spTree>
    <p:extLst>
      <p:ext uri="{BB962C8B-B14F-4D97-AF65-F5344CB8AC3E}">
        <p14:creationId xmlns:p14="http://schemas.microsoft.com/office/powerpoint/2010/main" val="3671727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312738" y="687388"/>
            <a:ext cx="1530350" cy="1149350"/>
          </a:xfrm>
          <a:noFill/>
          <a:ln>
            <a:solidFill>
              <a:srgbClr val="000000"/>
            </a:solidFill>
            <a:miter lim="800000"/>
            <a:headEnd/>
            <a:tailEnd/>
          </a:ln>
        </p:spPr>
      </p:sp>
      <p:sp>
        <p:nvSpPr>
          <p:cNvPr id="68611" name="Rectangle 3"/>
          <p:cNvSpPr>
            <a:spLocks noGrp="1"/>
          </p:cNvSpPr>
          <p:nvPr>
            <p:ph type="body" idx="1"/>
          </p:nvPr>
        </p:nvSpPr>
        <p:spPr/>
        <p:txBody>
          <a:bodyPr/>
          <a:lstStyle/>
          <a:p>
            <a:endParaRPr lang="en-US" smtClean="0"/>
          </a:p>
        </p:txBody>
      </p:sp>
    </p:spTree>
    <p:extLst>
      <p:ext uri="{BB962C8B-B14F-4D97-AF65-F5344CB8AC3E}">
        <p14:creationId xmlns:p14="http://schemas.microsoft.com/office/powerpoint/2010/main" val="588354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312738" y="687388"/>
            <a:ext cx="1530350" cy="1149350"/>
          </a:xfrm>
          <a:noFill/>
          <a:ln>
            <a:solidFill>
              <a:srgbClr val="000000"/>
            </a:solidFill>
            <a:miter lim="800000"/>
            <a:headEnd/>
            <a:tailEnd/>
          </a:ln>
        </p:spPr>
      </p:sp>
      <p:sp>
        <p:nvSpPr>
          <p:cNvPr id="36866" name="Notes Placeholder 2"/>
          <p:cNvSpPr>
            <a:spLocks noGrp="1"/>
          </p:cNvSpPr>
          <p:nvPr>
            <p:ph type="body" idx="1"/>
          </p:nvPr>
        </p:nvSpPr>
        <p:spPr/>
        <p:txBody>
          <a:bodyPr/>
          <a:lstStyle/>
          <a:p>
            <a:pPr eaLnBrk="1" hangingPunct="1">
              <a:spcBef>
                <a:spcPct val="0"/>
              </a:spcBef>
            </a:pPr>
            <a:endParaRPr lang="en-CA" i="1" dirty="0" smtClean="0"/>
          </a:p>
          <a:p>
            <a:pPr eaLnBrk="1" hangingPunct="1">
              <a:spcBef>
                <a:spcPct val="0"/>
              </a:spcBef>
            </a:pPr>
            <a:r>
              <a:rPr lang="en-CA" sz="1600" dirty="0" smtClean="0"/>
              <a:t>This warrants emphasis</a:t>
            </a:r>
            <a:r>
              <a:rPr lang="en-CA" sz="1600" baseline="0" dirty="0" smtClean="0"/>
              <a:t>, because of </a:t>
            </a:r>
            <a:r>
              <a:rPr lang="en-CA" sz="1600" dirty="0" smtClean="0"/>
              <a:t>issues of “otherness” and power.    </a:t>
            </a:r>
            <a:endParaRPr lang="en-CA" sz="1600" b="1" baseline="0" dirty="0" smtClean="0"/>
          </a:p>
          <a:p>
            <a:pPr eaLnBrk="1" hangingPunct="1">
              <a:spcBef>
                <a:spcPct val="0"/>
              </a:spcBef>
            </a:pPr>
            <a:endParaRPr lang="en-CA" sz="1600" dirty="0" smtClean="0"/>
          </a:p>
          <a:p>
            <a:pPr eaLnBrk="1" hangingPunct="1">
              <a:spcBef>
                <a:spcPct val="0"/>
              </a:spcBef>
            </a:pPr>
            <a:r>
              <a:rPr lang="en-CA" sz="1600" dirty="0" smtClean="0"/>
              <a:t>No matter how much you think of these as generalizable skills – and they are – the fact is that because of societal disparities, there are some</a:t>
            </a:r>
            <a:r>
              <a:rPr lang="en-CA" sz="1600" baseline="0" dirty="0" smtClean="0"/>
              <a:t> </a:t>
            </a:r>
            <a:r>
              <a:rPr lang="en-CA" sz="1600" dirty="0" smtClean="0"/>
              <a:t>groups where the stakes of attending to</a:t>
            </a:r>
            <a:r>
              <a:rPr lang="en-CA" sz="1600" baseline="0" dirty="0" smtClean="0"/>
              <a:t> these issues </a:t>
            </a:r>
            <a:r>
              <a:rPr lang="en-CA" sz="1600" i="1" baseline="0" dirty="0" smtClean="0"/>
              <a:t>are</a:t>
            </a:r>
            <a:r>
              <a:rPr lang="en-CA" sz="1600" i="0" baseline="0" dirty="0" smtClean="0"/>
              <a:t> </a:t>
            </a:r>
            <a:r>
              <a:rPr lang="en-CA" sz="1600" dirty="0" smtClean="0"/>
              <a:t>higher.  Those higher stakes are reflected in the disparities that we see in population health indicators.  Which</a:t>
            </a:r>
            <a:r>
              <a:rPr lang="en-CA" sz="1600" baseline="0" dirty="0" smtClean="0"/>
              <a:t> are worse along lines of class, sexuality, race, and so on</a:t>
            </a:r>
            <a:r>
              <a:rPr lang="en-CA" sz="1600" dirty="0" smtClean="0"/>
              <a:t>.</a:t>
            </a:r>
            <a:endParaRPr lang="en-CA" sz="1600"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CA" sz="1600" baseline="0" dirty="0" smtClean="0"/>
              <a:t> </a:t>
            </a:r>
          </a:p>
        </p:txBody>
      </p:sp>
      <p:sp>
        <p:nvSpPr>
          <p:cNvPr id="36867" name="Slide Number Placeholder 3"/>
          <p:cNvSpPr>
            <a:spLocks noGrp="1"/>
          </p:cNvSpPr>
          <p:nvPr>
            <p:ph type="sldNum" sz="quarter" idx="5"/>
          </p:nvPr>
        </p:nvSpPr>
        <p:spPr>
          <a:noFill/>
        </p:spPr>
        <p:txBody>
          <a:bodyPr/>
          <a:lstStyle/>
          <a:p>
            <a:fld id="{15F30F3B-9B84-4CCD-882A-F41BECDE2111}" type="slidenum">
              <a:rPr lang="en-CA"/>
              <a:pPr/>
              <a:t>20</a:t>
            </a:fld>
            <a:endParaRPr lang="en-CA"/>
          </a:p>
        </p:txBody>
      </p:sp>
    </p:spTree>
    <p:extLst>
      <p:ext uri="{BB962C8B-B14F-4D97-AF65-F5344CB8AC3E}">
        <p14:creationId xmlns:p14="http://schemas.microsoft.com/office/powerpoint/2010/main" val="837568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xfrm>
            <a:off x="312738" y="687388"/>
            <a:ext cx="1530350" cy="1149350"/>
          </a:xfrm>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CA" dirty="0" smtClean="0"/>
              <a:t>So cultural competence focuses on the interactions</a:t>
            </a:r>
            <a:r>
              <a:rPr lang="en-CA" baseline="0" dirty="0" smtClean="0"/>
              <a:t>, transgressions and confusions of these points of intersection, paying special attention to structural inequities and untested assumptions. </a:t>
            </a:r>
            <a:endParaRPr lang="en-CA" dirty="0" smtClean="0"/>
          </a:p>
          <a:p>
            <a:pPr marL="0" indent="0" eaLnBrk="1" fontAlgn="auto" hangingPunct="1">
              <a:spcBef>
                <a:spcPts val="0"/>
              </a:spcBef>
              <a:spcAft>
                <a:spcPts val="0"/>
              </a:spcAft>
              <a:buFontTx/>
              <a:buNone/>
              <a:defRPr/>
            </a:pPr>
            <a:endParaRPr lang="en-CA" dirty="0" smtClean="0"/>
          </a:p>
          <a:p>
            <a:pPr eaLnBrk="1" fontAlgn="auto" hangingPunct="1">
              <a:spcBef>
                <a:spcPts val="0"/>
              </a:spcBef>
              <a:spcAft>
                <a:spcPts val="0"/>
              </a:spcAft>
              <a:defRPr/>
            </a:pPr>
            <a:endParaRPr lang="en-CA" dirty="0" smtClean="0"/>
          </a:p>
        </p:txBody>
      </p:sp>
      <p:sp>
        <p:nvSpPr>
          <p:cNvPr id="40963" name="Slide Number Placeholder 3"/>
          <p:cNvSpPr>
            <a:spLocks noGrp="1"/>
          </p:cNvSpPr>
          <p:nvPr>
            <p:ph type="sldNum" sz="quarter" idx="5"/>
          </p:nvPr>
        </p:nvSpPr>
        <p:spPr>
          <a:noFill/>
        </p:spPr>
        <p:txBody>
          <a:bodyPr/>
          <a:lstStyle/>
          <a:p>
            <a:fld id="{CD374FE9-4CB4-4880-BEBD-AC3C0D00004C}" type="slidenum">
              <a:rPr lang="en-CA"/>
              <a:pPr/>
              <a:t>21</a:t>
            </a:fld>
            <a:endParaRPr lang="en-CA"/>
          </a:p>
        </p:txBody>
      </p:sp>
    </p:spTree>
    <p:extLst>
      <p:ext uri="{BB962C8B-B14F-4D97-AF65-F5344CB8AC3E}">
        <p14:creationId xmlns:p14="http://schemas.microsoft.com/office/powerpoint/2010/main" val="56703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687388"/>
            <a:ext cx="1530350" cy="1149350"/>
          </a:xfrm>
        </p:spPr>
      </p:sp>
      <p:sp>
        <p:nvSpPr>
          <p:cNvPr id="3" name="Notes Placeholder 2"/>
          <p:cNvSpPr>
            <a:spLocks noGrp="1"/>
          </p:cNvSpPr>
          <p:nvPr>
            <p:ph type="body" idx="1"/>
          </p:nvPr>
        </p:nvSpPr>
        <p:spPr/>
        <p:txBody>
          <a:bodyPr/>
          <a:lstStyle/>
          <a:p>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5AAAA264-34ED-4047-A473-42F7ECA1FF8C}" type="slidenum">
              <a:rPr lang="en-CA" smtClean="0"/>
              <a:pPr/>
              <a:t>22</a:t>
            </a:fld>
            <a:endParaRPr lang="en-CA"/>
          </a:p>
        </p:txBody>
      </p:sp>
    </p:spTree>
    <p:extLst>
      <p:ext uri="{BB962C8B-B14F-4D97-AF65-F5344CB8AC3E}">
        <p14:creationId xmlns:p14="http://schemas.microsoft.com/office/powerpoint/2010/main" val="1081415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687388"/>
            <a:ext cx="1530350" cy="1149350"/>
          </a:xfrm>
        </p:spPr>
      </p:sp>
      <p:sp>
        <p:nvSpPr>
          <p:cNvPr id="3" name="Notes Placeholder 2"/>
          <p:cNvSpPr>
            <a:spLocks noGrp="1"/>
          </p:cNvSpPr>
          <p:nvPr>
            <p:ph type="body" idx="1"/>
          </p:nvPr>
        </p:nvSpPr>
        <p:spPr/>
        <p:txBody>
          <a:bodyPr/>
          <a:lstStyle/>
          <a:p>
            <a:r>
              <a:rPr lang="en-US" sz="1600" dirty="0" smtClean="0"/>
              <a:t>-literatures:</a:t>
            </a:r>
            <a:r>
              <a:rPr lang="en-US" sz="1600" baseline="0" dirty="0" smtClean="0"/>
              <a:t> medical education, psychotherapy evaluation, cultural competence</a:t>
            </a:r>
          </a:p>
          <a:p>
            <a:endParaRPr lang="en-US" sz="1600" baseline="0" dirty="0" smtClean="0"/>
          </a:p>
          <a:p>
            <a:r>
              <a:rPr lang="en-US" sz="1600" baseline="0" dirty="0" smtClean="0"/>
              <a:t>-engaging in each of these strategies is essential to the whole</a:t>
            </a:r>
          </a:p>
          <a:p>
            <a:endParaRPr lang="en-US" sz="1600" baseline="0" dirty="0" smtClean="0"/>
          </a:p>
          <a:p>
            <a:r>
              <a:rPr lang="en-US" sz="1600" baseline="0" dirty="0" smtClean="0"/>
              <a:t>-each strategy promotes the others, they are additive as well as interactive</a:t>
            </a:r>
            <a:endParaRPr lang="en-US" sz="1600" dirty="0" smtClean="0"/>
          </a:p>
          <a:p>
            <a:endParaRPr lang="en-US" sz="1600" dirty="0" smtClean="0"/>
          </a:p>
          <a:p>
            <a:r>
              <a:rPr lang="en-US" sz="1600" dirty="0" smtClean="0"/>
              <a:t> </a:t>
            </a:r>
            <a:endParaRPr lang="en-US" sz="1600"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23</a:t>
            </a:fld>
            <a:endParaRPr lang="en-CA"/>
          </a:p>
        </p:txBody>
      </p:sp>
    </p:spTree>
    <p:extLst>
      <p:ext uri="{BB962C8B-B14F-4D97-AF65-F5344CB8AC3E}">
        <p14:creationId xmlns:p14="http://schemas.microsoft.com/office/powerpoint/2010/main" val="2976905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687388"/>
            <a:ext cx="1530350" cy="1149350"/>
          </a:xfrm>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Reflection is iterative – it’s engaged in, tested through experience, and then re-engaged both during the experience and then later at some distance from the experience. </a:t>
            </a:r>
            <a:endParaRPr lang="en-US"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24</a:t>
            </a:fld>
            <a:endParaRPr lang="en-CA"/>
          </a:p>
        </p:txBody>
      </p:sp>
    </p:spTree>
    <p:extLst>
      <p:ext uri="{BB962C8B-B14F-4D97-AF65-F5344CB8AC3E}">
        <p14:creationId xmlns:p14="http://schemas.microsoft.com/office/powerpoint/2010/main" val="3465821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687388"/>
            <a:ext cx="1530350" cy="1149350"/>
          </a:xfrm>
        </p:spPr>
      </p:sp>
      <p:sp>
        <p:nvSpPr>
          <p:cNvPr id="3" name="Notes Placeholder 2"/>
          <p:cNvSpPr>
            <a:spLocks noGrp="1"/>
          </p:cNvSpPr>
          <p:nvPr>
            <p:ph type="body" idx="1"/>
          </p:nvPr>
        </p:nvSpPr>
        <p:spPr/>
        <p:txBody>
          <a:bodyPr/>
          <a:lstStyle/>
          <a:p>
            <a:r>
              <a:rPr lang="en-US" dirty="0" smtClean="0"/>
              <a:t>See the same interplay of analytic thought, suspension</a:t>
            </a:r>
            <a:r>
              <a:rPr lang="en-US" baseline="0" dirty="0" smtClean="0"/>
              <a:t> of pre-conceptions, flexibility and humility that make up the not-knowing stance. </a:t>
            </a:r>
            <a:endParaRPr lang="en-CA"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25</a:t>
            </a:fld>
            <a:endParaRPr lang="en-CA"/>
          </a:p>
        </p:txBody>
      </p:sp>
    </p:spTree>
    <p:extLst>
      <p:ext uri="{BB962C8B-B14F-4D97-AF65-F5344CB8AC3E}">
        <p14:creationId xmlns:p14="http://schemas.microsoft.com/office/powerpoint/2010/main" val="3183231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687388"/>
            <a:ext cx="1530350" cy="1149350"/>
          </a:xfrm>
        </p:spPr>
      </p:sp>
      <p:sp>
        <p:nvSpPr>
          <p:cNvPr id="3" name="Notes Placeholder 2"/>
          <p:cNvSpPr>
            <a:spLocks noGrp="1"/>
          </p:cNvSpPr>
          <p:nvPr>
            <p:ph type="body" idx="1"/>
          </p:nvPr>
        </p:nvSpPr>
        <p:spPr/>
        <p:txBody>
          <a:bodyPr/>
          <a:lstStyle/>
          <a:p>
            <a:r>
              <a:rPr lang="en-US" dirty="0" smtClean="0"/>
              <a:t>Holding lightly</a:t>
            </a:r>
            <a:r>
              <a:rPr lang="en-US" baseline="0" dirty="0" smtClean="0"/>
              <a:t> = </a:t>
            </a:r>
            <a:r>
              <a:rPr lang="en-US" dirty="0" smtClean="0"/>
              <a:t>Being able to examine your position and the other’s position.</a:t>
            </a:r>
            <a:r>
              <a:rPr lang="en-US" baseline="0" dirty="0" smtClean="0"/>
              <a:t> Seeing multiple positions as valid and being more flexibly able to release assumptions quickly.</a:t>
            </a:r>
          </a:p>
          <a:p>
            <a:endParaRPr lang="en-US" baseline="0" dirty="0" smtClean="0"/>
          </a:p>
          <a:p>
            <a:r>
              <a:rPr lang="en-US" baseline="0" dirty="0" smtClean="0"/>
              <a:t>Fundamental uncertainty = questioning the practice itself. Not just the other, the client, that is uncertain, but also the very use of psychotherapy in the first place.  </a:t>
            </a:r>
          </a:p>
          <a:p>
            <a:endParaRPr lang="en-US" baseline="0" dirty="0" smtClean="0"/>
          </a:p>
          <a:p>
            <a:r>
              <a:rPr lang="en-US" baseline="0" dirty="0" smtClean="0"/>
              <a:t>Humility about the appropriateness of the enterprise you’re undertaking.</a:t>
            </a:r>
            <a:endParaRPr lang="en-US"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26</a:t>
            </a:fld>
            <a:endParaRPr lang="en-CA"/>
          </a:p>
        </p:txBody>
      </p:sp>
    </p:spTree>
    <p:extLst>
      <p:ext uri="{BB962C8B-B14F-4D97-AF65-F5344CB8AC3E}">
        <p14:creationId xmlns:p14="http://schemas.microsoft.com/office/powerpoint/2010/main" val="2636428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687388"/>
            <a:ext cx="1530350" cy="1149350"/>
          </a:xfrm>
        </p:spPr>
      </p:sp>
      <p:sp>
        <p:nvSpPr>
          <p:cNvPr id="3" name="Notes Placeholder 2"/>
          <p:cNvSpPr>
            <a:spLocks noGrp="1"/>
          </p:cNvSpPr>
          <p:nvPr>
            <p:ph type="body" idx="1"/>
          </p:nvPr>
        </p:nvSpPr>
        <p:spPr/>
        <p:txBody>
          <a:bodyPr/>
          <a:lstStyle/>
          <a:p>
            <a:r>
              <a:rPr lang="en-US" sz="1600" dirty="0" smtClean="0"/>
              <a:t>We’ve talked about the</a:t>
            </a:r>
            <a:r>
              <a:rPr lang="en-US" sz="1600" baseline="0" dirty="0" smtClean="0"/>
              <a:t> centrality of reflection, but humility prompts a certain </a:t>
            </a:r>
            <a:r>
              <a:rPr lang="en-US" sz="1600" u="sng" baseline="0" dirty="0" smtClean="0"/>
              <a:t>kind</a:t>
            </a:r>
            <a:r>
              <a:rPr lang="en-US" sz="1600" baseline="0" dirty="0" smtClean="0"/>
              <a:t> of reflection that is more likely to be culturally competent. </a:t>
            </a:r>
          </a:p>
          <a:p>
            <a:endParaRPr lang="en-US" sz="16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sz="1600" kern="1200" dirty="0" smtClean="0">
                <a:solidFill>
                  <a:schemeClr val="tx1"/>
                </a:solidFill>
                <a:effectLst/>
                <a:latin typeface="+mn-lt"/>
                <a:ea typeface="+mn-ea"/>
                <a:cs typeface="+mn-cs"/>
              </a:rPr>
              <a:t>-to be fully reflective, to model embracing uncertainty and ongoing parallel process of humble self-examination</a:t>
            </a:r>
            <a:r>
              <a:rPr lang="en-CA" sz="1600" kern="1200" baseline="0" dirty="0" smtClean="0">
                <a:solidFill>
                  <a:schemeClr val="tx1"/>
                </a:solidFill>
                <a:effectLst/>
                <a:latin typeface="+mn-lt"/>
                <a:ea typeface="+mn-ea"/>
                <a:cs typeface="+mn-cs"/>
              </a:rPr>
              <a:t>  </a:t>
            </a:r>
            <a:r>
              <a:rPr lang="en-CA" sz="1600" kern="1200" dirty="0" smtClean="0">
                <a:solidFill>
                  <a:schemeClr val="tx1"/>
                </a:solidFill>
                <a:effectLst/>
                <a:latin typeface="+mn-lt"/>
                <a:ea typeface="+mn-ea"/>
                <a:cs typeface="+mn-cs"/>
              </a:rPr>
              <a:t>supervisors must rigorously scrutinize the fact of psychotherapy being itself a cultural practice, deriving from a particular social perspective, and re-</a:t>
            </a:r>
            <a:r>
              <a:rPr lang="en-CA" sz="1600" kern="1200" dirty="0" err="1" smtClean="0">
                <a:solidFill>
                  <a:schemeClr val="tx1"/>
                </a:solidFill>
                <a:effectLst/>
                <a:latin typeface="+mn-lt"/>
                <a:ea typeface="+mn-ea"/>
                <a:cs typeface="+mn-cs"/>
              </a:rPr>
              <a:t>ifying</a:t>
            </a:r>
            <a:r>
              <a:rPr lang="en-CA" sz="1600" kern="1200" dirty="0" smtClean="0">
                <a:solidFill>
                  <a:schemeClr val="tx1"/>
                </a:solidFill>
                <a:effectLst/>
                <a:latin typeface="+mn-lt"/>
                <a:ea typeface="+mn-ea"/>
                <a:cs typeface="+mn-cs"/>
              </a:rPr>
              <a:t> particular values. Psychotherapy as we teach it derives from an individualistic, </a:t>
            </a:r>
            <a:r>
              <a:rPr lang="en-CA" sz="1600" kern="1200" dirty="0" err="1" smtClean="0">
                <a:solidFill>
                  <a:schemeClr val="tx1"/>
                </a:solidFill>
                <a:effectLst/>
                <a:latin typeface="+mn-lt"/>
                <a:ea typeface="+mn-ea"/>
                <a:cs typeface="+mn-cs"/>
              </a:rPr>
              <a:t>judeo-christian</a:t>
            </a:r>
            <a:r>
              <a:rPr lang="en-CA" sz="1600" kern="1200" dirty="0" smtClean="0">
                <a:solidFill>
                  <a:schemeClr val="tx1"/>
                </a:solidFill>
                <a:effectLst/>
                <a:latin typeface="+mn-lt"/>
                <a:ea typeface="+mn-ea"/>
                <a:cs typeface="+mn-cs"/>
              </a:rPr>
              <a:t> </a:t>
            </a:r>
            <a:r>
              <a:rPr lang="en-CA" sz="1600" kern="1200" dirty="0" err="1" smtClean="0">
                <a:solidFill>
                  <a:schemeClr val="tx1"/>
                </a:solidFill>
                <a:effectLst/>
                <a:latin typeface="+mn-lt"/>
                <a:ea typeface="+mn-ea"/>
                <a:cs typeface="+mn-cs"/>
              </a:rPr>
              <a:t>european</a:t>
            </a:r>
            <a:r>
              <a:rPr lang="en-CA" sz="1600" kern="1200" dirty="0" smtClean="0">
                <a:solidFill>
                  <a:schemeClr val="tx1"/>
                </a:solidFill>
                <a:effectLst/>
                <a:latin typeface="+mn-lt"/>
                <a:ea typeface="+mn-ea"/>
                <a:cs typeface="+mn-cs"/>
              </a:rPr>
              <a:t> tradition and world view. Even those psychotherapies which originate from eastern contemplative traditions like mindfulness or </a:t>
            </a:r>
            <a:r>
              <a:rPr lang="en-CA" sz="1600" kern="1200" dirty="0" err="1" smtClean="0">
                <a:solidFill>
                  <a:schemeClr val="tx1"/>
                </a:solidFill>
                <a:effectLst/>
                <a:latin typeface="+mn-lt"/>
                <a:ea typeface="+mn-ea"/>
                <a:cs typeface="+mn-cs"/>
              </a:rPr>
              <a:t>dbt</a:t>
            </a:r>
            <a:r>
              <a:rPr lang="en-CA" sz="1600" kern="1200" dirty="0" smtClean="0">
                <a:solidFill>
                  <a:schemeClr val="tx1"/>
                </a:solidFill>
                <a:effectLst/>
                <a:latin typeface="+mn-lt"/>
                <a:ea typeface="+mn-ea"/>
                <a:cs typeface="+mn-cs"/>
              </a:rPr>
              <a:t>, do not include in their training manuals an encouragement for supervisors to explore and unpack with trainees the interactions of the psychotherapies' cultural traits with those of the patient.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-we found this concept in two separate</a:t>
            </a:r>
            <a:r>
              <a:rPr lang="en-US" sz="1600" kern="1200" baseline="0" dirty="0" smtClean="0">
                <a:solidFill>
                  <a:schemeClr val="tx1"/>
                </a:solidFill>
                <a:effectLst/>
                <a:latin typeface="+mn-lt"/>
                <a:ea typeface="+mn-ea"/>
                <a:cs typeface="+mn-cs"/>
              </a:rPr>
              <a:t> literatures – education literature on reflective practice, and the literature on cultural competence which is more theoretical and critical of social inequities</a:t>
            </a:r>
            <a:endParaRPr lang="en-CA" sz="1600" kern="1200" dirty="0" smtClean="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27</a:t>
            </a:fld>
            <a:endParaRPr lang="en-CA"/>
          </a:p>
        </p:txBody>
      </p:sp>
    </p:spTree>
    <p:extLst>
      <p:ext uri="{BB962C8B-B14F-4D97-AF65-F5344CB8AC3E}">
        <p14:creationId xmlns:p14="http://schemas.microsoft.com/office/powerpoint/2010/main" val="2980538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AA264-34ED-4047-A473-42F7ECA1FF8C}" type="slidenum">
              <a:rPr lang="en-CA" smtClean="0"/>
              <a:pPr/>
              <a:t>28</a:t>
            </a:fld>
            <a:endParaRPr lang="en-CA"/>
          </a:p>
        </p:txBody>
      </p:sp>
    </p:spTree>
    <p:extLst>
      <p:ext uri="{BB962C8B-B14F-4D97-AF65-F5344CB8AC3E}">
        <p14:creationId xmlns:p14="http://schemas.microsoft.com/office/powerpoint/2010/main" val="474584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687388"/>
            <a:ext cx="1530350" cy="11493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600" kern="1200" dirty="0" smtClean="0">
                <a:solidFill>
                  <a:schemeClr val="tx1"/>
                </a:solidFill>
                <a:effectLst/>
                <a:latin typeface="+mn-lt"/>
                <a:ea typeface="+mn-ea"/>
                <a:cs typeface="+mn-cs"/>
              </a:rPr>
              <a:t>by explicitly foregrounding the culture of the practice of psychotherapy</a:t>
            </a:r>
            <a:r>
              <a:rPr lang="en-CA" sz="1600" kern="1200" baseline="0" dirty="0" smtClean="0">
                <a:solidFill>
                  <a:schemeClr val="tx1"/>
                </a:solidFill>
                <a:effectLst/>
                <a:latin typeface="+mn-lt"/>
                <a:ea typeface="+mn-ea"/>
                <a:cs typeface="+mn-cs"/>
              </a:rPr>
              <a:t> </a:t>
            </a:r>
            <a:r>
              <a:rPr lang="en-CA" sz="1600" kern="1200" dirty="0" smtClean="0">
                <a:solidFill>
                  <a:schemeClr val="tx1"/>
                </a:solidFill>
                <a:effectLst/>
                <a:latin typeface="+mn-lt"/>
                <a:ea typeface="+mn-ea"/>
                <a:cs typeface="+mn-cs"/>
              </a:rPr>
              <a:t>itself, and the expectations it has around world view and identity,  we are also able to foreground issues of power. By taking a systems perspective, where psychotherapy is located as being part of greater socio-political dynamics, we can follow </a:t>
            </a:r>
            <a:r>
              <a:rPr lang="en-CA" sz="1600" kern="1200" dirty="0" err="1" smtClean="0">
                <a:solidFill>
                  <a:schemeClr val="tx1"/>
                </a:solidFill>
                <a:effectLst/>
                <a:latin typeface="+mn-lt"/>
                <a:ea typeface="+mn-ea"/>
                <a:cs typeface="+mn-cs"/>
              </a:rPr>
              <a:t>Kirmayer's</a:t>
            </a:r>
            <a:r>
              <a:rPr lang="en-CA" sz="1600" kern="1200" dirty="0" smtClean="0">
                <a:solidFill>
                  <a:schemeClr val="tx1"/>
                </a:solidFill>
                <a:effectLst/>
                <a:latin typeface="+mn-lt"/>
                <a:ea typeface="+mn-ea"/>
                <a:cs typeface="+mn-cs"/>
              </a:rPr>
              <a:t> guidance not to shy away from these realities</a:t>
            </a:r>
          </a:p>
          <a:p>
            <a:endParaRPr lang="en-US" sz="1600" dirty="0" smtClean="0"/>
          </a:p>
          <a:p>
            <a:endParaRPr lang="en-US" sz="1600" dirty="0" smtClean="0"/>
          </a:p>
          <a:p>
            <a:r>
              <a:rPr lang="en-US" sz="1600" dirty="0" smtClean="0"/>
              <a:t>Structural violence:</a:t>
            </a:r>
            <a:r>
              <a:rPr lang="en-US" sz="1600" baseline="0" dirty="0" smtClean="0"/>
              <a:t> the ways people can suffer within social systems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aseline="0" dirty="0" smtClean="0"/>
              <a:t>Not shying away  = actively eliciting, </a:t>
            </a:r>
            <a:r>
              <a:rPr lang="en-CA" sz="1600" kern="1200" dirty="0" smtClean="0">
                <a:solidFill>
                  <a:schemeClr val="tx1"/>
                </a:solidFill>
                <a:effectLst/>
                <a:latin typeface="+mn-lt"/>
                <a:ea typeface="+mn-ea"/>
                <a:cs typeface="+mn-cs"/>
              </a:rPr>
              <a:t>tolerating disequilibrium, discomfort and uncertainty, are what allow for Mutual Recognition.</a:t>
            </a:r>
          </a:p>
          <a:p>
            <a:endParaRPr lang="en-US" sz="1600"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29</a:t>
            </a:fld>
            <a:endParaRPr lang="en-CA"/>
          </a:p>
        </p:txBody>
      </p:sp>
    </p:spTree>
    <p:extLst>
      <p:ext uri="{BB962C8B-B14F-4D97-AF65-F5344CB8AC3E}">
        <p14:creationId xmlns:p14="http://schemas.microsoft.com/office/powerpoint/2010/main" val="94619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312738" y="687388"/>
            <a:ext cx="1530350" cy="1149350"/>
          </a:xfrm>
          <a:noFill/>
          <a:ln>
            <a:solidFill>
              <a:srgbClr val="000000"/>
            </a:solidFill>
            <a:miter lim="800000"/>
            <a:headEnd/>
            <a:tailEnd/>
          </a:ln>
        </p:spPr>
      </p:sp>
      <p:sp>
        <p:nvSpPr>
          <p:cNvPr id="20482" name="Notes Placeholder 2"/>
          <p:cNvSpPr>
            <a:spLocks noGrp="1"/>
          </p:cNvSpPr>
          <p:nvPr>
            <p:ph type="body" idx="1"/>
          </p:nvPr>
        </p:nvSpPr>
        <p:spPr/>
        <p:txBody>
          <a:bodyPr/>
          <a:lstStyle/>
          <a:p>
            <a:pPr eaLnBrk="1" hangingPunct="1">
              <a:spcBef>
                <a:spcPct val="0"/>
              </a:spcBef>
            </a:pPr>
            <a:endParaRPr lang="en-CA" dirty="0" smtClean="0"/>
          </a:p>
        </p:txBody>
      </p:sp>
      <p:sp>
        <p:nvSpPr>
          <p:cNvPr id="20483" name="Slide Number Placeholder 3"/>
          <p:cNvSpPr>
            <a:spLocks noGrp="1"/>
          </p:cNvSpPr>
          <p:nvPr>
            <p:ph type="sldNum" sz="quarter" idx="5"/>
          </p:nvPr>
        </p:nvSpPr>
        <p:spPr>
          <a:noFill/>
        </p:spPr>
        <p:txBody>
          <a:bodyPr/>
          <a:lstStyle/>
          <a:p>
            <a:fld id="{6F4B4021-6844-4B6D-86AA-96368F7176E0}" type="slidenum">
              <a:rPr lang="en-CA"/>
              <a:pPr/>
              <a:t>3</a:t>
            </a:fld>
            <a:endParaRPr lang="en-CA"/>
          </a:p>
        </p:txBody>
      </p:sp>
    </p:spTree>
    <p:extLst>
      <p:ext uri="{BB962C8B-B14F-4D97-AF65-F5344CB8AC3E}">
        <p14:creationId xmlns:p14="http://schemas.microsoft.com/office/powerpoint/2010/main" val="1600154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AA264-34ED-4047-A473-42F7ECA1FF8C}" type="slidenum">
              <a:rPr lang="en-CA" smtClean="0"/>
              <a:pPr/>
              <a:t>30</a:t>
            </a:fld>
            <a:endParaRPr lang="en-CA"/>
          </a:p>
        </p:txBody>
      </p:sp>
    </p:spTree>
    <p:extLst>
      <p:ext uri="{BB962C8B-B14F-4D97-AF65-F5344CB8AC3E}">
        <p14:creationId xmlns:p14="http://schemas.microsoft.com/office/powerpoint/2010/main" val="4028478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687388"/>
            <a:ext cx="1530350" cy="11493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600" kern="1200" dirty="0" smtClean="0">
                <a:solidFill>
                  <a:schemeClr val="tx1"/>
                </a:solidFill>
                <a:effectLst/>
                <a:latin typeface="+mn-lt"/>
                <a:ea typeface="+mn-ea"/>
                <a:cs typeface="+mn-cs"/>
              </a:rPr>
              <a:t>Mutual recognition does not mean everything is known. Rather, the unknown is collaboratively explored, and the unknowable is acknowledged.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6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600" kern="1200" dirty="0" smtClean="0">
                <a:solidFill>
                  <a:schemeClr val="tx1"/>
                </a:solidFill>
                <a:effectLst/>
                <a:latin typeface="+mn-lt"/>
                <a:ea typeface="+mn-ea"/>
                <a:cs typeface="+mn-cs"/>
              </a:rPr>
              <a:t>the goal is to protect space for a multiplicity of voices that are a "constant source of critique and disequilibrium". The patient is inescapably "other" and there are </a:t>
            </a:r>
            <a:r>
              <a:rPr lang="en-CA" sz="1600" kern="1200" dirty="0" err="1" smtClean="0">
                <a:solidFill>
                  <a:schemeClr val="tx1"/>
                </a:solidFill>
                <a:effectLst/>
                <a:latin typeface="+mn-lt"/>
                <a:ea typeface="+mn-ea"/>
                <a:cs typeface="+mn-cs"/>
              </a:rPr>
              <a:t>unknowables</a:t>
            </a:r>
            <a:r>
              <a:rPr lang="en-CA" sz="1600" kern="1200" dirty="0" smtClean="0">
                <a:solidFill>
                  <a:schemeClr val="tx1"/>
                </a:solidFill>
                <a:effectLst/>
                <a:latin typeface="+mn-lt"/>
                <a:ea typeface="+mn-ea"/>
                <a:cs typeface="+mn-cs"/>
              </a:rPr>
              <a:t> to be acknowledged WITH THE PATIENT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600" kern="1200" dirty="0" smtClean="0">
                <a:solidFill>
                  <a:schemeClr val="tx1"/>
                </a:solidFill>
                <a:effectLst/>
                <a:latin typeface="+mn-lt"/>
                <a:ea typeface="+mn-ea"/>
                <a:cs typeface="+mn-cs"/>
              </a:rPr>
              <a:t>WITH THE</a:t>
            </a:r>
            <a:r>
              <a:rPr lang="en-CA" sz="1600" kern="1200" baseline="0" dirty="0" smtClean="0">
                <a:solidFill>
                  <a:schemeClr val="tx1"/>
                </a:solidFill>
                <a:effectLst/>
                <a:latin typeface="+mn-lt"/>
                <a:ea typeface="+mn-ea"/>
                <a:cs typeface="+mn-cs"/>
              </a:rPr>
              <a:t> SUPERVISOR: </a:t>
            </a:r>
            <a:r>
              <a:rPr lang="en-CA" sz="1600" kern="1200" dirty="0" smtClean="0">
                <a:solidFill>
                  <a:schemeClr val="tx1"/>
                </a:solidFill>
                <a:effectLst/>
                <a:latin typeface="+mn-lt"/>
                <a:ea typeface="+mn-ea"/>
                <a:cs typeface="+mn-cs"/>
              </a:rPr>
              <a:t>tolerating disequilibrium and uncertainty,</a:t>
            </a:r>
            <a:r>
              <a:rPr lang="en-CA" sz="1600" kern="1200" baseline="0" dirty="0" smtClean="0">
                <a:solidFill>
                  <a:schemeClr val="tx1"/>
                </a:solidFill>
                <a:effectLst/>
                <a:latin typeface="+mn-lt"/>
                <a:ea typeface="+mn-ea"/>
                <a:cs typeface="+mn-cs"/>
              </a:rPr>
              <a:t> resisting that </a:t>
            </a:r>
            <a:r>
              <a:rPr lang="en-CA" sz="1600" kern="1200" dirty="0" smtClean="0">
                <a:solidFill>
                  <a:schemeClr val="tx1"/>
                </a:solidFill>
                <a:effectLst/>
                <a:latin typeface="+mn-lt"/>
                <a:ea typeface="+mn-ea"/>
                <a:cs typeface="+mn-cs"/>
              </a:rPr>
              <a:t>reactive push for resolution,</a:t>
            </a:r>
            <a:r>
              <a:rPr lang="en-CA" sz="1600" kern="1200" baseline="0" dirty="0" smtClean="0">
                <a:solidFill>
                  <a:schemeClr val="tx1"/>
                </a:solidFill>
                <a:effectLst/>
                <a:latin typeface="+mn-lt"/>
                <a:ea typeface="+mn-ea"/>
                <a:cs typeface="+mn-cs"/>
              </a:rPr>
              <a:t> fostering ‘not knowing’ to </a:t>
            </a:r>
            <a:r>
              <a:rPr lang="en-CA" sz="1600" kern="1200" dirty="0" smtClean="0">
                <a:solidFill>
                  <a:schemeClr val="tx1"/>
                </a:solidFill>
                <a:effectLst/>
                <a:latin typeface="+mn-lt"/>
                <a:ea typeface="+mn-ea"/>
                <a:cs typeface="+mn-cs"/>
              </a:rPr>
              <a:t>allow for multiple levels of meaning, story and practice to emerge.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600" kern="1200" dirty="0" smtClean="0">
              <a:solidFill>
                <a:schemeClr val="tx1"/>
              </a:solidFill>
              <a:effectLst/>
              <a:latin typeface="+mn-lt"/>
              <a:ea typeface="+mn-ea"/>
              <a:cs typeface="+mn-cs"/>
            </a:endParaRPr>
          </a:p>
          <a:p>
            <a:endParaRPr lang="en-CA" sz="1600"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31</a:t>
            </a:fld>
            <a:endParaRPr lang="en-CA"/>
          </a:p>
        </p:txBody>
      </p:sp>
    </p:spTree>
    <p:extLst>
      <p:ext uri="{BB962C8B-B14F-4D97-AF65-F5344CB8AC3E}">
        <p14:creationId xmlns:p14="http://schemas.microsoft.com/office/powerpoint/2010/main" val="377731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687388"/>
            <a:ext cx="1530350" cy="1149350"/>
          </a:xfrm>
        </p:spPr>
      </p:sp>
      <p:sp>
        <p:nvSpPr>
          <p:cNvPr id="3" name="Notes Placeholder 2"/>
          <p:cNvSpPr>
            <a:spLocks noGrp="1"/>
          </p:cNvSpPr>
          <p:nvPr>
            <p:ph type="body" idx="1"/>
          </p:nvPr>
        </p:nvSpPr>
        <p:spPr/>
        <p:txBody>
          <a:bodyPr/>
          <a:lstStyle/>
          <a:p>
            <a:r>
              <a:rPr lang="en-US" dirty="0" smtClean="0"/>
              <a:t>-Review this</a:t>
            </a:r>
          </a:p>
          <a:p>
            <a:r>
              <a:rPr lang="en-US" dirty="0" smtClean="0"/>
              <a:t>-Review specific strategies within</a:t>
            </a:r>
            <a:r>
              <a:rPr lang="en-US" baseline="0" dirty="0" smtClean="0"/>
              <a:t> supervision</a:t>
            </a:r>
            <a:endParaRPr lang="en-US"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32</a:t>
            </a:fld>
            <a:endParaRPr lang="en-CA"/>
          </a:p>
        </p:txBody>
      </p:sp>
    </p:spTree>
    <p:extLst>
      <p:ext uri="{BB962C8B-B14F-4D97-AF65-F5344CB8AC3E}">
        <p14:creationId xmlns:p14="http://schemas.microsoft.com/office/powerpoint/2010/main" val="1286060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687388"/>
            <a:ext cx="1530350" cy="11493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33</a:t>
            </a:fld>
            <a:endParaRPr lang="en-CA"/>
          </a:p>
        </p:txBody>
      </p:sp>
    </p:spTree>
    <p:extLst>
      <p:ext uri="{BB962C8B-B14F-4D97-AF65-F5344CB8AC3E}">
        <p14:creationId xmlns:p14="http://schemas.microsoft.com/office/powerpoint/2010/main" val="3621390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We’ve talked a lot about</a:t>
            </a:r>
            <a:r>
              <a:rPr lang="en-US" sz="1600" kern="1200" baseline="0" dirty="0" smtClean="0">
                <a:solidFill>
                  <a:schemeClr val="tx1"/>
                </a:solidFill>
                <a:effectLst/>
                <a:latin typeface="+mn-lt"/>
                <a:ea typeface="+mn-ea"/>
                <a:cs typeface="+mn-cs"/>
              </a:rPr>
              <a:t> theories today. But we all know these are the embodied realities we each live every day.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For more than the past 100 years, one in five Canadians was born outside of Canada. In Toronto, half of our population is born outside of Canada. As a supervisor and a psychotherapist, I think my background and experience are typical of the myriad cultural forces at play. I am an immigrant to Canada, arriving here as a baby. My mother is from an upper caste Hindu family from New Delhi, and my father is a white Queenslander from a Protestant family where most did not complete schooling past grade 8. I grew up in Canada, India and the United States.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I recently</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supervised a resident who comes from Romania. One of our psychotherapy cases was a teenaged boy with a mother from Jamaica and a father from Sierra Leone. This young man was referred for assessment of psychotic</a:t>
            </a:r>
            <a:r>
              <a:rPr lang="en-US" sz="1600" kern="1200" baseline="0" dirty="0" smtClean="0">
                <a:solidFill>
                  <a:schemeClr val="tx1"/>
                </a:solidFill>
                <a:effectLst/>
                <a:latin typeface="+mn-lt"/>
                <a:ea typeface="+mn-ea"/>
                <a:cs typeface="+mn-cs"/>
              </a:rPr>
              <a:t> symptoms</a:t>
            </a:r>
            <a:r>
              <a:rPr lang="en-US" sz="1600" kern="1200" dirty="0" smtClean="0">
                <a:solidFill>
                  <a:schemeClr val="tx1"/>
                </a:solidFill>
                <a:effectLst/>
                <a:latin typeface="+mn-lt"/>
                <a:ea typeface="+mn-ea"/>
                <a:cs typeface="+mn-cs"/>
              </a:rPr>
              <a:t>. I was reminded of the literature showing that a disproportionate number of African American males are diagnosed with psychotic disorders, when we determined that this young man was in fact so anxious that he talked to himself because he was trying to soothe himself, not because he was responding to hallucinations.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These three people, the resident, this boy, and I,  with all of our cultures, our selves, are joined together in a project of healing. It is uncertain and complex. We are engaged in a cultural practice that does not neatly map onto our own cultural inheritances, and we must find ways to explore the dissonances, ambiguities and limits of this practice, in order to make choices that will promote healing and learning for all involved. </a:t>
            </a:r>
          </a:p>
          <a:p>
            <a:endParaRPr lang="en-US" sz="1600"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34</a:t>
            </a:fld>
            <a:endParaRPr lang="en-CA"/>
          </a:p>
        </p:txBody>
      </p:sp>
    </p:spTree>
    <p:extLst>
      <p:ext uri="{BB962C8B-B14F-4D97-AF65-F5344CB8AC3E}">
        <p14:creationId xmlns:p14="http://schemas.microsoft.com/office/powerpoint/2010/main" val="2789005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312738" y="687388"/>
            <a:ext cx="1530350" cy="1149350"/>
          </a:xfrm>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CA" sz="1400" dirty="0" smtClean="0"/>
              <a:t>-immigrate to Canada?</a:t>
            </a:r>
          </a:p>
          <a:p>
            <a:pPr eaLnBrk="1" fontAlgn="auto" hangingPunct="1">
              <a:spcBef>
                <a:spcPts val="0"/>
              </a:spcBef>
              <a:spcAft>
                <a:spcPts val="0"/>
              </a:spcAft>
              <a:defRPr/>
            </a:pPr>
            <a:r>
              <a:rPr lang="en-CA" sz="1400" dirty="0" smtClean="0"/>
              <a:t>-parents?</a:t>
            </a:r>
          </a:p>
          <a:p>
            <a:pPr eaLnBrk="1" fontAlgn="auto" hangingPunct="1">
              <a:spcBef>
                <a:spcPts val="0"/>
              </a:spcBef>
              <a:spcAft>
                <a:spcPts val="0"/>
              </a:spcAft>
              <a:defRPr/>
            </a:pPr>
            <a:r>
              <a:rPr lang="en-CA" sz="1400" dirty="0" smtClean="0"/>
              <a:t>-</a:t>
            </a:r>
            <a:r>
              <a:rPr lang="en-CA" sz="1400" dirty="0" err="1" smtClean="0"/>
              <a:t>gparents</a:t>
            </a:r>
            <a:r>
              <a:rPr lang="en-CA" sz="1400" dirty="0" smtClean="0"/>
              <a:t>?</a:t>
            </a:r>
          </a:p>
          <a:p>
            <a:pPr eaLnBrk="1" fontAlgn="auto" hangingPunct="1">
              <a:spcBef>
                <a:spcPts val="0"/>
              </a:spcBef>
              <a:spcAft>
                <a:spcPts val="0"/>
              </a:spcAft>
              <a:defRPr/>
            </a:pPr>
            <a:r>
              <a:rPr lang="en-CA" sz="1400" dirty="0" smtClean="0"/>
              <a:t>-was taught</a:t>
            </a:r>
            <a:r>
              <a:rPr lang="en-CA" sz="1400" baseline="0" dirty="0" smtClean="0"/>
              <a:t> table manners</a:t>
            </a:r>
          </a:p>
          <a:p>
            <a:pPr eaLnBrk="1" fontAlgn="auto" hangingPunct="1">
              <a:spcBef>
                <a:spcPts val="0"/>
              </a:spcBef>
              <a:spcAft>
                <a:spcPts val="0"/>
              </a:spcAft>
              <a:defRPr/>
            </a:pPr>
            <a:r>
              <a:rPr lang="en-CA" sz="1400" baseline="0" dirty="0" smtClean="0"/>
              <a:t>-was taught how to assess depression</a:t>
            </a:r>
          </a:p>
          <a:p>
            <a:pPr eaLnBrk="1" fontAlgn="auto" hangingPunct="1">
              <a:spcBef>
                <a:spcPts val="0"/>
              </a:spcBef>
              <a:spcAft>
                <a:spcPts val="0"/>
              </a:spcAft>
              <a:defRPr/>
            </a:pPr>
            <a:r>
              <a:rPr lang="en-CA" sz="1400" baseline="0" dirty="0" smtClean="0"/>
              <a:t>-has a gender identity</a:t>
            </a:r>
          </a:p>
          <a:p>
            <a:pPr eaLnBrk="1" fontAlgn="auto" hangingPunct="1">
              <a:spcBef>
                <a:spcPts val="0"/>
              </a:spcBef>
              <a:spcAft>
                <a:spcPts val="0"/>
              </a:spcAft>
              <a:defRPr/>
            </a:pPr>
            <a:r>
              <a:rPr lang="en-CA" sz="1400" baseline="0" dirty="0" smtClean="0"/>
              <a:t>-belongs to a profession</a:t>
            </a:r>
          </a:p>
          <a:p>
            <a:pPr eaLnBrk="1" fontAlgn="auto" hangingPunct="1">
              <a:spcBef>
                <a:spcPts val="0"/>
              </a:spcBef>
              <a:spcAft>
                <a:spcPts val="0"/>
              </a:spcAft>
              <a:defRPr/>
            </a:pPr>
            <a:r>
              <a:rPr lang="en-CA" sz="1400" baseline="0" dirty="0" smtClean="0"/>
              <a:t>-makes eye contact when you say hello to someone</a:t>
            </a:r>
            <a:endParaRPr lang="en-CA" sz="1400" dirty="0" smtClean="0"/>
          </a:p>
          <a:p>
            <a:pPr marL="171450" indent="-171450" eaLnBrk="1" fontAlgn="auto" hangingPunct="1">
              <a:spcBef>
                <a:spcPts val="0"/>
              </a:spcBef>
              <a:spcAft>
                <a:spcPts val="0"/>
              </a:spcAft>
              <a:buFontTx/>
              <a:buChar char="-"/>
              <a:defRPr/>
            </a:pPr>
            <a:endParaRPr lang="en-CA" sz="1400" dirty="0" smtClean="0"/>
          </a:p>
          <a:p>
            <a:pPr eaLnBrk="1" fontAlgn="auto" hangingPunct="1">
              <a:spcBef>
                <a:spcPts val="0"/>
              </a:spcBef>
              <a:spcAft>
                <a:spcPts val="0"/>
              </a:spcAft>
              <a:defRPr/>
            </a:pPr>
            <a:endParaRPr lang="en-CA" sz="1400" dirty="0"/>
          </a:p>
        </p:txBody>
      </p:sp>
      <p:sp>
        <p:nvSpPr>
          <p:cNvPr id="18435" name="Slide Number Placeholder 3"/>
          <p:cNvSpPr>
            <a:spLocks noGrp="1"/>
          </p:cNvSpPr>
          <p:nvPr>
            <p:ph type="sldNum" sz="quarter" idx="5"/>
          </p:nvPr>
        </p:nvSpPr>
        <p:spPr>
          <a:noFill/>
        </p:spPr>
        <p:txBody>
          <a:bodyPr/>
          <a:lstStyle/>
          <a:p>
            <a:fld id="{5E6C3432-9643-4736-B442-7624CA97574B}" type="slidenum">
              <a:rPr lang="en-CA"/>
              <a:pPr/>
              <a:t>4</a:t>
            </a:fld>
            <a:endParaRPr lang="en-CA"/>
          </a:p>
        </p:txBody>
      </p:sp>
    </p:spTree>
    <p:extLst>
      <p:ext uri="{BB962C8B-B14F-4D97-AF65-F5344CB8AC3E}">
        <p14:creationId xmlns:p14="http://schemas.microsoft.com/office/powerpoint/2010/main" val="37212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Began</a:t>
            </a:r>
            <a:r>
              <a:rPr lang="en-US" sz="1600" kern="1200" baseline="0" dirty="0" smtClean="0">
                <a:solidFill>
                  <a:schemeClr val="tx1"/>
                </a:solidFill>
                <a:effectLst/>
                <a:latin typeface="+mn-lt"/>
                <a:ea typeface="+mn-ea"/>
                <a:cs typeface="+mn-cs"/>
              </a:rPr>
              <a:t> formally articulating ideas about culture and psychotherapy when invited to present at a Department of Psychiatry’s annual psychotherapy conference, which this year was on psychotherapy supervision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baseline="0" dirty="0" smtClean="0">
                <a:solidFill>
                  <a:schemeClr val="tx1"/>
                </a:solidFill>
                <a:effectLst/>
                <a:latin typeface="+mn-lt"/>
                <a:ea typeface="+mn-ea"/>
                <a:cs typeface="+mn-cs"/>
              </a:rPr>
              <a:t>Title of the talk was already determined: </a:t>
            </a:r>
            <a:r>
              <a:rPr lang="en-US" sz="1600" kern="1200" dirty="0" smtClean="0">
                <a:solidFill>
                  <a:schemeClr val="tx1"/>
                </a:solidFill>
                <a:effectLst/>
                <a:latin typeface="+mn-lt"/>
                <a:ea typeface="+mn-ea"/>
                <a:cs typeface="+mn-cs"/>
              </a:rPr>
              <a:t>“Cultural Aspects of Supervision”. This title created problems</a:t>
            </a:r>
            <a:r>
              <a:rPr lang="en-US" sz="1600" kern="1200" baseline="0" dirty="0" smtClean="0">
                <a:solidFill>
                  <a:schemeClr val="tx1"/>
                </a:solidFill>
                <a:effectLst/>
                <a:latin typeface="+mn-lt"/>
                <a:ea typeface="+mn-ea"/>
                <a:cs typeface="+mn-cs"/>
              </a:rPr>
              <a:t> for 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This has to do with my understanding of what culture is. For something to be an aspect of something else, it suggests that it is a smaller part, a component, or characteristic of a separate, larger and more complex phenomenon.  The talk title suggests that culture may be a feature of supervision, among other features. Unfortunately for me, since I was the one giving this talk, I see this differently.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 I understand culture to be a phenomenon in which all psychotherapy rests, and from which all psychotherapies derive. Further, I understand supervision, as an education practice, to be a cultural practice. Supervision occurs as an embodied  set of actions, expectations and  beliefs, and as such it IS a culture, and not something with aspects which are cultural and therefore by implication, aspects which are not. </a:t>
            </a:r>
          </a:p>
          <a:p>
            <a:endParaRPr lang="en-US" sz="1600"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5</a:t>
            </a:fld>
            <a:endParaRPr lang="en-CA"/>
          </a:p>
        </p:txBody>
      </p:sp>
    </p:spTree>
    <p:extLst>
      <p:ext uri="{BB962C8B-B14F-4D97-AF65-F5344CB8AC3E}">
        <p14:creationId xmlns:p14="http://schemas.microsoft.com/office/powerpoint/2010/main" val="205391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let’s examine the idea of culture itself.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It’s a word with broad application and diverse usage. We use it colloquially and  formally and with it we invoke particular ideas about collective ways of being.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Let’s turn first to the dictionary.  The Merriam Webster defines culture as “ the beliefs, customs, arts, etc., of a particular society, group, place, or time”.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 Of relevance to thinking about supervision, it also defines culture as  ∑  “</a:t>
            </a:r>
            <a:r>
              <a:rPr lang="en-US" sz="1600" i="0" kern="1200" dirty="0" smtClean="0">
                <a:solidFill>
                  <a:schemeClr val="tx1"/>
                </a:solidFill>
                <a:effectLst/>
                <a:latin typeface="+mn-lt"/>
                <a:ea typeface="+mn-ea"/>
                <a:cs typeface="+mn-cs"/>
              </a:rPr>
              <a:t>an</a:t>
            </a:r>
            <a:r>
              <a:rPr lang="en-US" sz="1600" b="1" i="0" kern="1200" dirty="0" smtClean="0">
                <a:solidFill>
                  <a:schemeClr val="tx1"/>
                </a:solidFill>
                <a:effectLst/>
                <a:latin typeface="+mn-lt"/>
                <a:ea typeface="+mn-ea"/>
                <a:cs typeface="+mn-cs"/>
              </a:rPr>
              <a:t> </a:t>
            </a:r>
            <a:r>
              <a:rPr lang="en-US" sz="1600" i="0" kern="1200" dirty="0" smtClean="0">
                <a:solidFill>
                  <a:schemeClr val="tx1"/>
                </a:solidFill>
                <a:effectLst/>
                <a:latin typeface="+mn-lt"/>
                <a:ea typeface="+mn-ea"/>
                <a:cs typeface="+mn-cs"/>
              </a:rPr>
              <a:t>integrated</a:t>
            </a:r>
            <a:r>
              <a:rPr lang="en-US" sz="1600" kern="1200" dirty="0" smtClean="0">
                <a:solidFill>
                  <a:schemeClr val="tx1"/>
                </a:solidFill>
                <a:effectLst/>
                <a:latin typeface="+mn-lt"/>
                <a:ea typeface="+mn-ea"/>
                <a:cs typeface="+mn-cs"/>
              </a:rPr>
              <a:t> pattern of human knowledge, belief, and behavior that depends upon the capacity for learning and transmitting knowledge to succeeding generations”.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So far, so good. Culture is how we think, how we behave and we transmit it as a pattern to those who come after us. </a:t>
            </a:r>
          </a:p>
          <a:p>
            <a:endParaRPr lang="en-US" sz="1600"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6</a:t>
            </a:fld>
            <a:endParaRPr lang="en-CA"/>
          </a:p>
        </p:txBody>
      </p:sp>
    </p:spTree>
    <p:extLst>
      <p:ext uri="{BB962C8B-B14F-4D97-AF65-F5344CB8AC3E}">
        <p14:creationId xmlns:p14="http://schemas.microsoft.com/office/powerpoint/2010/main" val="193561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336550" y="687388"/>
            <a:ext cx="1531938" cy="1149350"/>
          </a:xfrm>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spcBef>
                <a:spcPct val="0"/>
              </a:spcBef>
            </a:pPr>
            <a:endParaRPr lang="en-CA" sz="1000" dirty="0" smtClean="0"/>
          </a:p>
        </p:txBody>
      </p:sp>
      <p:sp>
        <p:nvSpPr>
          <p:cNvPr id="26627" name="Slide Number Placeholder 3"/>
          <p:cNvSpPr>
            <a:spLocks noGrp="1"/>
          </p:cNvSpPr>
          <p:nvPr>
            <p:ph type="sldNum" sz="quarter" idx="5"/>
          </p:nvPr>
        </p:nvSpPr>
        <p:spPr>
          <a:noFill/>
        </p:spPr>
        <p:txBody>
          <a:bodyPr/>
          <a:lstStyle/>
          <a:p>
            <a:fld id="{11A97FDB-0E85-4258-A760-8B374A1A00C1}" type="slidenum">
              <a:rPr lang="en-CA"/>
              <a:pPr/>
              <a:t>7</a:t>
            </a:fld>
            <a:endParaRPr lang="en-CA"/>
          </a:p>
        </p:txBody>
      </p:sp>
    </p:spTree>
    <p:extLst>
      <p:ext uri="{BB962C8B-B14F-4D97-AF65-F5344CB8AC3E}">
        <p14:creationId xmlns:p14="http://schemas.microsoft.com/office/powerpoint/2010/main" val="169885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312738" y="687388"/>
            <a:ext cx="1530350" cy="1149350"/>
          </a:xfrm>
          <a:noFill/>
          <a:ln>
            <a:solidFill>
              <a:srgbClr val="000000"/>
            </a:solidFill>
            <a:miter lim="800000"/>
            <a:headEnd/>
            <a:tailEnd/>
          </a:ln>
        </p:spPr>
      </p:sp>
      <p:sp>
        <p:nvSpPr>
          <p:cNvPr id="28674" name="Notes Placeholder 2"/>
          <p:cNvSpPr>
            <a:spLocks noGrp="1"/>
          </p:cNvSpPr>
          <p:nvPr>
            <p:ph type="body" idx="1"/>
          </p:nvPr>
        </p:nvSpPr>
        <p:spPr/>
        <p:txBody>
          <a:bodyPr/>
          <a:lstStyle/>
          <a:p>
            <a:pPr eaLnBrk="1" hangingPunct="1">
              <a:spcBef>
                <a:spcPct val="0"/>
              </a:spcBef>
            </a:pPr>
            <a:r>
              <a:rPr lang="en-CA" dirty="0" smtClean="0"/>
              <a:t>Laurence </a:t>
            </a:r>
            <a:r>
              <a:rPr lang="en-CA" dirty="0" err="1" smtClean="0"/>
              <a:t>Kirmayer</a:t>
            </a:r>
            <a:r>
              <a:rPr lang="en-CA" dirty="0" smtClean="0"/>
              <a:t> is anthropologist and cultural psychiatrist based at McGill U in Montreal – very influential thinker in the field.   </a:t>
            </a:r>
          </a:p>
          <a:p>
            <a:pPr eaLnBrk="1" hangingPunct="1">
              <a:spcBef>
                <a:spcPct val="0"/>
              </a:spcBef>
            </a:pPr>
            <a:endParaRPr lang="en-CA" dirty="0" smtClean="0"/>
          </a:p>
          <a:p>
            <a:pPr eaLnBrk="1" hangingPunct="1">
              <a:spcBef>
                <a:spcPct val="0"/>
              </a:spcBef>
            </a:pPr>
            <a:r>
              <a:rPr lang="en-CA" dirty="0" smtClean="0"/>
              <a:t>Here is his definition of culture.</a:t>
            </a:r>
          </a:p>
          <a:p>
            <a:pPr eaLnBrk="1" hangingPunct="1">
              <a:spcBef>
                <a:spcPct val="0"/>
              </a:spcBef>
            </a:pPr>
            <a:endParaRPr lang="en-CA" dirty="0" smtClean="0"/>
          </a:p>
          <a:p>
            <a:pPr eaLnBrk="1" hangingPunct="1">
              <a:spcBef>
                <a:spcPct val="0"/>
              </a:spcBef>
            </a:pPr>
            <a:r>
              <a:rPr lang="en-CA" dirty="0" smtClean="0"/>
              <a:t>It’s interesting to</a:t>
            </a:r>
            <a:r>
              <a:rPr lang="en-CA" baseline="0" dirty="0" smtClean="0"/>
              <a:t> s</a:t>
            </a:r>
            <a:r>
              <a:rPr lang="en-CA" dirty="0" smtClean="0"/>
              <a:t>ee how his perspective is similar to that last Merriam-Webster one – see language around transmission.  The</a:t>
            </a:r>
            <a:r>
              <a:rPr lang="en-CA" baseline="0" dirty="0" smtClean="0"/>
              <a:t> word process is even in there – you can see how </a:t>
            </a:r>
            <a:r>
              <a:rPr lang="en-CA" dirty="0" smtClean="0"/>
              <a:t>he takes much more of a process approach.  (2) </a:t>
            </a:r>
            <a:r>
              <a:rPr lang="en-CA" baseline="0" dirty="0" smtClean="0"/>
              <a:t> More of a “how” culture manifests, than a more static “what” description of culture.</a:t>
            </a:r>
          </a:p>
          <a:p>
            <a:pPr eaLnBrk="1" hangingPunct="1">
              <a:spcBef>
                <a:spcPct val="0"/>
              </a:spcBef>
            </a:pPr>
            <a:endParaRPr lang="en-CA" baseline="0" dirty="0" smtClean="0"/>
          </a:p>
          <a:p>
            <a:pPr eaLnBrk="1" hangingPunct="1">
              <a:spcBef>
                <a:spcPct val="0"/>
              </a:spcBef>
            </a:pPr>
            <a:r>
              <a:rPr lang="en-CA" dirty="0" smtClean="0"/>
              <a:t>Just to situate</a:t>
            </a:r>
            <a:r>
              <a:rPr lang="en-CA" baseline="0" dirty="0" smtClean="0"/>
              <a:t> ourselves: We use </a:t>
            </a:r>
            <a:r>
              <a:rPr lang="en-CA" b="1" baseline="0" dirty="0" smtClean="0"/>
              <a:t>this</a:t>
            </a:r>
            <a:r>
              <a:rPr lang="en-CA" baseline="0" dirty="0" smtClean="0"/>
              <a:t> kind of approach to culture.   </a:t>
            </a:r>
            <a:endParaRPr lang="en-CA" dirty="0" smtClean="0"/>
          </a:p>
          <a:p>
            <a:pPr eaLnBrk="1" hangingPunct="1">
              <a:spcBef>
                <a:spcPct val="0"/>
              </a:spcBef>
            </a:pPr>
            <a:endParaRPr lang="en-CA" dirty="0" smtClean="0"/>
          </a:p>
        </p:txBody>
      </p:sp>
      <p:sp>
        <p:nvSpPr>
          <p:cNvPr id="28675" name="Slide Number Placeholder 3"/>
          <p:cNvSpPr>
            <a:spLocks noGrp="1"/>
          </p:cNvSpPr>
          <p:nvPr>
            <p:ph type="sldNum" sz="quarter" idx="5"/>
          </p:nvPr>
        </p:nvSpPr>
        <p:spPr>
          <a:noFill/>
        </p:spPr>
        <p:txBody>
          <a:bodyPr/>
          <a:lstStyle/>
          <a:p>
            <a:fld id="{1BBBA730-72BB-429A-B45D-DF0BA1C39598}" type="slidenum">
              <a:rPr lang="en-CA"/>
              <a:pPr/>
              <a:t>8</a:t>
            </a:fld>
            <a:endParaRPr lang="en-CA"/>
          </a:p>
        </p:txBody>
      </p:sp>
    </p:spTree>
    <p:extLst>
      <p:ext uri="{BB962C8B-B14F-4D97-AF65-F5344CB8AC3E}">
        <p14:creationId xmlns:p14="http://schemas.microsoft.com/office/powerpoint/2010/main" val="1271937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Howard </a:t>
            </a:r>
            <a:r>
              <a:rPr lang="en-US" sz="1600" kern="1200" dirty="0" err="1" smtClean="0">
                <a:solidFill>
                  <a:schemeClr val="tx1"/>
                </a:solidFill>
                <a:effectLst/>
                <a:latin typeface="+mn-lt"/>
                <a:ea typeface="+mn-ea"/>
                <a:cs typeface="+mn-cs"/>
              </a:rPr>
              <a:t>Garfinkel</a:t>
            </a:r>
            <a:r>
              <a:rPr lang="en-US" sz="1600" kern="1200" dirty="0" smtClean="0">
                <a:solidFill>
                  <a:schemeClr val="tx1"/>
                </a:solidFill>
                <a:effectLst/>
                <a:latin typeface="+mn-lt"/>
                <a:ea typeface="+mn-ea"/>
                <a:cs typeface="+mn-cs"/>
              </a:rPr>
              <a:t>, a sociologist and </a:t>
            </a:r>
            <a:r>
              <a:rPr lang="en-US" sz="1600" kern="1200" dirty="0" err="1" smtClean="0">
                <a:solidFill>
                  <a:schemeClr val="tx1"/>
                </a:solidFill>
                <a:effectLst/>
                <a:latin typeface="+mn-lt"/>
                <a:ea typeface="+mn-ea"/>
                <a:cs typeface="+mn-cs"/>
              </a:rPr>
              <a:t>ethnomethodologist</a:t>
            </a:r>
            <a:r>
              <a:rPr lang="en-US" sz="1600" kern="1200" dirty="0" smtClean="0">
                <a:solidFill>
                  <a:schemeClr val="tx1"/>
                </a:solidFill>
                <a:effectLst/>
                <a:latin typeface="+mn-lt"/>
                <a:ea typeface="+mn-ea"/>
                <a:cs typeface="+mn-cs"/>
              </a:rPr>
              <a:t> stated that  “One way to know the culture is to transgress it.”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 Here the idea is that by consciously or inadvertently transgressing cultural norms we discover what they are.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 I find this to be a useful construct in considering breaches in either the therapeutic or the supervisor-trainee alliance. What if we were to understand these breaches as cultural breaches? In other words, not the disruption of understanding and alliance between two individuals alone, but divides that arise between two cultural models, systems of meaning, ways of being human.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At these breaches, or points of intersection</a:t>
            </a:r>
            <a:r>
              <a:rPr lang="en-US" sz="1600" kern="1200" baseline="0" dirty="0" smtClean="0">
                <a:solidFill>
                  <a:schemeClr val="tx1"/>
                </a:solidFill>
                <a:effectLst/>
                <a:latin typeface="+mn-lt"/>
                <a:ea typeface="+mn-ea"/>
                <a:cs typeface="+mn-cs"/>
              </a:rPr>
              <a:t> and transgression, we discover the practices and expectations of therapist, client and in fact of the supervisor.</a:t>
            </a:r>
            <a:endParaRPr lang="en-US" sz="1600" kern="1200" dirty="0" smtClean="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5AAAA264-34ED-4047-A473-42F7ECA1FF8C}" type="slidenum">
              <a:rPr lang="en-CA" smtClean="0"/>
              <a:pPr/>
              <a:t>9</a:t>
            </a:fld>
            <a:endParaRPr lang="en-CA"/>
          </a:p>
        </p:txBody>
      </p:sp>
    </p:spTree>
    <p:extLst>
      <p:ext uri="{BB962C8B-B14F-4D97-AF65-F5344CB8AC3E}">
        <p14:creationId xmlns:p14="http://schemas.microsoft.com/office/powerpoint/2010/main" val="399088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C980BEEC-F8F0-45A6-B157-5A91644DB6B8}" type="datetime1">
              <a:rPr lang="en-CA" smtClean="0"/>
              <a:t>20/04/2015</a:t>
            </a:fld>
            <a:endParaRPr lang="en-CA"/>
          </a:p>
        </p:txBody>
      </p:sp>
      <p:sp>
        <p:nvSpPr>
          <p:cNvPr id="5" name="Footer Placeholder 4"/>
          <p:cNvSpPr>
            <a:spLocks noGrp="1"/>
          </p:cNvSpPr>
          <p:nvPr>
            <p:ph type="ftr" sz="quarter" idx="11"/>
          </p:nvPr>
        </p:nvSpPr>
        <p:spPr/>
        <p:txBody>
          <a:bodyPr/>
          <a:lstStyle>
            <a:lvl1pPr>
              <a:defRPr/>
            </a:lvl1pPr>
          </a:lstStyle>
          <a:p>
            <a:pPr>
              <a:defRPr/>
            </a:pPr>
            <a:r>
              <a:rPr lang="en-US" smtClean="0"/>
              <a:t>P. Watson, University of Toronto</a:t>
            </a:r>
            <a:endParaRPr lang="en-CA"/>
          </a:p>
        </p:txBody>
      </p:sp>
      <p:sp>
        <p:nvSpPr>
          <p:cNvPr id="6" name="Slide Number Placeholder 5"/>
          <p:cNvSpPr>
            <a:spLocks noGrp="1"/>
          </p:cNvSpPr>
          <p:nvPr>
            <p:ph type="sldNum" sz="quarter" idx="12"/>
          </p:nvPr>
        </p:nvSpPr>
        <p:spPr/>
        <p:txBody>
          <a:bodyPr/>
          <a:lstStyle>
            <a:lvl1pPr>
              <a:defRPr/>
            </a:lvl1pPr>
          </a:lstStyle>
          <a:p>
            <a:pPr>
              <a:defRPr/>
            </a:pPr>
            <a:fld id="{8009AC3E-36A1-486B-9DF9-56F8AEBAA911}"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45309AA-3517-4ADC-8CFF-C71B5E373E46}" type="datetime1">
              <a:rPr lang="en-CA" smtClean="0"/>
              <a:t>20/04/2015</a:t>
            </a:fld>
            <a:endParaRPr lang="en-CA"/>
          </a:p>
        </p:txBody>
      </p:sp>
      <p:sp>
        <p:nvSpPr>
          <p:cNvPr id="5" name="Footer Placeholder 4"/>
          <p:cNvSpPr>
            <a:spLocks noGrp="1"/>
          </p:cNvSpPr>
          <p:nvPr>
            <p:ph type="ftr" sz="quarter" idx="11"/>
          </p:nvPr>
        </p:nvSpPr>
        <p:spPr/>
        <p:txBody>
          <a:bodyPr/>
          <a:lstStyle>
            <a:lvl1pPr>
              <a:defRPr/>
            </a:lvl1pPr>
          </a:lstStyle>
          <a:p>
            <a:pPr>
              <a:defRPr/>
            </a:pPr>
            <a:r>
              <a:rPr lang="en-US" smtClean="0"/>
              <a:t>P. Watson, University of Toronto</a:t>
            </a:r>
            <a:endParaRPr lang="en-CA"/>
          </a:p>
        </p:txBody>
      </p:sp>
      <p:sp>
        <p:nvSpPr>
          <p:cNvPr id="6" name="Slide Number Placeholder 5"/>
          <p:cNvSpPr>
            <a:spLocks noGrp="1"/>
          </p:cNvSpPr>
          <p:nvPr>
            <p:ph type="sldNum" sz="quarter" idx="12"/>
          </p:nvPr>
        </p:nvSpPr>
        <p:spPr/>
        <p:txBody>
          <a:bodyPr/>
          <a:lstStyle>
            <a:lvl1pPr>
              <a:defRPr/>
            </a:lvl1pPr>
          </a:lstStyle>
          <a:p>
            <a:pPr>
              <a:defRPr/>
            </a:pPr>
            <a:fld id="{770942FE-D30B-421F-B8B5-B13B3E325F4E}"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E8DD960-E878-41A3-A76C-99A19B02F687}" type="datetime1">
              <a:rPr lang="en-CA" smtClean="0"/>
              <a:t>20/04/2015</a:t>
            </a:fld>
            <a:endParaRPr lang="en-CA"/>
          </a:p>
        </p:txBody>
      </p:sp>
      <p:sp>
        <p:nvSpPr>
          <p:cNvPr id="5" name="Footer Placeholder 4"/>
          <p:cNvSpPr>
            <a:spLocks noGrp="1"/>
          </p:cNvSpPr>
          <p:nvPr>
            <p:ph type="ftr" sz="quarter" idx="11"/>
          </p:nvPr>
        </p:nvSpPr>
        <p:spPr/>
        <p:txBody>
          <a:bodyPr/>
          <a:lstStyle>
            <a:lvl1pPr>
              <a:defRPr/>
            </a:lvl1pPr>
          </a:lstStyle>
          <a:p>
            <a:pPr>
              <a:defRPr/>
            </a:pPr>
            <a:r>
              <a:rPr lang="en-US" smtClean="0"/>
              <a:t>P. Watson, University of Toronto</a:t>
            </a:r>
            <a:endParaRPr lang="en-CA"/>
          </a:p>
        </p:txBody>
      </p:sp>
      <p:sp>
        <p:nvSpPr>
          <p:cNvPr id="6" name="Slide Number Placeholder 5"/>
          <p:cNvSpPr>
            <a:spLocks noGrp="1"/>
          </p:cNvSpPr>
          <p:nvPr>
            <p:ph type="sldNum" sz="quarter" idx="12"/>
          </p:nvPr>
        </p:nvSpPr>
        <p:spPr/>
        <p:txBody>
          <a:bodyPr/>
          <a:lstStyle>
            <a:lvl1pPr>
              <a:defRPr/>
            </a:lvl1pPr>
          </a:lstStyle>
          <a:p>
            <a:pPr>
              <a:defRPr/>
            </a:pPr>
            <a:fld id="{9868ACF8-0C5C-4EF0-8B14-42137FAE95D6}"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fld id="{209D8C8C-33B8-41C4-8ED3-B1C4D16864FE}" type="datetime1">
              <a:rPr lang="en-CA" altLang="en-US" smtClean="0"/>
              <a:t>20/04/2015</a:t>
            </a:fld>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r>
              <a:rPr lang="en-US" altLang="en-US" smtClean="0"/>
              <a:t>P. Watson, University of Toronto</a:t>
            </a:r>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7C873757-086F-4C58-94B2-D5496C13899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2877760-E53E-4862-B3B7-699A5A44BE95}" type="datetime1">
              <a:rPr lang="en-CA" smtClean="0"/>
              <a:t>20/04/2015</a:t>
            </a:fld>
            <a:endParaRPr lang="en-CA"/>
          </a:p>
        </p:txBody>
      </p:sp>
      <p:sp>
        <p:nvSpPr>
          <p:cNvPr id="5" name="Footer Placeholder 4"/>
          <p:cNvSpPr>
            <a:spLocks noGrp="1"/>
          </p:cNvSpPr>
          <p:nvPr>
            <p:ph type="ftr" sz="quarter" idx="11"/>
          </p:nvPr>
        </p:nvSpPr>
        <p:spPr/>
        <p:txBody>
          <a:bodyPr/>
          <a:lstStyle>
            <a:lvl1pPr>
              <a:defRPr/>
            </a:lvl1pPr>
          </a:lstStyle>
          <a:p>
            <a:pPr>
              <a:defRPr/>
            </a:pPr>
            <a:r>
              <a:rPr lang="en-US" smtClean="0"/>
              <a:t>P. Watson, University of Toronto</a:t>
            </a:r>
            <a:endParaRPr lang="en-CA"/>
          </a:p>
        </p:txBody>
      </p:sp>
      <p:sp>
        <p:nvSpPr>
          <p:cNvPr id="6" name="Slide Number Placeholder 5"/>
          <p:cNvSpPr>
            <a:spLocks noGrp="1"/>
          </p:cNvSpPr>
          <p:nvPr>
            <p:ph type="sldNum" sz="quarter" idx="12"/>
          </p:nvPr>
        </p:nvSpPr>
        <p:spPr/>
        <p:txBody>
          <a:bodyPr/>
          <a:lstStyle>
            <a:lvl1pPr>
              <a:defRPr/>
            </a:lvl1pPr>
          </a:lstStyle>
          <a:p>
            <a:pPr>
              <a:defRPr/>
            </a:pPr>
            <a:fld id="{B2B0C338-BCC5-48A5-A6DA-2C62E31CB7CB}"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70357B-1380-4A0F-A143-77F3C39C874C}" type="datetime1">
              <a:rPr lang="en-CA" smtClean="0"/>
              <a:t>20/04/2015</a:t>
            </a:fld>
            <a:endParaRPr lang="en-CA"/>
          </a:p>
        </p:txBody>
      </p:sp>
      <p:sp>
        <p:nvSpPr>
          <p:cNvPr id="5" name="Footer Placeholder 4"/>
          <p:cNvSpPr>
            <a:spLocks noGrp="1"/>
          </p:cNvSpPr>
          <p:nvPr>
            <p:ph type="ftr" sz="quarter" idx="11"/>
          </p:nvPr>
        </p:nvSpPr>
        <p:spPr/>
        <p:txBody>
          <a:bodyPr/>
          <a:lstStyle>
            <a:lvl1pPr>
              <a:defRPr/>
            </a:lvl1pPr>
          </a:lstStyle>
          <a:p>
            <a:pPr>
              <a:defRPr/>
            </a:pPr>
            <a:r>
              <a:rPr lang="en-US" smtClean="0"/>
              <a:t>P. Watson, University of Toronto</a:t>
            </a:r>
            <a:endParaRPr lang="en-CA"/>
          </a:p>
        </p:txBody>
      </p:sp>
      <p:sp>
        <p:nvSpPr>
          <p:cNvPr id="6" name="Slide Number Placeholder 5"/>
          <p:cNvSpPr>
            <a:spLocks noGrp="1"/>
          </p:cNvSpPr>
          <p:nvPr>
            <p:ph type="sldNum" sz="quarter" idx="12"/>
          </p:nvPr>
        </p:nvSpPr>
        <p:spPr/>
        <p:txBody>
          <a:bodyPr/>
          <a:lstStyle>
            <a:lvl1pPr>
              <a:defRPr/>
            </a:lvl1pPr>
          </a:lstStyle>
          <a:p>
            <a:pPr>
              <a:defRPr/>
            </a:pPr>
            <a:fld id="{B90A7C7A-FE24-4DBA-A64C-2637656942A5}"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6A6ACB8B-5311-49BB-A9AC-7535A6B9EDEE}" type="datetime1">
              <a:rPr lang="en-CA" smtClean="0"/>
              <a:t>20/04/2015</a:t>
            </a:fld>
            <a:endParaRPr lang="en-CA"/>
          </a:p>
        </p:txBody>
      </p:sp>
      <p:sp>
        <p:nvSpPr>
          <p:cNvPr id="6" name="Footer Placeholder 4"/>
          <p:cNvSpPr>
            <a:spLocks noGrp="1"/>
          </p:cNvSpPr>
          <p:nvPr>
            <p:ph type="ftr" sz="quarter" idx="11"/>
          </p:nvPr>
        </p:nvSpPr>
        <p:spPr/>
        <p:txBody>
          <a:bodyPr/>
          <a:lstStyle>
            <a:lvl1pPr>
              <a:defRPr/>
            </a:lvl1pPr>
          </a:lstStyle>
          <a:p>
            <a:pPr>
              <a:defRPr/>
            </a:pPr>
            <a:r>
              <a:rPr lang="en-US" smtClean="0"/>
              <a:t>P. Watson, University of Toronto</a:t>
            </a:r>
            <a:endParaRPr lang="en-CA"/>
          </a:p>
        </p:txBody>
      </p:sp>
      <p:sp>
        <p:nvSpPr>
          <p:cNvPr id="7" name="Slide Number Placeholder 5"/>
          <p:cNvSpPr>
            <a:spLocks noGrp="1"/>
          </p:cNvSpPr>
          <p:nvPr>
            <p:ph type="sldNum" sz="quarter" idx="12"/>
          </p:nvPr>
        </p:nvSpPr>
        <p:spPr/>
        <p:txBody>
          <a:bodyPr/>
          <a:lstStyle>
            <a:lvl1pPr>
              <a:defRPr/>
            </a:lvl1pPr>
          </a:lstStyle>
          <a:p>
            <a:pPr>
              <a:defRPr/>
            </a:pPr>
            <a:fld id="{25D6B751-08C0-4A06-9C47-1A750740CAFF}"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040D3393-6283-47A9-B20A-D807A7369DAC}" type="datetime1">
              <a:rPr lang="en-CA" smtClean="0"/>
              <a:t>20/04/2015</a:t>
            </a:fld>
            <a:endParaRPr lang="en-CA"/>
          </a:p>
        </p:txBody>
      </p:sp>
      <p:sp>
        <p:nvSpPr>
          <p:cNvPr id="8" name="Footer Placeholder 4"/>
          <p:cNvSpPr>
            <a:spLocks noGrp="1"/>
          </p:cNvSpPr>
          <p:nvPr>
            <p:ph type="ftr" sz="quarter" idx="11"/>
          </p:nvPr>
        </p:nvSpPr>
        <p:spPr/>
        <p:txBody>
          <a:bodyPr/>
          <a:lstStyle>
            <a:lvl1pPr>
              <a:defRPr/>
            </a:lvl1pPr>
          </a:lstStyle>
          <a:p>
            <a:pPr>
              <a:defRPr/>
            </a:pPr>
            <a:r>
              <a:rPr lang="en-US" smtClean="0"/>
              <a:t>P. Watson, University of Toronto</a:t>
            </a:r>
            <a:endParaRPr lang="en-CA"/>
          </a:p>
        </p:txBody>
      </p:sp>
      <p:sp>
        <p:nvSpPr>
          <p:cNvPr id="9" name="Slide Number Placeholder 5"/>
          <p:cNvSpPr>
            <a:spLocks noGrp="1"/>
          </p:cNvSpPr>
          <p:nvPr>
            <p:ph type="sldNum" sz="quarter" idx="12"/>
          </p:nvPr>
        </p:nvSpPr>
        <p:spPr/>
        <p:txBody>
          <a:bodyPr/>
          <a:lstStyle>
            <a:lvl1pPr>
              <a:defRPr/>
            </a:lvl1pPr>
          </a:lstStyle>
          <a:p>
            <a:pPr>
              <a:defRPr/>
            </a:pPr>
            <a:fld id="{23D8F7FD-A862-45D8-9B19-CF6D433B4FFB}"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AF5E2B38-1F6A-4E84-8593-0662B33C6CEA}" type="datetime1">
              <a:rPr lang="en-CA" smtClean="0"/>
              <a:t>20/04/2015</a:t>
            </a:fld>
            <a:endParaRPr lang="en-CA"/>
          </a:p>
        </p:txBody>
      </p:sp>
      <p:sp>
        <p:nvSpPr>
          <p:cNvPr id="4" name="Footer Placeholder 4"/>
          <p:cNvSpPr>
            <a:spLocks noGrp="1"/>
          </p:cNvSpPr>
          <p:nvPr>
            <p:ph type="ftr" sz="quarter" idx="11"/>
          </p:nvPr>
        </p:nvSpPr>
        <p:spPr/>
        <p:txBody>
          <a:bodyPr/>
          <a:lstStyle>
            <a:lvl1pPr>
              <a:defRPr/>
            </a:lvl1pPr>
          </a:lstStyle>
          <a:p>
            <a:pPr>
              <a:defRPr/>
            </a:pPr>
            <a:r>
              <a:rPr lang="en-US" smtClean="0"/>
              <a:t>P. Watson, University of Toronto</a:t>
            </a:r>
            <a:endParaRPr lang="en-CA"/>
          </a:p>
        </p:txBody>
      </p:sp>
      <p:sp>
        <p:nvSpPr>
          <p:cNvPr id="5" name="Slide Number Placeholder 5"/>
          <p:cNvSpPr>
            <a:spLocks noGrp="1"/>
          </p:cNvSpPr>
          <p:nvPr>
            <p:ph type="sldNum" sz="quarter" idx="12"/>
          </p:nvPr>
        </p:nvSpPr>
        <p:spPr/>
        <p:txBody>
          <a:bodyPr/>
          <a:lstStyle>
            <a:lvl1pPr>
              <a:defRPr/>
            </a:lvl1pPr>
          </a:lstStyle>
          <a:p>
            <a:pPr>
              <a:defRPr/>
            </a:pPr>
            <a:fld id="{EA618FB6-E3A2-4525-A485-583682E359C4}"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AFAB62-1D87-45A1-9ED7-B44F4E371483}" type="datetime1">
              <a:rPr lang="en-CA" smtClean="0"/>
              <a:t>20/04/2015</a:t>
            </a:fld>
            <a:endParaRPr lang="en-CA"/>
          </a:p>
        </p:txBody>
      </p:sp>
      <p:sp>
        <p:nvSpPr>
          <p:cNvPr id="3" name="Footer Placeholder 4"/>
          <p:cNvSpPr>
            <a:spLocks noGrp="1"/>
          </p:cNvSpPr>
          <p:nvPr>
            <p:ph type="ftr" sz="quarter" idx="11"/>
          </p:nvPr>
        </p:nvSpPr>
        <p:spPr/>
        <p:txBody>
          <a:bodyPr/>
          <a:lstStyle>
            <a:lvl1pPr>
              <a:defRPr/>
            </a:lvl1pPr>
          </a:lstStyle>
          <a:p>
            <a:pPr>
              <a:defRPr/>
            </a:pPr>
            <a:r>
              <a:rPr lang="en-US" smtClean="0"/>
              <a:t>P. Watson, University of Toronto</a:t>
            </a:r>
            <a:endParaRPr lang="en-CA"/>
          </a:p>
        </p:txBody>
      </p:sp>
      <p:sp>
        <p:nvSpPr>
          <p:cNvPr id="4" name="Slide Number Placeholder 5"/>
          <p:cNvSpPr>
            <a:spLocks noGrp="1"/>
          </p:cNvSpPr>
          <p:nvPr>
            <p:ph type="sldNum" sz="quarter" idx="12"/>
          </p:nvPr>
        </p:nvSpPr>
        <p:spPr/>
        <p:txBody>
          <a:bodyPr/>
          <a:lstStyle>
            <a:lvl1pPr>
              <a:defRPr/>
            </a:lvl1pPr>
          </a:lstStyle>
          <a:p>
            <a:pPr>
              <a:defRPr/>
            </a:pPr>
            <a:fld id="{D2DAF133-6D6E-4BFC-A6AF-2A9818E9A378}"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1A6141-F688-4B5F-B238-5A6B85C2DD1D}" type="datetime1">
              <a:rPr lang="en-CA" smtClean="0"/>
              <a:t>20/04/2015</a:t>
            </a:fld>
            <a:endParaRPr lang="en-CA"/>
          </a:p>
        </p:txBody>
      </p:sp>
      <p:sp>
        <p:nvSpPr>
          <p:cNvPr id="6" name="Footer Placeholder 4"/>
          <p:cNvSpPr>
            <a:spLocks noGrp="1"/>
          </p:cNvSpPr>
          <p:nvPr>
            <p:ph type="ftr" sz="quarter" idx="11"/>
          </p:nvPr>
        </p:nvSpPr>
        <p:spPr/>
        <p:txBody>
          <a:bodyPr/>
          <a:lstStyle>
            <a:lvl1pPr>
              <a:defRPr/>
            </a:lvl1pPr>
          </a:lstStyle>
          <a:p>
            <a:pPr>
              <a:defRPr/>
            </a:pPr>
            <a:r>
              <a:rPr lang="en-US" smtClean="0"/>
              <a:t>P. Watson, University of Toronto</a:t>
            </a:r>
            <a:endParaRPr lang="en-CA"/>
          </a:p>
        </p:txBody>
      </p:sp>
      <p:sp>
        <p:nvSpPr>
          <p:cNvPr id="7" name="Slide Number Placeholder 5"/>
          <p:cNvSpPr>
            <a:spLocks noGrp="1"/>
          </p:cNvSpPr>
          <p:nvPr>
            <p:ph type="sldNum" sz="quarter" idx="12"/>
          </p:nvPr>
        </p:nvSpPr>
        <p:spPr/>
        <p:txBody>
          <a:bodyPr/>
          <a:lstStyle>
            <a:lvl1pPr>
              <a:defRPr/>
            </a:lvl1pPr>
          </a:lstStyle>
          <a:p>
            <a:pPr>
              <a:defRPr/>
            </a:pPr>
            <a:fld id="{4E6C0E77-FF4B-4D9F-8D4D-BD5A4F0152EF}"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59C4AA-2C95-4E1E-BA52-24840B7A4A23}" type="datetime1">
              <a:rPr lang="en-CA" smtClean="0"/>
              <a:t>20/04/2015</a:t>
            </a:fld>
            <a:endParaRPr lang="en-CA"/>
          </a:p>
        </p:txBody>
      </p:sp>
      <p:sp>
        <p:nvSpPr>
          <p:cNvPr id="6" name="Footer Placeholder 4"/>
          <p:cNvSpPr>
            <a:spLocks noGrp="1"/>
          </p:cNvSpPr>
          <p:nvPr>
            <p:ph type="ftr" sz="quarter" idx="11"/>
          </p:nvPr>
        </p:nvSpPr>
        <p:spPr/>
        <p:txBody>
          <a:bodyPr/>
          <a:lstStyle>
            <a:lvl1pPr>
              <a:defRPr/>
            </a:lvl1pPr>
          </a:lstStyle>
          <a:p>
            <a:pPr>
              <a:defRPr/>
            </a:pPr>
            <a:r>
              <a:rPr lang="en-US" smtClean="0"/>
              <a:t>P. Watson, University of Toronto</a:t>
            </a:r>
            <a:endParaRPr lang="en-CA"/>
          </a:p>
        </p:txBody>
      </p:sp>
      <p:sp>
        <p:nvSpPr>
          <p:cNvPr id="7" name="Slide Number Placeholder 5"/>
          <p:cNvSpPr>
            <a:spLocks noGrp="1"/>
          </p:cNvSpPr>
          <p:nvPr>
            <p:ph type="sldNum" sz="quarter" idx="12"/>
          </p:nvPr>
        </p:nvSpPr>
        <p:spPr/>
        <p:txBody>
          <a:bodyPr/>
          <a:lstStyle>
            <a:lvl1pPr>
              <a:defRPr/>
            </a:lvl1pPr>
          </a:lstStyle>
          <a:p>
            <a:pPr>
              <a:defRPr/>
            </a:pPr>
            <a:fld id="{805367A6-7844-49B6-A7AC-241ACC6DDED3}"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3498CC2-AFD7-464F-89E8-29401CA7542A}" type="datetime1">
              <a:rPr lang="en-CA" smtClean="0"/>
              <a:t>20/04/2015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P. Watson, University of Toronto</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34D2871-512D-46CC-B0E2-E9598F1FDED5}"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3568" y="1412776"/>
            <a:ext cx="7772400" cy="2763738"/>
          </a:xfrm>
        </p:spPr>
        <p:txBody>
          <a:bodyPr/>
          <a:lstStyle/>
          <a:p>
            <a:pPr eaLnBrk="1" hangingPunct="1"/>
            <a:r>
              <a:rPr lang="en-CA" sz="4800" dirty="0" smtClean="0"/>
              <a:t>Teaching Not-Knowing:</a:t>
            </a:r>
            <a:r>
              <a:rPr lang="en-CA" sz="4000" dirty="0"/>
              <a:t/>
            </a:r>
            <a:br>
              <a:rPr lang="en-CA" sz="4000" dirty="0"/>
            </a:br>
            <a:r>
              <a:rPr lang="en-CA" sz="4000" dirty="0" smtClean="0"/>
              <a:t/>
            </a:r>
            <a:br>
              <a:rPr lang="en-CA" sz="4000" dirty="0" smtClean="0"/>
            </a:br>
            <a:r>
              <a:rPr lang="en-CA" sz="4000" dirty="0" smtClean="0"/>
              <a:t>Cultural Competence and Psychotherapy Training</a:t>
            </a:r>
          </a:p>
        </p:txBody>
      </p:sp>
      <p:sp>
        <p:nvSpPr>
          <p:cNvPr id="3" name="Subtitle 2"/>
          <p:cNvSpPr>
            <a:spLocks noGrp="1"/>
          </p:cNvSpPr>
          <p:nvPr>
            <p:ph type="subTitle" idx="1"/>
          </p:nvPr>
        </p:nvSpPr>
        <p:spPr>
          <a:xfrm>
            <a:off x="1331913" y="5301207"/>
            <a:ext cx="6400800" cy="672555"/>
          </a:xfrm>
        </p:spPr>
        <p:txBody>
          <a:bodyPr>
            <a:normAutofit fontScale="92500" lnSpcReduction="20000"/>
          </a:bodyPr>
          <a:lstStyle/>
          <a:p>
            <a:pPr eaLnBrk="1" hangingPunct="1">
              <a:lnSpc>
                <a:spcPct val="80000"/>
              </a:lnSpc>
            </a:pPr>
            <a:r>
              <a:rPr lang="en-CA" sz="2800" dirty="0" err="1" smtClean="0">
                <a:solidFill>
                  <a:srgbClr val="898989"/>
                </a:solidFill>
              </a:rPr>
              <a:t>Priya</a:t>
            </a:r>
            <a:r>
              <a:rPr lang="en-CA" sz="2800" dirty="0" smtClean="0">
                <a:solidFill>
                  <a:srgbClr val="898989"/>
                </a:solidFill>
              </a:rPr>
              <a:t> Watson, MD, MSc, FRCPC</a:t>
            </a:r>
          </a:p>
          <a:p>
            <a:pPr eaLnBrk="1" hangingPunct="1">
              <a:lnSpc>
                <a:spcPct val="80000"/>
              </a:lnSpc>
            </a:pPr>
            <a:r>
              <a:rPr lang="en-CA" sz="2800" dirty="0" smtClean="0">
                <a:solidFill>
                  <a:srgbClr val="898989"/>
                </a:solidFill>
              </a:rPr>
              <a:t> </a:t>
            </a:r>
          </a:p>
          <a:p>
            <a:pPr eaLnBrk="1" hangingPunct="1">
              <a:lnSpc>
                <a:spcPct val="80000"/>
              </a:lnSpc>
            </a:pPr>
            <a:endParaRPr lang="en-CA" sz="2800" dirty="0" smtClean="0">
              <a:solidFill>
                <a:srgbClr val="898989"/>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523" y="6187195"/>
            <a:ext cx="1257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6162675"/>
            <a:ext cx="28956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557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6" name="Rectangle 12"/>
          <p:cNvSpPr>
            <a:spLocks noGrp="1" noChangeArrowheads="1"/>
          </p:cNvSpPr>
          <p:nvPr>
            <p:ph type="title"/>
          </p:nvPr>
        </p:nvSpPr>
        <p:spPr/>
        <p:txBody>
          <a:bodyPr/>
          <a:lstStyle/>
          <a:p>
            <a:r>
              <a:rPr lang="en-US" altLang="en-US" dirty="0" smtClean="0"/>
              <a:t>What are the cultures in play?</a:t>
            </a:r>
            <a:endParaRPr lang="en-US" altLang="en-US" dirty="0"/>
          </a:p>
        </p:txBody>
      </p:sp>
      <p:graphicFrame>
        <p:nvGraphicFramePr>
          <p:cNvPr id="2" name="Diagram 1"/>
          <p:cNvGraphicFramePr/>
          <p:nvPr>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731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4EDE9B43-E7D4-49F7-87BB-DEC6FAB38BCD}"/>
                                            </p:graphicEl>
                                          </p:spTgt>
                                        </p:tgtEl>
                                        <p:attrNameLst>
                                          <p:attrName>style.visibility</p:attrName>
                                        </p:attrNameLst>
                                      </p:cBhvr>
                                      <p:to>
                                        <p:strVal val="visible"/>
                                      </p:to>
                                    </p:set>
                                    <p:anim calcmode="lin" valueType="num">
                                      <p:cBhvr additive="base">
                                        <p:cTn id="7" dur="500" fill="hold"/>
                                        <p:tgtEl>
                                          <p:spTgt spid="2">
                                            <p:graphicEl>
                                              <a:dgm id="{4EDE9B43-E7D4-49F7-87BB-DEC6FAB38BC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4EDE9B43-E7D4-49F7-87BB-DEC6FAB38BC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08B1A056-4F4E-4C68-8E41-BEC88D823C17}"/>
                                            </p:graphicEl>
                                          </p:spTgt>
                                        </p:tgtEl>
                                        <p:attrNameLst>
                                          <p:attrName>style.visibility</p:attrName>
                                        </p:attrNameLst>
                                      </p:cBhvr>
                                      <p:to>
                                        <p:strVal val="visible"/>
                                      </p:to>
                                    </p:set>
                                    <p:anim calcmode="lin" valueType="num">
                                      <p:cBhvr additive="base">
                                        <p:cTn id="11" dur="500" fill="hold"/>
                                        <p:tgtEl>
                                          <p:spTgt spid="2">
                                            <p:graphicEl>
                                              <a:dgm id="{08B1A056-4F4E-4C68-8E41-BEC88D823C17}"/>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08B1A056-4F4E-4C68-8E41-BEC88D823C17}"/>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graphicEl>
                                              <a:dgm id="{D9704D56-A105-47C1-999E-6293ECFEF17C}"/>
                                            </p:graphicEl>
                                          </p:spTgt>
                                        </p:tgtEl>
                                        <p:attrNameLst>
                                          <p:attrName>style.visibility</p:attrName>
                                        </p:attrNameLst>
                                      </p:cBhvr>
                                      <p:to>
                                        <p:strVal val="visible"/>
                                      </p:to>
                                    </p:set>
                                    <p:anim calcmode="lin" valueType="num">
                                      <p:cBhvr additive="base">
                                        <p:cTn id="17" dur="500" fill="hold"/>
                                        <p:tgtEl>
                                          <p:spTgt spid="2">
                                            <p:graphicEl>
                                              <a:dgm id="{D9704D56-A105-47C1-999E-6293ECFEF17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D9704D56-A105-47C1-999E-6293ECFEF17C}"/>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graphicEl>
                                              <a:dgm id="{4C32BBE7-C816-4F63-BFBB-2833E82B1F01}"/>
                                            </p:graphicEl>
                                          </p:spTgt>
                                        </p:tgtEl>
                                        <p:attrNameLst>
                                          <p:attrName>style.visibility</p:attrName>
                                        </p:attrNameLst>
                                      </p:cBhvr>
                                      <p:to>
                                        <p:strVal val="visible"/>
                                      </p:to>
                                    </p:set>
                                    <p:anim calcmode="lin" valueType="num">
                                      <p:cBhvr additive="base">
                                        <p:cTn id="21" dur="500" fill="hold"/>
                                        <p:tgtEl>
                                          <p:spTgt spid="2">
                                            <p:graphicEl>
                                              <a:dgm id="{4C32BBE7-C816-4F63-BFBB-2833E82B1F01}"/>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4C32BBE7-C816-4F63-BFBB-2833E82B1F01}"/>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graphicEl>
                                              <a:dgm id="{2EF62326-24C7-4E21-B10D-FAD7BBDB2FF4}"/>
                                            </p:graphicEl>
                                          </p:spTgt>
                                        </p:tgtEl>
                                        <p:attrNameLst>
                                          <p:attrName>style.visibility</p:attrName>
                                        </p:attrNameLst>
                                      </p:cBhvr>
                                      <p:to>
                                        <p:strVal val="visible"/>
                                      </p:to>
                                    </p:set>
                                    <p:anim calcmode="lin" valueType="num">
                                      <p:cBhvr additive="base">
                                        <p:cTn id="27" dur="500" fill="hold"/>
                                        <p:tgtEl>
                                          <p:spTgt spid="2">
                                            <p:graphicEl>
                                              <a:dgm id="{2EF62326-24C7-4E21-B10D-FAD7BBDB2FF4}"/>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2EF62326-24C7-4E21-B10D-FAD7BBDB2FF4}"/>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graphicEl>
                                              <a:dgm id="{FEFF6962-B265-471C-A355-942113AA48D3}"/>
                                            </p:graphicEl>
                                          </p:spTgt>
                                        </p:tgtEl>
                                        <p:attrNameLst>
                                          <p:attrName>style.visibility</p:attrName>
                                        </p:attrNameLst>
                                      </p:cBhvr>
                                      <p:to>
                                        <p:strVal val="visible"/>
                                      </p:to>
                                    </p:set>
                                    <p:anim calcmode="lin" valueType="num">
                                      <p:cBhvr additive="base">
                                        <p:cTn id="31" dur="500" fill="hold"/>
                                        <p:tgtEl>
                                          <p:spTgt spid="2">
                                            <p:graphicEl>
                                              <a:dgm id="{FEFF6962-B265-471C-A355-942113AA48D3}"/>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FEFF6962-B265-471C-A355-942113AA48D3}"/>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0D83E46F-79B4-489A-98C1-416993C84C87}"/>
                                            </p:graphicEl>
                                          </p:spTgt>
                                        </p:tgtEl>
                                        <p:attrNameLst>
                                          <p:attrName>style.visibility</p:attrName>
                                        </p:attrNameLst>
                                      </p:cBhvr>
                                      <p:to>
                                        <p:strVal val="visible"/>
                                      </p:to>
                                    </p:set>
                                    <p:anim calcmode="lin" valueType="num">
                                      <p:cBhvr additive="base">
                                        <p:cTn id="37" dur="500" fill="hold"/>
                                        <p:tgtEl>
                                          <p:spTgt spid="2">
                                            <p:graphicEl>
                                              <a:dgm id="{0D83E46F-79B4-489A-98C1-416993C84C8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0D83E46F-79B4-489A-98C1-416993C84C87}"/>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graphicEl>
                                              <a:dgm id="{0F13B866-5F6B-4C14-A96C-0F045BC14454}"/>
                                            </p:graphicEl>
                                          </p:spTgt>
                                        </p:tgtEl>
                                        <p:attrNameLst>
                                          <p:attrName>style.visibility</p:attrName>
                                        </p:attrNameLst>
                                      </p:cBhvr>
                                      <p:to>
                                        <p:strVal val="visible"/>
                                      </p:to>
                                    </p:set>
                                    <p:anim calcmode="lin" valueType="num">
                                      <p:cBhvr additive="base">
                                        <p:cTn id="41" dur="500" fill="hold"/>
                                        <p:tgtEl>
                                          <p:spTgt spid="2">
                                            <p:graphicEl>
                                              <a:dgm id="{0F13B866-5F6B-4C14-A96C-0F045BC14454}"/>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graphicEl>
                                              <a:dgm id="{0F13B866-5F6B-4C14-A96C-0F045BC14454}"/>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graphicEl>
                                              <a:dgm id="{0DFCC746-E574-4B53-98EC-2B653C29E30A}"/>
                                            </p:graphicEl>
                                          </p:spTgt>
                                        </p:tgtEl>
                                        <p:attrNameLst>
                                          <p:attrName>style.visibility</p:attrName>
                                        </p:attrNameLst>
                                      </p:cBhvr>
                                      <p:to>
                                        <p:strVal val="visible"/>
                                      </p:to>
                                    </p:set>
                                    <p:anim calcmode="lin" valueType="num">
                                      <p:cBhvr additive="base">
                                        <p:cTn id="47" dur="500" fill="hold"/>
                                        <p:tgtEl>
                                          <p:spTgt spid="2">
                                            <p:graphicEl>
                                              <a:dgm id="{0DFCC746-E574-4B53-98EC-2B653C29E30A}"/>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0DFCC746-E574-4B53-98EC-2B653C29E30A}"/>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
                                            <p:graphicEl>
                                              <a:dgm id="{04C3DCFA-A7AC-4C38-96E7-261A6949E93B}"/>
                                            </p:graphicEl>
                                          </p:spTgt>
                                        </p:tgtEl>
                                        <p:attrNameLst>
                                          <p:attrName>style.visibility</p:attrName>
                                        </p:attrNameLst>
                                      </p:cBhvr>
                                      <p:to>
                                        <p:strVal val="visible"/>
                                      </p:to>
                                    </p:set>
                                    <p:anim calcmode="lin" valueType="num">
                                      <p:cBhvr additive="base">
                                        <p:cTn id="51" dur="500" fill="hold"/>
                                        <p:tgtEl>
                                          <p:spTgt spid="2">
                                            <p:graphicEl>
                                              <a:dgm id="{04C3DCFA-A7AC-4C38-96E7-261A6949E93B}"/>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graphicEl>
                                              <a:dgm id="{04C3DCFA-A7AC-4C38-96E7-261A6949E93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229600" cy="1265238"/>
          </a:xfrm>
        </p:spPr>
        <p:txBody>
          <a:bodyPr/>
          <a:lstStyle/>
          <a:p>
            <a:r>
              <a:rPr lang="en-US" altLang="en-US" dirty="0" smtClean="0"/>
              <a:t>Cultural Competence</a:t>
            </a:r>
            <a:endParaRPr lang="en-US" altLang="en-US" dirty="0"/>
          </a:p>
        </p:txBody>
      </p:sp>
      <p:sp>
        <p:nvSpPr>
          <p:cNvPr id="22531" name="Rectangle 3"/>
          <p:cNvSpPr>
            <a:spLocks noGrp="1" noChangeArrowheads="1"/>
          </p:cNvSpPr>
          <p:nvPr>
            <p:ph idx="1"/>
          </p:nvPr>
        </p:nvSpPr>
        <p:spPr>
          <a:xfrm>
            <a:off x="381000" y="1828800"/>
            <a:ext cx="8229600" cy="4191000"/>
          </a:xfrm>
        </p:spPr>
        <p:txBody>
          <a:bodyPr>
            <a:normAutofit fontScale="85000" lnSpcReduction="20000"/>
          </a:bodyPr>
          <a:lstStyle/>
          <a:p>
            <a:pPr>
              <a:buFontTx/>
              <a:buNone/>
            </a:pPr>
            <a:r>
              <a:rPr lang="en-US" altLang="en-US" sz="4700" b="1" dirty="0" smtClean="0"/>
              <a:t>Content-Oriented</a:t>
            </a:r>
          </a:p>
          <a:p>
            <a:pPr>
              <a:buFontTx/>
              <a:buNone/>
            </a:pPr>
            <a:r>
              <a:rPr lang="en-US" altLang="en-US" sz="4000" dirty="0"/>
              <a:t>	</a:t>
            </a:r>
            <a:r>
              <a:rPr lang="en-US" altLang="en-US" sz="3600" dirty="0" smtClean="0"/>
              <a:t>Information acquired by expert </a:t>
            </a:r>
            <a:endParaRPr lang="en-US" altLang="en-US" sz="3600" dirty="0"/>
          </a:p>
          <a:p>
            <a:pPr>
              <a:buFontTx/>
              <a:buNone/>
            </a:pPr>
            <a:endParaRPr lang="en-US" altLang="en-US" sz="4000" dirty="0"/>
          </a:p>
          <a:p>
            <a:pPr>
              <a:buFontTx/>
              <a:buNone/>
            </a:pPr>
            <a:r>
              <a:rPr lang="en-US" altLang="en-US" sz="4700" b="1" dirty="0" smtClean="0"/>
              <a:t>Process-Oriented</a:t>
            </a:r>
          </a:p>
          <a:p>
            <a:pPr>
              <a:buFontTx/>
              <a:buNone/>
            </a:pPr>
            <a:r>
              <a:rPr lang="en-US" altLang="en-US" sz="4000" dirty="0"/>
              <a:t>	</a:t>
            </a:r>
            <a:r>
              <a:rPr lang="en-US" altLang="en-US" dirty="0" smtClean="0"/>
              <a:t>“how clinicians ascribe meaning and integrate such meaning in the clinical encounter rather than what therapists know about specific groups.”</a:t>
            </a:r>
          </a:p>
          <a:p>
            <a:pPr algn="r">
              <a:buFontTx/>
              <a:buNone/>
            </a:pPr>
            <a:r>
              <a:rPr lang="en-US" altLang="en-US" sz="2400" dirty="0" smtClean="0"/>
              <a:t>-Lakes, </a:t>
            </a:r>
            <a:r>
              <a:rPr lang="en-US" altLang="en-US" sz="2400" dirty="0" err="1" smtClean="0"/>
              <a:t>Garro</a:t>
            </a:r>
            <a:endParaRPr lang="en-US" altLang="en-US" sz="2400" dirty="0" smtClean="0"/>
          </a:p>
          <a:p>
            <a:pPr>
              <a:buFontTx/>
              <a:buNone/>
            </a:pPr>
            <a:r>
              <a:rPr lang="en-US" altLang="en-US" dirty="0"/>
              <a:t>	</a:t>
            </a:r>
          </a:p>
        </p:txBody>
      </p:sp>
    </p:spTree>
    <p:extLst>
      <p:ext uri="{BB962C8B-B14F-4D97-AF65-F5344CB8AC3E}">
        <p14:creationId xmlns:p14="http://schemas.microsoft.com/office/powerpoint/2010/main" val="335515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 calcmode="lin" valueType="num">
                                      <p:cBhvr additive="base">
                                        <p:cTn id="11"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 calcmode="lin" valueType="num">
                                      <p:cBhvr additive="base">
                                        <p:cTn id="17"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anim calcmode="lin" valueType="num">
                                      <p:cBhvr additive="base">
                                        <p:cTn id="2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531">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531">
                                            <p:txEl>
                                              <p:pRg st="5" end="5"/>
                                            </p:txEl>
                                          </p:spTgt>
                                        </p:tgtEl>
                                        <p:attrNameLst>
                                          <p:attrName>style.visibility</p:attrName>
                                        </p:attrNameLst>
                                      </p:cBhvr>
                                      <p:to>
                                        <p:strVal val="visible"/>
                                      </p:to>
                                    </p:set>
                                    <p:anim calcmode="lin" valueType="num">
                                      <p:cBhvr additive="base">
                                        <p:cTn id="25"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531">
                                            <p:txEl>
                                              <p:pRg st="6" end="6"/>
                                            </p:txEl>
                                          </p:spTgt>
                                        </p:tgtEl>
                                        <p:attrNameLst>
                                          <p:attrName>style.visibility</p:attrName>
                                        </p:attrNameLst>
                                      </p:cBhvr>
                                      <p:to>
                                        <p:strVal val="visible"/>
                                      </p:to>
                                    </p:set>
                                    <p:anim calcmode="lin" valueType="num">
                                      <p:cBhvr additive="base">
                                        <p:cTn id="29"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Explanatory Models</a:t>
            </a:r>
            <a:endParaRPr lang="en-US" altLang="en-US" dirty="0"/>
          </a:p>
        </p:txBody>
      </p:sp>
      <p:sp>
        <p:nvSpPr>
          <p:cNvPr id="34819" name="Rectangle 3"/>
          <p:cNvSpPr>
            <a:spLocks noGrp="1" noChangeArrowheads="1"/>
          </p:cNvSpPr>
          <p:nvPr>
            <p:ph idx="1"/>
          </p:nvPr>
        </p:nvSpPr>
        <p:spPr>
          <a:xfrm>
            <a:off x="457200" y="1828800"/>
            <a:ext cx="8229600" cy="1981201"/>
          </a:xfrm>
        </p:spPr>
        <p:txBody>
          <a:bodyPr>
            <a:noAutofit/>
          </a:bodyPr>
          <a:lstStyle/>
          <a:p>
            <a:endParaRPr lang="en-US" altLang="en-US" sz="3600" dirty="0" smtClean="0"/>
          </a:p>
          <a:p>
            <a:pPr marL="0" indent="0">
              <a:buNone/>
            </a:pPr>
            <a:r>
              <a:rPr lang="en-US" altLang="en-US" sz="3600" dirty="0" smtClean="0"/>
              <a:t>A process to elicit understanding within the patient’s own cultural references</a:t>
            </a:r>
            <a:endParaRPr lang="en-US" altLang="en-US" sz="3600" dirty="0"/>
          </a:p>
        </p:txBody>
      </p:sp>
    </p:spTree>
    <p:extLst>
      <p:ext uri="{BB962C8B-B14F-4D97-AF65-F5344CB8AC3E}">
        <p14:creationId xmlns:p14="http://schemas.microsoft.com/office/powerpoint/2010/main" val="522053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smtClean="0"/>
              <a:t>Reflection and Uncertainty</a:t>
            </a:r>
            <a:endParaRPr lang="en-US" altLang="en-US" dirty="0"/>
          </a:p>
        </p:txBody>
      </p:sp>
      <p:sp>
        <p:nvSpPr>
          <p:cNvPr id="30723" name="Rectangle 3"/>
          <p:cNvSpPr>
            <a:spLocks noGrp="1" noChangeArrowheads="1"/>
          </p:cNvSpPr>
          <p:nvPr>
            <p:ph idx="1"/>
          </p:nvPr>
        </p:nvSpPr>
        <p:spPr/>
        <p:txBody>
          <a:bodyPr/>
          <a:lstStyle/>
          <a:p>
            <a:pPr marL="0" indent="0">
              <a:buNone/>
            </a:pPr>
            <a:endParaRPr lang="en-US" altLang="en-US" dirty="0"/>
          </a:p>
        </p:txBody>
      </p:sp>
      <p:pic>
        <p:nvPicPr>
          <p:cNvPr id="30724" name="Picture 4" descr="C:\Users\David\Desktop\Psychotherapy Culture\Narciss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28800"/>
            <a:ext cx="4224337" cy="430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752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smtClean="0"/>
              <a:t>The Self</a:t>
            </a:r>
            <a:endParaRPr lang="en-US" altLang="en-US" dirty="0"/>
          </a:p>
        </p:txBody>
      </p:sp>
      <p:sp>
        <p:nvSpPr>
          <p:cNvPr id="31747" name="Rectangle 3"/>
          <p:cNvSpPr>
            <a:spLocks noGrp="1" noChangeArrowheads="1"/>
          </p:cNvSpPr>
          <p:nvPr>
            <p:ph idx="1"/>
          </p:nvPr>
        </p:nvSpPr>
        <p:spPr>
          <a:xfrm>
            <a:off x="533400" y="1828800"/>
            <a:ext cx="8229600" cy="4525963"/>
          </a:xfrm>
        </p:spPr>
        <p:txBody>
          <a:bodyPr/>
          <a:lstStyle/>
          <a:p>
            <a:pPr marL="0" indent="0">
              <a:buNone/>
            </a:pPr>
            <a:r>
              <a:rPr lang="en-US" altLang="en-US" dirty="0" smtClean="0"/>
              <a:t>“the Western conception of the person as a bounded, unique…dynamic center of awareness, emotion, judgment and action organized into a distinctive whole...is, however incorrigible it may seem to us, a rather peculiar idea within the context of the world’s cultures.”</a:t>
            </a:r>
          </a:p>
          <a:p>
            <a:pPr marL="0" indent="0" algn="r">
              <a:buNone/>
            </a:pPr>
            <a:endParaRPr lang="en-US" altLang="en-US" sz="2800" dirty="0" smtClean="0"/>
          </a:p>
          <a:p>
            <a:pPr marL="0" indent="0" algn="r">
              <a:buNone/>
            </a:pPr>
            <a:r>
              <a:rPr lang="en-US" altLang="en-US" sz="2800" dirty="0" smtClean="0"/>
              <a:t>-Clifford Geertz</a:t>
            </a:r>
            <a:endParaRPr lang="en-US" altLang="en-US" sz="2800" dirty="0"/>
          </a:p>
        </p:txBody>
      </p:sp>
    </p:spTree>
    <p:extLst>
      <p:ext uri="{BB962C8B-B14F-4D97-AF65-F5344CB8AC3E}">
        <p14:creationId xmlns:p14="http://schemas.microsoft.com/office/powerpoint/2010/main" val="631863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828800"/>
            <a:ext cx="8229600" cy="1143000"/>
          </a:xfrm>
        </p:spPr>
        <p:txBody>
          <a:bodyPr>
            <a:normAutofit/>
          </a:bodyPr>
          <a:lstStyle/>
          <a:p>
            <a:r>
              <a:rPr lang="en-US" altLang="en-US" sz="5400" dirty="0" smtClean="0"/>
              <a:t>I’m Nobody’s Child Now</a:t>
            </a:r>
            <a:endParaRPr lang="en-US" altLang="en-US" sz="5400" dirty="0"/>
          </a:p>
        </p:txBody>
      </p:sp>
      <p:sp>
        <p:nvSpPr>
          <p:cNvPr id="25603" name="Rectangle 3"/>
          <p:cNvSpPr>
            <a:spLocks noGrp="1" noChangeArrowheads="1"/>
          </p:cNvSpPr>
          <p:nvPr>
            <p:ph idx="1"/>
          </p:nvPr>
        </p:nvSpPr>
        <p:spPr>
          <a:xfrm>
            <a:off x="457200" y="5638800"/>
            <a:ext cx="8229600" cy="487363"/>
          </a:xfrm>
        </p:spPr>
        <p:txBody>
          <a:bodyPr>
            <a:normAutofit fontScale="92500" lnSpcReduction="20000"/>
          </a:bodyPr>
          <a:lstStyle/>
          <a:p>
            <a:pPr marL="0" indent="0">
              <a:buNone/>
            </a:pPr>
            <a:endParaRPr lang="en-US" altLang="en-US" dirty="0"/>
          </a:p>
        </p:txBody>
      </p:sp>
    </p:spTree>
    <p:extLst>
      <p:ext uri="{BB962C8B-B14F-4D97-AF65-F5344CB8AC3E}">
        <p14:creationId xmlns:p14="http://schemas.microsoft.com/office/powerpoint/2010/main" val="4267971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914400"/>
            <a:ext cx="8229600" cy="1143000"/>
          </a:xfrm>
        </p:spPr>
        <p:txBody>
          <a:bodyPr>
            <a:noAutofit/>
          </a:bodyPr>
          <a:lstStyle/>
          <a:p>
            <a:r>
              <a:rPr lang="en-US" altLang="en-US" dirty="0" smtClean="0"/>
              <a:t>Divergence,  Instability and the </a:t>
            </a:r>
            <a:br>
              <a:rPr lang="en-US" altLang="en-US" dirty="0" smtClean="0"/>
            </a:br>
            <a:r>
              <a:rPr lang="en-US" altLang="en-US" dirty="0" smtClean="0"/>
              <a:t>Push for Resolution</a:t>
            </a:r>
            <a:endParaRPr lang="en-US" altLang="en-US" dirty="0"/>
          </a:p>
        </p:txBody>
      </p:sp>
      <p:sp>
        <p:nvSpPr>
          <p:cNvPr id="32771" name="Rectangle 3"/>
          <p:cNvSpPr>
            <a:spLocks noGrp="1" noChangeArrowheads="1"/>
          </p:cNvSpPr>
          <p:nvPr>
            <p:ph idx="1"/>
          </p:nvPr>
        </p:nvSpPr>
        <p:spPr>
          <a:xfrm>
            <a:off x="457200" y="2133600"/>
            <a:ext cx="8229600" cy="4525963"/>
          </a:xfrm>
        </p:spPr>
        <p:txBody>
          <a:bodyPr/>
          <a:lstStyle/>
          <a:p>
            <a:endParaRPr lang="en-US" altLang="en-US" dirty="0"/>
          </a:p>
        </p:txBody>
      </p:sp>
      <p:pic>
        <p:nvPicPr>
          <p:cNvPr id="32772" name="Picture 4" descr="C:\Users\David\Desktop\Psychotherapy Culture\Deserts_wallpapers_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8534401"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935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lstStyle/>
          <a:p>
            <a:r>
              <a:rPr lang="en-US" dirty="0" smtClean="0"/>
              <a:t>Same/Other</a:t>
            </a:r>
            <a:endParaRPr lang="en-US" dirty="0"/>
          </a:p>
        </p:txBody>
      </p:sp>
      <p:sp>
        <p:nvSpPr>
          <p:cNvPr id="3" name="Content Placeholder 2"/>
          <p:cNvSpPr>
            <a:spLocks noGrp="1"/>
          </p:cNvSpPr>
          <p:nvPr>
            <p:ph idx="1"/>
          </p:nvPr>
        </p:nvSpPr>
        <p:spPr>
          <a:xfrm>
            <a:off x="457200" y="2743200"/>
            <a:ext cx="8229600" cy="4525963"/>
          </a:xfrm>
        </p:spPr>
        <p:txBody>
          <a:bodyPr/>
          <a:lstStyle/>
          <a:p>
            <a:endParaRPr lang="en-US" dirty="0"/>
          </a:p>
        </p:txBody>
      </p:sp>
      <p:pic>
        <p:nvPicPr>
          <p:cNvPr id="35842" name="Picture 2" descr="C:\Users\David\Desktop\Psychotherapy Culture\buddha_freud_egyb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524461"/>
            <a:ext cx="5005589" cy="418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606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Invisible, Unexamined</a:t>
            </a:r>
            <a:endParaRPr lang="en-US" dirty="0"/>
          </a:p>
        </p:txBody>
      </p:sp>
      <p:sp>
        <p:nvSpPr>
          <p:cNvPr id="4" name="Footer Placeholder 3"/>
          <p:cNvSpPr>
            <a:spLocks noGrp="1"/>
          </p:cNvSpPr>
          <p:nvPr>
            <p:ph type="ftr" sz="quarter" idx="11"/>
          </p:nvPr>
        </p:nvSpPr>
        <p:spPr/>
        <p:txBody>
          <a:bodyPr/>
          <a:lstStyle/>
          <a:p>
            <a:pPr>
              <a:defRPr/>
            </a:pPr>
            <a:r>
              <a:rPr lang="en-US" smtClean="0"/>
              <a:t>P. Watson, University of Toronto</a:t>
            </a:r>
            <a:endParaRPr lang="en-CA"/>
          </a:p>
        </p:txBody>
      </p:sp>
      <p:sp>
        <p:nvSpPr>
          <p:cNvPr id="5" name="Slide Number Placeholder 4"/>
          <p:cNvSpPr>
            <a:spLocks noGrp="1"/>
          </p:cNvSpPr>
          <p:nvPr>
            <p:ph type="sldNum" sz="quarter" idx="12"/>
          </p:nvPr>
        </p:nvSpPr>
        <p:spPr/>
        <p:txBody>
          <a:bodyPr/>
          <a:lstStyle/>
          <a:p>
            <a:pPr>
              <a:defRPr/>
            </a:pPr>
            <a:fld id="{B2B0C338-BCC5-48A5-A6DA-2C62E31CB7CB}" type="slidenum">
              <a:rPr lang="en-CA" smtClean="0"/>
              <a:pPr>
                <a:defRPr/>
              </a:pPr>
              <a:t>18</a:t>
            </a:fld>
            <a:endParaRPr lang="en-CA"/>
          </a:p>
        </p:txBody>
      </p:sp>
      <p:pic>
        <p:nvPicPr>
          <p:cNvPr id="2054" name="Picture 6" descr="http://img.photobucket.com/albums/v233/mekran12/invisible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4899" y="2276872"/>
            <a:ext cx="5794201" cy="3870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237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CA" smtClean="0"/>
              <a:t>Cultural Competence</a:t>
            </a:r>
            <a:endParaRPr lang="en-US" smtClean="0">
              <a:solidFill>
                <a:schemeClr val="accent1"/>
              </a:solidFill>
            </a:endParaRP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endParaRPr lang="en-CA" dirty="0" smtClean="0"/>
          </a:p>
          <a:p>
            <a:pPr marL="0" indent="0" eaLnBrk="1" fontAlgn="auto" hangingPunct="1">
              <a:spcAft>
                <a:spcPts val="0"/>
              </a:spcAft>
              <a:buNone/>
              <a:defRPr/>
            </a:pPr>
            <a:r>
              <a:rPr lang="en-CA" dirty="0" smtClean="0"/>
              <a:t>“how c</a:t>
            </a:r>
            <a:r>
              <a:rPr lang="en-US" dirty="0" err="1" smtClean="0"/>
              <a:t>linicians</a:t>
            </a:r>
            <a:r>
              <a:rPr lang="en-US" dirty="0" smtClean="0"/>
              <a:t> </a:t>
            </a:r>
            <a:r>
              <a:rPr lang="en-US" dirty="0"/>
              <a:t>ascribe meaning and integrate such meaning in the clinical encounter rather than what therapists know about specific </a:t>
            </a:r>
            <a:r>
              <a:rPr lang="en-US" dirty="0" smtClean="0"/>
              <a:t>groups</a:t>
            </a:r>
            <a:r>
              <a:rPr lang="en-CA" b="1" dirty="0" smtClean="0"/>
              <a:t>”</a:t>
            </a:r>
            <a:endParaRPr lang="en-CA" dirty="0" smtClean="0"/>
          </a:p>
        </p:txBody>
      </p:sp>
      <p:sp>
        <p:nvSpPr>
          <p:cNvPr id="4" name="TextBox 3"/>
          <p:cNvSpPr txBox="1"/>
          <p:nvPr/>
        </p:nvSpPr>
        <p:spPr>
          <a:xfrm>
            <a:off x="6331746" y="4509120"/>
            <a:ext cx="2376264" cy="369332"/>
          </a:xfrm>
          <a:prstGeom prst="rect">
            <a:avLst/>
          </a:prstGeom>
          <a:noFill/>
        </p:spPr>
        <p:txBody>
          <a:bodyPr wrap="square" rtlCol="0">
            <a:spAutoFit/>
          </a:bodyPr>
          <a:lstStyle/>
          <a:p>
            <a:r>
              <a:rPr lang="en-CA" dirty="0">
                <a:latin typeface="+mj-lt"/>
              </a:rPr>
              <a:t>Lakes and </a:t>
            </a:r>
            <a:r>
              <a:rPr lang="en-CA" dirty="0" err="1">
                <a:latin typeface="+mj-lt"/>
              </a:rPr>
              <a:t>Garro</a:t>
            </a:r>
            <a:endParaRPr lang="en-CA" dirty="0">
              <a:latin typeface="+mj-lt"/>
            </a:endParaRPr>
          </a:p>
        </p:txBody>
      </p:sp>
      <p:sp>
        <p:nvSpPr>
          <p:cNvPr id="5" name="Footer Placeholder 4"/>
          <p:cNvSpPr>
            <a:spLocks noGrp="1"/>
          </p:cNvSpPr>
          <p:nvPr>
            <p:ph type="ftr" sz="quarter" idx="11"/>
          </p:nvPr>
        </p:nvSpPr>
        <p:spPr/>
        <p:txBody>
          <a:bodyPr/>
          <a:lstStyle/>
          <a:p>
            <a:pPr>
              <a:defRPr/>
            </a:pPr>
            <a:r>
              <a:rPr lang="en-US" smtClean="0"/>
              <a:t>P. Watson, University of Toronto</a:t>
            </a:r>
            <a:endParaRPr lang="en-CA"/>
          </a:p>
        </p:txBody>
      </p:sp>
      <p:sp>
        <p:nvSpPr>
          <p:cNvPr id="6" name="Slide Number Placeholder 5"/>
          <p:cNvSpPr>
            <a:spLocks noGrp="1"/>
          </p:cNvSpPr>
          <p:nvPr>
            <p:ph type="sldNum" sz="quarter" idx="12"/>
          </p:nvPr>
        </p:nvSpPr>
        <p:spPr/>
        <p:txBody>
          <a:bodyPr/>
          <a:lstStyle/>
          <a:p>
            <a:pPr>
              <a:defRPr/>
            </a:pPr>
            <a:fld id="{B2B0C338-BCC5-48A5-A6DA-2C62E31CB7CB}" type="slidenum">
              <a:rPr lang="en-CA" smtClean="0"/>
              <a:pPr>
                <a:defRPr/>
              </a:pPr>
              <a:t>19</a:t>
            </a:fld>
            <a:endParaRPr lang="en-CA"/>
          </a:p>
        </p:txBody>
      </p:sp>
    </p:spTree>
    <p:extLst>
      <p:ext uri="{BB962C8B-B14F-4D97-AF65-F5344CB8AC3E}">
        <p14:creationId xmlns:p14="http://schemas.microsoft.com/office/powerpoint/2010/main" val="349569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en-US" smtClean="0"/>
              <a:t>Conflicts of Interest</a:t>
            </a:r>
          </a:p>
        </p:txBody>
      </p:sp>
      <p:sp>
        <p:nvSpPr>
          <p:cNvPr id="64515" name="Rectangle 3"/>
          <p:cNvSpPr>
            <a:spLocks noGrp="1"/>
          </p:cNvSpPr>
          <p:nvPr>
            <p:ph type="body" idx="1"/>
          </p:nvPr>
        </p:nvSpPr>
        <p:spPr/>
        <p:txBody>
          <a:bodyPr/>
          <a:lstStyle/>
          <a:p>
            <a:endParaRPr lang="en-US" smtClean="0"/>
          </a:p>
          <a:p>
            <a:endParaRPr lang="en-US" smtClean="0"/>
          </a:p>
          <a:p>
            <a:endParaRPr lang="en-US" smtClean="0"/>
          </a:p>
          <a:p>
            <a:pPr algn="ctr">
              <a:buFont typeface="Arial" charset="0"/>
              <a:buNone/>
            </a:pPr>
            <a:r>
              <a:rPr lang="en-US" smtClean="0"/>
              <a:t>None to disclose</a:t>
            </a:r>
          </a:p>
        </p:txBody>
      </p:sp>
      <p:sp>
        <p:nvSpPr>
          <p:cNvPr id="2" name="Footer Placeholder 1"/>
          <p:cNvSpPr>
            <a:spLocks noGrp="1"/>
          </p:cNvSpPr>
          <p:nvPr>
            <p:ph type="ftr" sz="quarter" idx="11"/>
          </p:nvPr>
        </p:nvSpPr>
        <p:spPr/>
        <p:txBody>
          <a:bodyPr/>
          <a:lstStyle/>
          <a:p>
            <a:pPr>
              <a:defRPr/>
            </a:pPr>
            <a:r>
              <a:rPr lang="en-US" dirty="0" smtClean="0"/>
              <a:t>P. Watson, University of Toronto</a:t>
            </a:r>
            <a:endParaRPr lang="en-CA" dirty="0"/>
          </a:p>
        </p:txBody>
      </p:sp>
      <p:sp>
        <p:nvSpPr>
          <p:cNvPr id="3" name="Slide Number Placeholder 2"/>
          <p:cNvSpPr>
            <a:spLocks noGrp="1"/>
          </p:cNvSpPr>
          <p:nvPr>
            <p:ph type="sldNum" sz="quarter" idx="12"/>
          </p:nvPr>
        </p:nvSpPr>
        <p:spPr/>
        <p:txBody>
          <a:bodyPr/>
          <a:lstStyle/>
          <a:p>
            <a:pPr>
              <a:defRPr/>
            </a:pPr>
            <a:fld id="{B2B0C338-BCC5-48A5-A6DA-2C62E31CB7CB}" type="slidenum">
              <a:rPr lang="en-CA" smtClean="0"/>
              <a:pPr>
                <a:defRPr/>
              </a:pPr>
              <a:t>2</a:t>
            </a:fld>
            <a:endParaRPr lang="en-CA" dirty="0"/>
          </a:p>
        </p:txBody>
      </p:sp>
    </p:spTree>
    <p:extLst>
      <p:ext uri="{BB962C8B-B14F-4D97-AF65-F5344CB8AC3E}">
        <p14:creationId xmlns:p14="http://schemas.microsoft.com/office/powerpoint/2010/main" val="3072217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CA" smtClean="0"/>
              <a:t>Cultural Competence</a:t>
            </a:r>
          </a:p>
        </p:txBody>
      </p:sp>
      <p:sp>
        <p:nvSpPr>
          <p:cNvPr id="35842" name="Content Placeholder 2"/>
          <p:cNvSpPr>
            <a:spLocks noGrp="1"/>
          </p:cNvSpPr>
          <p:nvPr>
            <p:ph idx="1"/>
          </p:nvPr>
        </p:nvSpPr>
        <p:spPr/>
        <p:txBody>
          <a:bodyPr/>
          <a:lstStyle/>
          <a:p>
            <a:pPr marL="0" indent="0" eaLnBrk="1" hangingPunct="1">
              <a:buNone/>
            </a:pPr>
            <a:endParaRPr lang="en-CA" dirty="0" smtClean="0"/>
          </a:p>
          <a:p>
            <a:pPr marL="0" indent="0" eaLnBrk="1" hangingPunct="1">
              <a:buNone/>
            </a:pPr>
            <a:r>
              <a:rPr lang="en-CA" dirty="0" smtClean="0"/>
              <a:t>Recognition of cultural diversity coupled with analysis of the structural sources of inequality offers us the best way to understand and redress the inequities and injustices that are ignored, or even aggravated, by culturally-blind health care</a:t>
            </a:r>
          </a:p>
          <a:p>
            <a:pPr eaLnBrk="1" hangingPunct="1"/>
            <a:endParaRPr lang="en-CA" dirty="0" smtClean="0"/>
          </a:p>
        </p:txBody>
      </p:sp>
      <p:sp>
        <p:nvSpPr>
          <p:cNvPr id="3" name="TextBox 2"/>
          <p:cNvSpPr txBox="1"/>
          <p:nvPr/>
        </p:nvSpPr>
        <p:spPr>
          <a:xfrm>
            <a:off x="5570962" y="5445224"/>
            <a:ext cx="2808312" cy="369332"/>
          </a:xfrm>
          <a:prstGeom prst="rect">
            <a:avLst/>
          </a:prstGeom>
          <a:noFill/>
        </p:spPr>
        <p:txBody>
          <a:bodyPr wrap="square" rtlCol="0">
            <a:spAutoFit/>
          </a:bodyPr>
          <a:lstStyle/>
          <a:p>
            <a:r>
              <a:rPr lang="en-CA" dirty="0">
                <a:latin typeface="+mj-lt"/>
              </a:rPr>
              <a:t>Fraser &amp; </a:t>
            </a:r>
            <a:r>
              <a:rPr lang="en-CA" dirty="0" err="1">
                <a:latin typeface="+mj-lt"/>
              </a:rPr>
              <a:t>Honneth</a:t>
            </a:r>
            <a:r>
              <a:rPr lang="en-CA" dirty="0">
                <a:latin typeface="+mj-lt"/>
              </a:rPr>
              <a:t>, 2003</a:t>
            </a:r>
          </a:p>
        </p:txBody>
      </p:sp>
      <p:sp>
        <p:nvSpPr>
          <p:cNvPr id="2" name="Footer Placeholder 1"/>
          <p:cNvSpPr>
            <a:spLocks noGrp="1"/>
          </p:cNvSpPr>
          <p:nvPr>
            <p:ph type="ftr" sz="quarter" idx="11"/>
          </p:nvPr>
        </p:nvSpPr>
        <p:spPr/>
        <p:txBody>
          <a:bodyPr/>
          <a:lstStyle/>
          <a:p>
            <a:pPr>
              <a:defRPr/>
            </a:pPr>
            <a:r>
              <a:rPr lang="en-US" smtClean="0"/>
              <a:t>P. Watson, University of Toronto</a:t>
            </a:r>
            <a:endParaRPr lang="en-CA"/>
          </a:p>
        </p:txBody>
      </p:sp>
      <p:sp>
        <p:nvSpPr>
          <p:cNvPr id="4" name="Slide Number Placeholder 3"/>
          <p:cNvSpPr>
            <a:spLocks noGrp="1"/>
          </p:cNvSpPr>
          <p:nvPr>
            <p:ph type="sldNum" sz="quarter" idx="12"/>
          </p:nvPr>
        </p:nvSpPr>
        <p:spPr/>
        <p:txBody>
          <a:bodyPr/>
          <a:lstStyle/>
          <a:p>
            <a:pPr>
              <a:defRPr/>
            </a:pPr>
            <a:fld id="{B2B0C338-BCC5-48A5-A6DA-2C62E31CB7CB}" type="slidenum">
              <a:rPr lang="en-CA" smtClean="0"/>
              <a:pPr>
                <a:defRPr/>
              </a:pPr>
              <a:t>20</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2"/>
          <p:cNvSpPr>
            <a:spLocks noGrp="1" noChangeArrowheads="1"/>
          </p:cNvSpPr>
          <p:nvPr>
            <p:ph type="title"/>
          </p:nvPr>
        </p:nvSpPr>
        <p:spPr/>
        <p:txBody>
          <a:bodyPr/>
          <a:lstStyle/>
          <a:p>
            <a:pPr eaLnBrk="1" hangingPunct="1"/>
            <a:r>
              <a:rPr lang="en-US" altLang="en-US" dirty="0" smtClean="0"/>
              <a:t>Cultural Intersections</a:t>
            </a:r>
          </a:p>
        </p:txBody>
      </p:sp>
      <p:graphicFrame>
        <p:nvGraphicFramePr>
          <p:cNvPr id="2" name="Diagram 1"/>
          <p:cNvGraphicFramePr/>
          <p:nvPr>
            <p:extLst>
              <p:ext uri="{D42A27DB-BD31-4B8C-83A1-F6EECF244321}">
                <p14:modId xmlns:p14="http://schemas.microsoft.com/office/powerpoint/2010/main" val="1603171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pPr>
              <a:defRPr/>
            </a:pPr>
            <a:r>
              <a:rPr lang="en-US" altLang="en-US" smtClean="0"/>
              <a:t>P. Watson, University of Toronto</a:t>
            </a:r>
            <a:endParaRPr lang="en-US" altLang="en-US"/>
          </a:p>
        </p:txBody>
      </p:sp>
      <p:sp>
        <p:nvSpPr>
          <p:cNvPr id="4" name="Slide Number Placeholder 3"/>
          <p:cNvSpPr>
            <a:spLocks noGrp="1"/>
          </p:cNvSpPr>
          <p:nvPr>
            <p:ph type="sldNum" sz="quarter" idx="12"/>
          </p:nvPr>
        </p:nvSpPr>
        <p:spPr/>
        <p:txBody>
          <a:bodyPr/>
          <a:lstStyle/>
          <a:p>
            <a:pPr>
              <a:defRPr/>
            </a:pPr>
            <a:fld id="{7C873757-086F-4C58-94B2-D5496C138999}" type="slidenum">
              <a:rPr lang="en-US" altLang="en-US" smtClean="0"/>
              <a:pPr>
                <a:defRPr/>
              </a:pPr>
              <a:t>21</a:t>
            </a:fld>
            <a:endParaRPr lang="en-US" altLang="en-US"/>
          </a:p>
        </p:txBody>
      </p:sp>
    </p:spTree>
    <p:extLst>
      <p:ext uri="{BB962C8B-B14F-4D97-AF65-F5344CB8AC3E}">
        <p14:creationId xmlns:p14="http://schemas.microsoft.com/office/powerpoint/2010/main" val="2812520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Competence</a:t>
            </a:r>
            <a:endParaRPr lang="en-US" dirty="0"/>
          </a:p>
        </p:txBody>
      </p:sp>
      <p:sp>
        <p:nvSpPr>
          <p:cNvPr id="3" name="Content Placeholder 2"/>
          <p:cNvSpPr>
            <a:spLocks noGrp="1"/>
          </p:cNvSpPr>
          <p:nvPr>
            <p:ph idx="1"/>
          </p:nvPr>
        </p:nvSpPr>
        <p:spPr>
          <a:xfrm>
            <a:off x="457200" y="1600200"/>
            <a:ext cx="8229600" cy="4925144"/>
          </a:xfrm>
        </p:spPr>
        <p:txBody>
          <a:bodyPr/>
          <a:lstStyle/>
          <a:p>
            <a:r>
              <a:rPr lang="en-US" sz="3600" dirty="0" smtClean="0"/>
              <a:t>Process not Content</a:t>
            </a:r>
          </a:p>
          <a:p>
            <a:r>
              <a:rPr lang="en-US" sz="3600" dirty="0" smtClean="0"/>
              <a:t>Iterative, Evolving, Flexible</a:t>
            </a:r>
          </a:p>
          <a:p>
            <a:pPr marL="0" indent="0">
              <a:buNone/>
            </a:pPr>
            <a:endParaRPr lang="en-US" dirty="0" smtClean="0"/>
          </a:p>
          <a:p>
            <a:r>
              <a:rPr lang="en-US" sz="3600" dirty="0" smtClean="0"/>
              <a:t>The “How” of Cultural Competence:</a:t>
            </a:r>
            <a:endParaRPr lang="en-US" sz="3600" dirty="0"/>
          </a:p>
          <a:p>
            <a:pPr lvl="1"/>
            <a:r>
              <a:rPr lang="en-US" sz="4000" dirty="0" smtClean="0"/>
              <a:t>The “Not Knowing” stance</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P. Watson, University of Toronto</a:t>
            </a:r>
            <a:endParaRPr lang="en-CA"/>
          </a:p>
        </p:txBody>
      </p:sp>
      <p:sp>
        <p:nvSpPr>
          <p:cNvPr id="5" name="Slide Number Placeholder 4"/>
          <p:cNvSpPr>
            <a:spLocks noGrp="1"/>
          </p:cNvSpPr>
          <p:nvPr>
            <p:ph type="sldNum" sz="quarter" idx="12"/>
          </p:nvPr>
        </p:nvSpPr>
        <p:spPr/>
        <p:txBody>
          <a:bodyPr/>
          <a:lstStyle/>
          <a:p>
            <a:pPr>
              <a:defRPr/>
            </a:pPr>
            <a:fld id="{B2B0C338-BCC5-48A5-A6DA-2C62E31CB7CB}" type="slidenum">
              <a:rPr lang="en-CA" smtClean="0"/>
              <a:pPr>
                <a:defRPr/>
              </a:pPr>
              <a:t>22</a:t>
            </a:fld>
            <a:endParaRPr lang="en-CA"/>
          </a:p>
        </p:txBody>
      </p:sp>
    </p:spTree>
    <p:extLst>
      <p:ext uri="{BB962C8B-B14F-4D97-AF65-F5344CB8AC3E}">
        <p14:creationId xmlns:p14="http://schemas.microsoft.com/office/powerpoint/2010/main" val="930914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Not-Knowing Stance </a:t>
            </a:r>
            <a:br>
              <a:rPr lang="en-US" dirty="0" smtClean="0"/>
            </a:br>
            <a:r>
              <a:rPr lang="en-US" dirty="0" smtClean="0"/>
              <a:t>of Cultural Competence</a:t>
            </a:r>
            <a:endParaRPr lang="en-US" dirty="0"/>
          </a:p>
        </p:txBody>
      </p:sp>
      <p:sp>
        <p:nvSpPr>
          <p:cNvPr id="3" name="Content Placeholder 2"/>
          <p:cNvSpPr>
            <a:spLocks noGrp="1"/>
          </p:cNvSpPr>
          <p:nvPr>
            <p:ph sz="half" idx="1"/>
          </p:nvPr>
        </p:nvSpPr>
        <p:spPr>
          <a:xfrm>
            <a:off x="467544" y="1844824"/>
            <a:ext cx="4038600" cy="4525963"/>
          </a:xfrm>
        </p:spPr>
        <p:txBody>
          <a:bodyPr>
            <a:normAutofit lnSpcReduction="10000"/>
          </a:bodyPr>
          <a:lstStyle/>
          <a:p>
            <a:r>
              <a:rPr lang="en-US" sz="3200" dirty="0" smtClean="0"/>
              <a:t>Reflection</a:t>
            </a:r>
            <a:r>
              <a:rPr lang="en-US" dirty="0" smtClean="0"/>
              <a:t> </a:t>
            </a:r>
          </a:p>
          <a:p>
            <a:pPr lvl="1"/>
            <a:r>
              <a:rPr lang="en-US" dirty="0" smtClean="0"/>
              <a:t>meta-cognition</a:t>
            </a:r>
          </a:p>
          <a:p>
            <a:pPr lvl="1"/>
            <a:r>
              <a:rPr lang="en-US" dirty="0" smtClean="0"/>
              <a:t>modeling</a:t>
            </a:r>
          </a:p>
          <a:p>
            <a:endParaRPr lang="en-US" dirty="0" smtClean="0"/>
          </a:p>
          <a:p>
            <a:r>
              <a:rPr lang="en-US" sz="3200" dirty="0" smtClean="0"/>
              <a:t>Humility </a:t>
            </a:r>
          </a:p>
          <a:p>
            <a:pPr lvl="1"/>
            <a:r>
              <a:rPr lang="en-US" dirty="0" smtClean="0"/>
              <a:t>critique of the practice itself</a:t>
            </a:r>
          </a:p>
          <a:p>
            <a:endParaRPr lang="en-US" dirty="0" smtClean="0"/>
          </a:p>
          <a:p>
            <a:r>
              <a:rPr lang="en-US" sz="3200" dirty="0" smtClean="0"/>
              <a:t>Mutual Recognition</a:t>
            </a:r>
          </a:p>
          <a:p>
            <a:pPr lvl="1"/>
            <a:r>
              <a:rPr lang="en-US" dirty="0"/>
              <a:t>i</a:t>
            </a:r>
            <a:r>
              <a:rPr lang="en-US" dirty="0" smtClean="0"/>
              <a:t>nescapable “otherness”</a:t>
            </a:r>
          </a:p>
          <a:p>
            <a:pPr lvl="1"/>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4294755845"/>
              </p:ext>
            </p:extLst>
          </p:nvPr>
        </p:nvGraphicFramePr>
        <p:xfrm>
          <a:off x="4644008" y="1916832"/>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defRPr/>
            </a:pPr>
            <a:r>
              <a:rPr lang="en-US" smtClean="0"/>
              <a:t>P. Watson, University of Toronto</a:t>
            </a:r>
            <a:endParaRPr lang="en-CA"/>
          </a:p>
        </p:txBody>
      </p:sp>
      <p:sp>
        <p:nvSpPr>
          <p:cNvPr id="6" name="Slide Number Placeholder 5"/>
          <p:cNvSpPr>
            <a:spLocks noGrp="1"/>
          </p:cNvSpPr>
          <p:nvPr>
            <p:ph type="sldNum" sz="quarter" idx="12"/>
          </p:nvPr>
        </p:nvSpPr>
        <p:spPr/>
        <p:txBody>
          <a:bodyPr/>
          <a:lstStyle/>
          <a:p>
            <a:pPr>
              <a:defRPr/>
            </a:pPr>
            <a:fld id="{25D6B751-08C0-4A06-9C47-1A750740CAFF}" type="slidenum">
              <a:rPr lang="en-CA" smtClean="0"/>
              <a:pPr>
                <a:defRPr/>
              </a:pPr>
              <a:t>23</a:t>
            </a:fld>
            <a:endParaRPr lang="en-CA"/>
          </a:p>
        </p:txBody>
      </p:sp>
    </p:spTree>
    <p:extLst>
      <p:ext uri="{BB962C8B-B14F-4D97-AF65-F5344CB8AC3E}">
        <p14:creationId xmlns:p14="http://schemas.microsoft.com/office/powerpoint/2010/main" val="1431730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Meta-cognition</a:t>
            </a:r>
          </a:p>
          <a:p>
            <a:r>
              <a:rPr lang="en-US" dirty="0" err="1" smtClean="0"/>
              <a:t>Schon</a:t>
            </a:r>
            <a:r>
              <a:rPr lang="en-US" dirty="0" smtClean="0"/>
              <a:t>: Reflecting </a:t>
            </a:r>
            <a:r>
              <a:rPr lang="en-US" i="1" dirty="0" smtClean="0"/>
              <a:t>In</a:t>
            </a:r>
            <a:r>
              <a:rPr lang="en-US" dirty="0" smtClean="0"/>
              <a:t> and </a:t>
            </a:r>
            <a:r>
              <a:rPr lang="en-US" i="1" dirty="0" smtClean="0"/>
              <a:t>On</a:t>
            </a:r>
            <a:r>
              <a:rPr lang="en-US" dirty="0" smtClean="0"/>
              <a:t> Action</a:t>
            </a:r>
          </a:p>
          <a:p>
            <a:r>
              <a:rPr lang="en-US" dirty="0"/>
              <a:t>T</a:t>
            </a:r>
            <a:r>
              <a:rPr lang="en-US" dirty="0" smtClean="0"/>
              <a:t>hemes in the Reflection literature </a:t>
            </a:r>
          </a:p>
          <a:p>
            <a:pPr lvl="1"/>
            <a:r>
              <a:rPr lang="en-US" dirty="0" smtClean="0"/>
              <a:t>Flexibility</a:t>
            </a:r>
          </a:p>
          <a:p>
            <a:pPr lvl="1"/>
            <a:r>
              <a:rPr lang="en-US" dirty="0" smtClean="0"/>
              <a:t>Mindfulness</a:t>
            </a:r>
          </a:p>
          <a:p>
            <a:pPr lvl="1"/>
            <a:r>
              <a:rPr lang="en-US" dirty="0" smtClean="0"/>
              <a:t>Modeling</a:t>
            </a:r>
          </a:p>
          <a:p>
            <a:pPr lvl="1"/>
            <a:r>
              <a:rPr lang="en-US" dirty="0" smtClean="0"/>
              <a:t>Iteration</a:t>
            </a:r>
          </a:p>
          <a:p>
            <a:pPr lvl="1"/>
            <a:r>
              <a:rPr lang="en-US" dirty="0" smtClean="0"/>
              <a:t>Link to </a:t>
            </a:r>
            <a:r>
              <a:rPr lang="en-US" i="1" dirty="0" smtClean="0"/>
              <a:t>doing</a:t>
            </a:r>
          </a:p>
          <a:p>
            <a:pPr lvl="1"/>
            <a:endParaRPr lang="en-US" dirty="0" smtClean="0"/>
          </a:p>
          <a:p>
            <a:pPr lvl="1"/>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P. Watson, University of Toronto</a:t>
            </a:r>
            <a:endParaRPr lang="en-CA"/>
          </a:p>
        </p:txBody>
      </p:sp>
      <p:sp>
        <p:nvSpPr>
          <p:cNvPr id="5" name="Slide Number Placeholder 4"/>
          <p:cNvSpPr>
            <a:spLocks noGrp="1"/>
          </p:cNvSpPr>
          <p:nvPr>
            <p:ph type="sldNum" sz="quarter" idx="12"/>
          </p:nvPr>
        </p:nvSpPr>
        <p:spPr/>
        <p:txBody>
          <a:bodyPr/>
          <a:lstStyle/>
          <a:p>
            <a:pPr>
              <a:defRPr/>
            </a:pPr>
            <a:fld id="{B2B0C338-BCC5-48A5-A6DA-2C62E31CB7CB}" type="slidenum">
              <a:rPr lang="en-CA" smtClean="0"/>
              <a:pPr>
                <a:defRPr/>
              </a:pPr>
              <a:t>24</a:t>
            </a:fld>
            <a:endParaRPr lang="en-CA"/>
          </a:p>
        </p:txBody>
      </p:sp>
    </p:spTree>
    <p:extLst>
      <p:ext uri="{BB962C8B-B14F-4D97-AF65-F5344CB8AC3E}">
        <p14:creationId xmlns:p14="http://schemas.microsoft.com/office/powerpoint/2010/main" val="483552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CA"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Involves cultivating habits of mind such as experiencing information as novel, thinking of “facts” as conditional, seeing situations from multiple perspectives, suspending categorization and judgment, and engaging in self-questioning</a:t>
            </a:r>
            <a:endParaRPr lang="en-CA" dirty="0"/>
          </a:p>
        </p:txBody>
      </p:sp>
      <p:sp>
        <p:nvSpPr>
          <p:cNvPr id="5" name="TextBox 4"/>
          <p:cNvSpPr txBox="1"/>
          <p:nvPr/>
        </p:nvSpPr>
        <p:spPr>
          <a:xfrm>
            <a:off x="5508104" y="5157192"/>
            <a:ext cx="2088232" cy="430887"/>
          </a:xfrm>
          <a:prstGeom prst="rect">
            <a:avLst/>
          </a:prstGeom>
          <a:noFill/>
        </p:spPr>
        <p:txBody>
          <a:bodyPr wrap="square" rtlCol="0">
            <a:spAutoFit/>
          </a:bodyPr>
          <a:lstStyle/>
          <a:p>
            <a:r>
              <a:rPr lang="en-CA" sz="2200" dirty="0" smtClean="0">
                <a:latin typeface="+mj-lt"/>
                <a:cs typeface="Times New Roman" pitchFamily="18" charset="0"/>
              </a:rPr>
              <a:t>Epstein 2008</a:t>
            </a:r>
            <a:endParaRPr lang="en-CA" sz="2200" dirty="0">
              <a:latin typeface="+mj-lt"/>
              <a:cs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P. Watson, University of Toronto</a:t>
            </a:r>
            <a:endParaRPr lang="en-CA"/>
          </a:p>
        </p:txBody>
      </p:sp>
      <p:sp>
        <p:nvSpPr>
          <p:cNvPr id="6" name="Slide Number Placeholder 5"/>
          <p:cNvSpPr>
            <a:spLocks noGrp="1"/>
          </p:cNvSpPr>
          <p:nvPr>
            <p:ph type="sldNum" sz="quarter" idx="12"/>
          </p:nvPr>
        </p:nvSpPr>
        <p:spPr/>
        <p:txBody>
          <a:bodyPr/>
          <a:lstStyle/>
          <a:p>
            <a:pPr>
              <a:defRPr/>
            </a:pPr>
            <a:fld id="{B2B0C338-BCC5-48A5-A6DA-2C62E31CB7CB}" type="slidenum">
              <a:rPr lang="en-CA" smtClean="0"/>
              <a:pPr>
                <a:defRPr/>
              </a:pPr>
              <a:t>25</a:t>
            </a:fld>
            <a:endParaRPr lang="en-CA"/>
          </a:p>
        </p:txBody>
      </p:sp>
    </p:spTree>
    <p:extLst>
      <p:ext uri="{BB962C8B-B14F-4D97-AF65-F5344CB8AC3E}">
        <p14:creationId xmlns:p14="http://schemas.microsoft.com/office/powerpoint/2010/main" val="54461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Text Placeholder 3"/>
          <p:cNvSpPr>
            <a:spLocks noGrp="1"/>
          </p:cNvSpPr>
          <p:nvPr>
            <p:ph type="body" idx="1"/>
          </p:nvPr>
        </p:nvSpPr>
        <p:spPr/>
        <p:txBody>
          <a:bodyPr/>
          <a:lstStyle/>
          <a:p>
            <a:endParaRPr lang="en-US" dirty="0"/>
          </a:p>
        </p:txBody>
      </p:sp>
      <p:sp>
        <p:nvSpPr>
          <p:cNvPr id="3" name="Content Placeholder 2"/>
          <p:cNvSpPr>
            <a:spLocks noGrp="1"/>
          </p:cNvSpPr>
          <p:nvPr>
            <p:ph sz="half" idx="2"/>
          </p:nvPr>
        </p:nvSpPr>
        <p:spPr>
          <a:xfrm>
            <a:off x="457200" y="2174875"/>
            <a:ext cx="7931224" cy="3951288"/>
          </a:xfrm>
        </p:spPr>
        <p:txBody>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Holding your position lightly</a:t>
            </a:r>
          </a:p>
          <a:p>
            <a:pPr marL="0" indent="0">
              <a:buNone/>
            </a:pPr>
            <a:r>
              <a:rPr lang="en-US" dirty="0" smtClean="0"/>
              <a:t>Allowing for fundamental uncertainty</a:t>
            </a:r>
          </a:p>
          <a:p>
            <a:endParaRPr lang="en-US" dirty="0"/>
          </a:p>
        </p:txBody>
      </p:sp>
      <p:sp>
        <p:nvSpPr>
          <p:cNvPr id="5" name="Text Placeholder 4"/>
          <p:cNvSpPr>
            <a:spLocks noGrp="1"/>
          </p:cNvSpPr>
          <p:nvPr>
            <p:ph type="body" sz="quarter" idx="3"/>
          </p:nvPr>
        </p:nvSpPr>
        <p:spPr/>
        <p:txBody>
          <a:bodyPr/>
          <a:lstStyle/>
          <a:p>
            <a:endParaRPr lang="en-US"/>
          </a:p>
        </p:txBody>
      </p:sp>
      <p:pic>
        <p:nvPicPr>
          <p:cNvPr id="7" name="Content Placeholder 6"/>
          <p:cNvPicPr>
            <a:picLocks noGrp="1" noChangeAspect="1"/>
          </p:cNvPicPr>
          <p:nvPr>
            <p:ph sz="quarter" idx="4"/>
          </p:nvPr>
        </p:nvPicPr>
        <p:blipFill>
          <a:blip r:embed="rId3"/>
          <a:stretch>
            <a:fillRect/>
          </a:stretch>
        </p:blipFill>
        <p:spPr>
          <a:xfrm>
            <a:off x="611560" y="18933"/>
            <a:ext cx="7584842" cy="5688632"/>
          </a:xfrm>
          <a:prstGeom prst="rect">
            <a:avLst/>
          </a:prstGeom>
        </p:spPr>
      </p:pic>
      <p:sp>
        <p:nvSpPr>
          <p:cNvPr id="6" name="Footer Placeholder 5"/>
          <p:cNvSpPr>
            <a:spLocks noGrp="1"/>
          </p:cNvSpPr>
          <p:nvPr>
            <p:ph type="ftr" sz="quarter" idx="11"/>
          </p:nvPr>
        </p:nvSpPr>
        <p:spPr/>
        <p:txBody>
          <a:bodyPr/>
          <a:lstStyle/>
          <a:p>
            <a:pPr>
              <a:defRPr/>
            </a:pPr>
            <a:r>
              <a:rPr lang="en-US" smtClean="0"/>
              <a:t>P. Watson, University of Toronto</a:t>
            </a:r>
            <a:endParaRPr lang="en-CA"/>
          </a:p>
        </p:txBody>
      </p:sp>
      <p:sp>
        <p:nvSpPr>
          <p:cNvPr id="8" name="Slide Number Placeholder 7"/>
          <p:cNvSpPr>
            <a:spLocks noGrp="1"/>
          </p:cNvSpPr>
          <p:nvPr>
            <p:ph type="sldNum" sz="quarter" idx="12"/>
          </p:nvPr>
        </p:nvSpPr>
        <p:spPr/>
        <p:txBody>
          <a:bodyPr/>
          <a:lstStyle/>
          <a:p>
            <a:pPr>
              <a:defRPr/>
            </a:pPr>
            <a:fld id="{23D8F7FD-A862-45D8-9B19-CF6D433B4FFB}" type="slidenum">
              <a:rPr lang="en-CA" smtClean="0"/>
              <a:pPr>
                <a:defRPr/>
              </a:pPr>
              <a:t>26</a:t>
            </a:fld>
            <a:endParaRPr lang="en-CA"/>
          </a:p>
        </p:txBody>
      </p:sp>
    </p:spTree>
    <p:extLst>
      <p:ext uri="{BB962C8B-B14F-4D97-AF65-F5344CB8AC3E}">
        <p14:creationId xmlns:p14="http://schemas.microsoft.com/office/powerpoint/2010/main" val="381125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Humility</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t>Self-reflexivity that foregrounds issues of power and legitimacy</a:t>
            </a:r>
          </a:p>
          <a:p>
            <a:endParaRPr lang="en-US" dirty="0"/>
          </a:p>
          <a:p>
            <a:r>
              <a:rPr lang="en-US" dirty="0" smtClean="0"/>
              <a:t>Questioning the Practice itself</a:t>
            </a:r>
          </a:p>
          <a:p>
            <a:endParaRPr lang="en-US" dirty="0"/>
          </a:p>
          <a:p>
            <a:r>
              <a:rPr lang="en-US" dirty="0" smtClean="0"/>
              <a:t>Found in literature of Reflective Practice and in literature of Cultural Competence</a:t>
            </a:r>
          </a:p>
          <a:p>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smtClean="0"/>
              <a:t>P. Watson, University of Toronto</a:t>
            </a:r>
            <a:endParaRPr lang="en-CA"/>
          </a:p>
        </p:txBody>
      </p:sp>
      <p:sp>
        <p:nvSpPr>
          <p:cNvPr id="5" name="Slide Number Placeholder 4"/>
          <p:cNvSpPr>
            <a:spLocks noGrp="1"/>
          </p:cNvSpPr>
          <p:nvPr>
            <p:ph type="sldNum" sz="quarter" idx="12"/>
          </p:nvPr>
        </p:nvSpPr>
        <p:spPr/>
        <p:txBody>
          <a:bodyPr/>
          <a:lstStyle/>
          <a:p>
            <a:pPr>
              <a:defRPr/>
            </a:pPr>
            <a:fld id="{B2B0C338-BCC5-48A5-A6DA-2C62E31CB7CB}" type="slidenum">
              <a:rPr lang="en-CA" smtClean="0"/>
              <a:pPr>
                <a:defRPr/>
              </a:pPr>
              <a:t>27</a:t>
            </a:fld>
            <a:endParaRPr lang="en-CA"/>
          </a:p>
        </p:txBody>
      </p:sp>
    </p:spTree>
    <p:extLst>
      <p:ext uri="{BB962C8B-B14F-4D97-AF65-F5344CB8AC3E}">
        <p14:creationId xmlns:p14="http://schemas.microsoft.com/office/powerpoint/2010/main" val="4223840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Reflective Practice and Humility</a:t>
            </a:r>
            <a:endParaRPr lang="en-US" dirty="0"/>
          </a:p>
        </p:txBody>
      </p:sp>
      <p:sp>
        <p:nvSpPr>
          <p:cNvPr id="3" name="Content Placeholder 2"/>
          <p:cNvSpPr>
            <a:spLocks noGrp="1"/>
          </p:cNvSpPr>
          <p:nvPr>
            <p:ph idx="1"/>
          </p:nvPr>
        </p:nvSpPr>
        <p:spPr>
          <a:xfrm>
            <a:off x="441973" y="2276872"/>
            <a:ext cx="8229600" cy="3672408"/>
          </a:xfrm>
        </p:spPr>
        <p:txBody>
          <a:bodyPr/>
          <a:lstStyle/>
          <a:p>
            <a:pPr marL="0" indent="0">
              <a:buNone/>
            </a:pPr>
            <a:r>
              <a:rPr lang="en-US" sz="4000" dirty="0" smtClean="0"/>
              <a:t>The goal of reflection is cultivating habits of mind that allow for informed flexibility, ongoing learning and humility</a:t>
            </a:r>
          </a:p>
          <a:p>
            <a:pPr marL="3657600" lvl="8" indent="0">
              <a:buNone/>
            </a:pPr>
            <a:r>
              <a:rPr lang="en-US" dirty="0" smtClean="0"/>
              <a:t>		Wald 2009</a:t>
            </a:r>
          </a:p>
          <a:p>
            <a:endParaRPr lang="en-US" dirty="0"/>
          </a:p>
        </p:txBody>
      </p:sp>
      <p:sp>
        <p:nvSpPr>
          <p:cNvPr id="4" name="Footer Placeholder 3"/>
          <p:cNvSpPr>
            <a:spLocks noGrp="1"/>
          </p:cNvSpPr>
          <p:nvPr>
            <p:ph type="ftr" sz="quarter" idx="11"/>
          </p:nvPr>
        </p:nvSpPr>
        <p:spPr/>
        <p:txBody>
          <a:bodyPr/>
          <a:lstStyle/>
          <a:p>
            <a:pPr>
              <a:defRPr/>
            </a:pPr>
            <a:r>
              <a:rPr lang="en-US" smtClean="0"/>
              <a:t>P. Watson, University of Toronto</a:t>
            </a:r>
            <a:endParaRPr lang="en-CA"/>
          </a:p>
        </p:txBody>
      </p:sp>
      <p:sp>
        <p:nvSpPr>
          <p:cNvPr id="5" name="Slide Number Placeholder 4"/>
          <p:cNvSpPr>
            <a:spLocks noGrp="1"/>
          </p:cNvSpPr>
          <p:nvPr>
            <p:ph type="sldNum" sz="quarter" idx="12"/>
          </p:nvPr>
        </p:nvSpPr>
        <p:spPr/>
        <p:txBody>
          <a:bodyPr/>
          <a:lstStyle/>
          <a:p>
            <a:pPr>
              <a:defRPr/>
            </a:pPr>
            <a:fld id="{B2B0C338-BCC5-48A5-A6DA-2C62E31CB7CB}" type="slidenum">
              <a:rPr lang="en-CA" smtClean="0"/>
              <a:pPr>
                <a:defRPr/>
              </a:pPr>
              <a:t>28</a:t>
            </a:fld>
            <a:endParaRPr lang="en-CA"/>
          </a:p>
        </p:txBody>
      </p:sp>
    </p:spTree>
    <p:extLst>
      <p:ext uri="{BB962C8B-B14F-4D97-AF65-F5344CB8AC3E}">
        <p14:creationId xmlns:p14="http://schemas.microsoft.com/office/powerpoint/2010/main" val="4278105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Humility</a:t>
            </a:r>
            <a:endParaRPr lang="en-US" dirty="0"/>
          </a:p>
        </p:txBody>
      </p:sp>
      <p:sp>
        <p:nvSpPr>
          <p:cNvPr id="3" name="Content Placeholder 2"/>
          <p:cNvSpPr>
            <a:spLocks noGrp="1"/>
          </p:cNvSpPr>
          <p:nvPr>
            <p:ph idx="1"/>
          </p:nvPr>
        </p:nvSpPr>
        <p:spPr>
          <a:xfrm>
            <a:off x="467544" y="2204864"/>
            <a:ext cx="8229600" cy="4525963"/>
          </a:xfrm>
        </p:spPr>
        <p:txBody>
          <a:bodyPr/>
          <a:lstStyle/>
          <a:p>
            <a:pPr marL="0" indent="0">
              <a:buNone/>
            </a:pPr>
            <a:r>
              <a:rPr lang="en-US" dirty="0" smtClean="0"/>
              <a:t>Cultural humility is…a willingness and ability to listen and learn from patients, but without shying away from the way in which culture and difference are used to stereotype and oppress people or divert attention from various forms of structural violence</a:t>
            </a:r>
          </a:p>
          <a:p>
            <a:pPr marL="3657600" lvl="8" indent="0">
              <a:buNone/>
            </a:pPr>
            <a:r>
              <a:rPr lang="en-US" dirty="0" smtClean="0"/>
              <a:t>		</a:t>
            </a:r>
            <a:r>
              <a:rPr lang="en-US" dirty="0" err="1" smtClean="0"/>
              <a:t>Kirmayer</a:t>
            </a:r>
            <a:r>
              <a:rPr lang="en-US" dirty="0" smtClean="0"/>
              <a:t> 2012</a:t>
            </a:r>
            <a:endParaRPr lang="en-US" dirty="0"/>
          </a:p>
        </p:txBody>
      </p:sp>
      <p:sp>
        <p:nvSpPr>
          <p:cNvPr id="4" name="Footer Placeholder 3"/>
          <p:cNvSpPr>
            <a:spLocks noGrp="1"/>
          </p:cNvSpPr>
          <p:nvPr>
            <p:ph type="ftr" sz="quarter" idx="11"/>
          </p:nvPr>
        </p:nvSpPr>
        <p:spPr/>
        <p:txBody>
          <a:bodyPr/>
          <a:lstStyle/>
          <a:p>
            <a:pPr>
              <a:defRPr/>
            </a:pPr>
            <a:r>
              <a:rPr lang="en-US" smtClean="0"/>
              <a:t>P. Watson, University of Toronto</a:t>
            </a:r>
            <a:endParaRPr lang="en-CA"/>
          </a:p>
        </p:txBody>
      </p:sp>
      <p:sp>
        <p:nvSpPr>
          <p:cNvPr id="5" name="Slide Number Placeholder 4"/>
          <p:cNvSpPr>
            <a:spLocks noGrp="1"/>
          </p:cNvSpPr>
          <p:nvPr>
            <p:ph type="sldNum" sz="quarter" idx="12"/>
          </p:nvPr>
        </p:nvSpPr>
        <p:spPr/>
        <p:txBody>
          <a:bodyPr/>
          <a:lstStyle/>
          <a:p>
            <a:pPr>
              <a:defRPr/>
            </a:pPr>
            <a:fld id="{B2B0C338-BCC5-48A5-A6DA-2C62E31CB7CB}" type="slidenum">
              <a:rPr lang="en-CA" smtClean="0"/>
              <a:pPr>
                <a:defRPr/>
              </a:pPr>
              <a:t>29</a:t>
            </a:fld>
            <a:endParaRPr lang="en-CA"/>
          </a:p>
        </p:txBody>
      </p:sp>
    </p:spTree>
    <p:extLst>
      <p:ext uri="{BB962C8B-B14F-4D97-AF65-F5344CB8AC3E}">
        <p14:creationId xmlns:p14="http://schemas.microsoft.com/office/powerpoint/2010/main" val="385924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CA" smtClean="0"/>
              <a:t>Objectives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endParaRPr lang="en-CA" dirty="0" smtClean="0"/>
          </a:p>
          <a:p>
            <a:pPr eaLnBrk="1" fontAlgn="auto" hangingPunct="1">
              <a:spcAft>
                <a:spcPts val="0"/>
              </a:spcAft>
              <a:buFont typeface="Arial" pitchFamily="34" charset="0"/>
              <a:buChar char="•"/>
              <a:defRPr/>
            </a:pPr>
            <a:r>
              <a:rPr lang="en-CA" dirty="0" smtClean="0"/>
              <a:t>Review constructs of culture and psychotherapy</a:t>
            </a:r>
          </a:p>
          <a:p>
            <a:pPr eaLnBrk="1" fontAlgn="auto" hangingPunct="1">
              <a:spcAft>
                <a:spcPts val="0"/>
              </a:spcAft>
              <a:buFont typeface="Arial" pitchFamily="34" charset="0"/>
              <a:buChar char="•"/>
              <a:defRPr/>
            </a:pPr>
            <a:r>
              <a:rPr lang="en-CA" dirty="0" smtClean="0"/>
              <a:t>Describe the “Not-knowing” stance of cultural competence</a:t>
            </a:r>
          </a:p>
          <a:p>
            <a:pPr eaLnBrk="1" fontAlgn="auto" hangingPunct="1">
              <a:spcAft>
                <a:spcPts val="0"/>
              </a:spcAft>
              <a:buFont typeface="Arial" pitchFamily="34" charset="0"/>
              <a:buChar char="•"/>
              <a:defRPr/>
            </a:pPr>
            <a:r>
              <a:rPr lang="en-CA" dirty="0" smtClean="0"/>
              <a:t>Translate this stance into concrete changes in psychotherapy training practice</a:t>
            </a:r>
            <a:endParaRPr lang="en-CA" dirty="0"/>
          </a:p>
        </p:txBody>
      </p:sp>
      <p:sp>
        <p:nvSpPr>
          <p:cNvPr id="2" name="Footer Placeholder 1"/>
          <p:cNvSpPr>
            <a:spLocks noGrp="1"/>
          </p:cNvSpPr>
          <p:nvPr>
            <p:ph type="ftr" sz="quarter" idx="11"/>
          </p:nvPr>
        </p:nvSpPr>
        <p:spPr/>
        <p:txBody>
          <a:bodyPr/>
          <a:lstStyle/>
          <a:p>
            <a:pPr>
              <a:defRPr/>
            </a:pPr>
            <a:r>
              <a:rPr lang="en-US" smtClean="0"/>
              <a:t>P. Watson, University of Toronto</a:t>
            </a:r>
            <a:endParaRPr lang="en-CA"/>
          </a:p>
        </p:txBody>
      </p:sp>
      <p:sp>
        <p:nvSpPr>
          <p:cNvPr id="4" name="Slide Number Placeholder 3"/>
          <p:cNvSpPr>
            <a:spLocks noGrp="1"/>
          </p:cNvSpPr>
          <p:nvPr>
            <p:ph type="sldNum" sz="quarter" idx="12"/>
          </p:nvPr>
        </p:nvSpPr>
        <p:spPr/>
        <p:txBody>
          <a:bodyPr/>
          <a:lstStyle/>
          <a:p>
            <a:pPr>
              <a:defRPr/>
            </a:pPr>
            <a:fld id="{B2B0C338-BCC5-48A5-A6DA-2C62E31CB7CB}" type="slidenum">
              <a:rPr lang="en-CA" smtClean="0"/>
              <a:pPr>
                <a:defRPr/>
              </a:pPr>
              <a:t>3</a:t>
            </a:fld>
            <a:endParaRPr lang="en-CA"/>
          </a:p>
        </p:txBody>
      </p:sp>
    </p:spTree>
    <p:extLst>
      <p:ext uri="{BB962C8B-B14F-4D97-AF65-F5344CB8AC3E}">
        <p14:creationId xmlns:p14="http://schemas.microsoft.com/office/powerpoint/2010/main" val="296472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Mutual Recognition</a:t>
            </a:r>
            <a:endParaRPr lang="en-US" dirty="0"/>
          </a:p>
        </p:txBody>
      </p:sp>
      <p:pic>
        <p:nvPicPr>
          <p:cNvPr id="10" name="Content Placeholder 9"/>
          <p:cNvPicPr>
            <a:picLocks noGrp="1" noChangeAspect="1"/>
          </p:cNvPicPr>
          <p:nvPr>
            <p:ph idx="1"/>
          </p:nvPr>
        </p:nvPicPr>
        <p:blipFill>
          <a:blip r:embed="rId3"/>
          <a:stretch>
            <a:fillRect/>
          </a:stretch>
        </p:blipFill>
        <p:spPr>
          <a:xfrm>
            <a:off x="2051720" y="1474726"/>
            <a:ext cx="4932548" cy="4824536"/>
          </a:xfrm>
          <a:prstGeom prst="rect">
            <a:avLst/>
          </a:prstGeom>
        </p:spPr>
      </p:pic>
      <p:sp>
        <p:nvSpPr>
          <p:cNvPr id="2" name="Footer Placeholder 1"/>
          <p:cNvSpPr>
            <a:spLocks noGrp="1"/>
          </p:cNvSpPr>
          <p:nvPr>
            <p:ph type="ftr" sz="quarter" idx="11"/>
          </p:nvPr>
        </p:nvSpPr>
        <p:spPr/>
        <p:txBody>
          <a:bodyPr/>
          <a:lstStyle/>
          <a:p>
            <a:pPr>
              <a:defRPr/>
            </a:pPr>
            <a:r>
              <a:rPr lang="en-US" smtClean="0"/>
              <a:t>P. Watson, University of Toronto</a:t>
            </a:r>
            <a:endParaRPr lang="en-CA"/>
          </a:p>
        </p:txBody>
      </p:sp>
      <p:sp>
        <p:nvSpPr>
          <p:cNvPr id="3" name="Slide Number Placeholder 2"/>
          <p:cNvSpPr>
            <a:spLocks noGrp="1"/>
          </p:cNvSpPr>
          <p:nvPr>
            <p:ph type="sldNum" sz="quarter" idx="12"/>
          </p:nvPr>
        </p:nvSpPr>
        <p:spPr/>
        <p:txBody>
          <a:bodyPr/>
          <a:lstStyle/>
          <a:p>
            <a:pPr>
              <a:defRPr/>
            </a:pPr>
            <a:fld id="{B2B0C338-BCC5-48A5-A6DA-2C62E31CB7CB}" type="slidenum">
              <a:rPr lang="en-CA" smtClean="0"/>
              <a:pPr>
                <a:defRPr/>
              </a:pPr>
              <a:t>30</a:t>
            </a:fld>
            <a:endParaRPr lang="en-CA"/>
          </a:p>
        </p:txBody>
      </p:sp>
    </p:spTree>
    <p:extLst>
      <p:ext uri="{BB962C8B-B14F-4D97-AF65-F5344CB8AC3E}">
        <p14:creationId xmlns:p14="http://schemas.microsoft.com/office/powerpoint/2010/main" val="558231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Recognition</a:t>
            </a:r>
            <a:endParaRPr lang="en-US" dirty="0"/>
          </a:p>
        </p:txBody>
      </p:sp>
      <p:sp>
        <p:nvSpPr>
          <p:cNvPr id="3" name="Content Placeholder 2"/>
          <p:cNvSpPr>
            <a:spLocks noGrp="1"/>
          </p:cNvSpPr>
          <p:nvPr>
            <p:ph idx="1"/>
          </p:nvPr>
        </p:nvSpPr>
        <p:spPr>
          <a:xfrm>
            <a:off x="457200" y="1600200"/>
            <a:ext cx="8229600" cy="5069160"/>
          </a:xfrm>
        </p:spPr>
        <p:txBody>
          <a:bodyPr/>
          <a:lstStyle/>
          <a:p>
            <a:r>
              <a:rPr lang="en-US" dirty="0" smtClean="0"/>
              <a:t>Inescapable “otherness” of the encounter with a client</a:t>
            </a:r>
          </a:p>
          <a:p>
            <a:endParaRPr lang="en-US" dirty="0" smtClean="0"/>
          </a:p>
          <a:p>
            <a:r>
              <a:rPr lang="en-US" dirty="0" smtClean="0"/>
              <a:t>Exploring the unknown</a:t>
            </a:r>
          </a:p>
          <a:p>
            <a:r>
              <a:rPr lang="en-US" dirty="0" smtClean="0"/>
              <a:t>Acknowledging the unknowable</a:t>
            </a:r>
          </a:p>
          <a:p>
            <a:endParaRPr lang="en-US" dirty="0" smtClean="0"/>
          </a:p>
          <a:p>
            <a:r>
              <a:rPr lang="en-US" dirty="0" smtClean="0"/>
              <a:t>Convergence/Resolution  </a:t>
            </a:r>
          </a:p>
          <a:p>
            <a:pPr marL="2286000" lvl="5" indent="0">
              <a:buNone/>
            </a:pPr>
            <a:r>
              <a:rPr lang="en-US" sz="3200" dirty="0" smtClean="0"/>
              <a:t>vs.</a:t>
            </a:r>
            <a:endParaRPr lang="en-US" sz="3200" dirty="0"/>
          </a:p>
          <a:p>
            <a:pPr marL="0" indent="0">
              <a:buNone/>
            </a:pPr>
            <a:r>
              <a:rPr lang="en-US" dirty="0" smtClean="0"/>
              <a:t>    Divergence/Disequilibrium </a:t>
            </a:r>
          </a:p>
        </p:txBody>
      </p:sp>
      <p:sp>
        <p:nvSpPr>
          <p:cNvPr id="4" name="Footer Placeholder 3"/>
          <p:cNvSpPr>
            <a:spLocks noGrp="1"/>
          </p:cNvSpPr>
          <p:nvPr>
            <p:ph type="ftr" sz="quarter" idx="11"/>
          </p:nvPr>
        </p:nvSpPr>
        <p:spPr/>
        <p:txBody>
          <a:bodyPr/>
          <a:lstStyle/>
          <a:p>
            <a:pPr>
              <a:defRPr/>
            </a:pPr>
            <a:r>
              <a:rPr lang="en-US" dirty="0" smtClean="0"/>
              <a:t> </a:t>
            </a:r>
            <a:endParaRPr lang="en-CA" dirty="0"/>
          </a:p>
        </p:txBody>
      </p:sp>
      <p:sp>
        <p:nvSpPr>
          <p:cNvPr id="5" name="Slide Number Placeholder 4"/>
          <p:cNvSpPr>
            <a:spLocks noGrp="1"/>
          </p:cNvSpPr>
          <p:nvPr>
            <p:ph type="sldNum" sz="quarter" idx="12"/>
          </p:nvPr>
        </p:nvSpPr>
        <p:spPr/>
        <p:txBody>
          <a:bodyPr/>
          <a:lstStyle/>
          <a:p>
            <a:pPr>
              <a:defRPr/>
            </a:pPr>
            <a:fld id="{B2B0C338-BCC5-48A5-A6DA-2C62E31CB7CB}" type="slidenum">
              <a:rPr lang="en-CA" smtClean="0"/>
              <a:pPr>
                <a:defRPr/>
              </a:pPr>
              <a:t>31</a:t>
            </a:fld>
            <a:endParaRPr lang="en-CA"/>
          </a:p>
        </p:txBody>
      </p:sp>
    </p:spTree>
    <p:extLst>
      <p:ext uri="{BB962C8B-B14F-4D97-AF65-F5344CB8AC3E}">
        <p14:creationId xmlns:p14="http://schemas.microsoft.com/office/powerpoint/2010/main" val="1253107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Not-Knowing Stance </a:t>
            </a:r>
            <a:br>
              <a:rPr lang="en-US" dirty="0" smtClean="0"/>
            </a:br>
            <a:r>
              <a:rPr lang="en-US" dirty="0" smtClean="0"/>
              <a:t>of Cultural Competence</a:t>
            </a:r>
            <a:endParaRPr lang="en-US" dirty="0"/>
          </a:p>
        </p:txBody>
      </p:sp>
      <p:sp>
        <p:nvSpPr>
          <p:cNvPr id="3" name="Content Placeholder 2"/>
          <p:cNvSpPr>
            <a:spLocks noGrp="1"/>
          </p:cNvSpPr>
          <p:nvPr>
            <p:ph sz="half" idx="1"/>
          </p:nvPr>
        </p:nvSpPr>
        <p:spPr>
          <a:xfrm>
            <a:off x="467544" y="1844824"/>
            <a:ext cx="4038600" cy="4525963"/>
          </a:xfrm>
        </p:spPr>
        <p:txBody>
          <a:bodyPr>
            <a:normAutofit lnSpcReduction="10000"/>
          </a:bodyPr>
          <a:lstStyle/>
          <a:p>
            <a:r>
              <a:rPr lang="en-US" sz="3200" dirty="0" smtClean="0"/>
              <a:t>Reflection</a:t>
            </a:r>
            <a:r>
              <a:rPr lang="en-US" dirty="0" smtClean="0"/>
              <a:t> </a:t>
            </a:r>
          </a:p>
          <a:p>
            <a:pPr lvl="1"/>
            <a:r>
              <a:rPr lang="en-US" dirty="0" smtClean="0"/>
              <a:t>meta-cognition</a:t>
            </a:r>
          </a:p>
          <a:p>
            <a:pPr lvl="1"/>
            <a:r>
              <a:rPr lang="en-US" dirty="0" smtClean="0"/>
              <a:t>modeling</a:t>
            </a:r>
          </a:p>
          <a:p>
            <a:endParaRPr lang="en-US" dirty="0" smtClean="0"/>
          </a:p>
          <a:p>
            <a:r>
              <a:rPr lang="en-US" sz="3200" dirty="0" smtClean="0"/>
              <a:t>Humility </a:t>
            </a:r>
          </a:p>
          <a:p>
            <a:pPr lvl="1"/>
            <a:r>
              <a:rPr lang="en-US" dirty="0" smtClean="0"/>
              <a:t>critique of the practice itself</a:t>
            </a:r>
          </a:p>
          <a:p>
            <a:endParaRPr lang="en-US" dirty="0" smtClean="0"/>
          </a:p>
          <a:p>
            <a:r>
              <a:rPr lang="en-US" sz="3200" dirty="0" smtClean="0"/>
              <a:t>Mutual Recognition</a:t>
            </a:r>
          </a:p>
          <a:p>
            <a:pPr lvl="1"/>
            <a:r>
              <a:rPr lang="en-US" dirty="0"/>
              <a:t>i</a:t>
            </a:r>
            <a:r>
              <a:rPr lang="en-US" dirty="0" smtClean="0"/>
              <a:t>nescapable “otherness”</a:t>
            </a:r>
          </a:p>
          <a:p>
            <a:pPr lvl="1"/>
            <a:endParaRPr lang="en-US" dirty="0"/>
          </a:p>
        </p:txBody>
      </p:sp>
      <p:graphicFrame>
        <p:nvGraphicFramePr>
          <p:cNvPr id="5" name="Content Placeholder 4"/>
          <p:cNvGraphicFramePr>
            <a:graphicFrameLocks noGrp="1"/>
          </p:cNvGraphicFramePr>
          <p:nvPr>
            <p:ph sz="half" idx="2"/>
            <p:extLst/>
          </p:nvPr>
        </p:nvGraphicFramePr>
        <p:xfrm>
          <a:off x="4644008" y="1916832"/>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defRPr/>
            </a:pPr>
            <a:r>
              <a:rPr lang="en-US" smtClean="0"/>
              <a:t>P. Watson, University of Toronto</a:t>
            </a:r>
            <a:endParaRPr lang="en-CA"/>
          </a:p>
        </p:txBody>
      </p:sp>
      <p:sp>
        <p:nvSpPr>
          <p:cNvPr id="6" name="Slide Number Placeholder 5"/>
          <p:cNvSpPr>
            <a:spLocks noGrp="1"/>
          </p:cNvSpPr>
          <p:nvPr>
            <p:ph type="sldNum" sz="quarter" idx="12"/>
          </p:nvPr>
        </p:nvSpPr>
        <p:spPr/>
        <p:txBody>
          <a:bodyPr/>
          <a:lstStyle/>
          <a:p>
            <a:pPr>
              <a:defRPr/>
            </a:pPr>
            <a:fld id="{25D6B751-08C0-4A06-9C47-1A750740CAFF}" type="slidenum">
              <a:rPr lang="en-CA" smtClean="0"/>
              <a:pPr>
                <a:defRPr/>
              </a:pPr>
              <a:t>32</a:t>
            </a:fld>
            <a:endParaRPr lang="en-CA"/>
          </a:p>
        </p:txBody>
      </p:sp>
    </p:spTree>
    <p:extLst>
      <p:ext uri="{BB962C8B-B14F-4D97-AF65-F5344CB8AC3E}">
        <p14:creationId xmlns:p14="http://schemas.microsoft.com/office/powerpoint/2010/main" val="748897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p:txBody>
          <a:bodyPr/>
          <a:lstStyle/>
          <a:p>
            <a:r>
              <a:rPr lang="en-US" dirty="0" smtClean="0"/>
              <a:t>Psychotherapy Supervision</a:t>
            </a:r>
          </a:p>
        </p:txBody>
      </p:sp>
      <p:sp>
        <p:nvSpPr>
          <p:cNvPr id="79875" name="Rectangle 3"/>
          <p:cNvSpPr>
            <a:spLocks noGrp="1"/>
          </p:cNvSpPr>
          <p:nvPr>
            <p:ph type="body" idx="4294967295"/>
          </p:nvPr>
        </p:nvSpPr>
        <p:spPr>
          <a:xfrm>
            <a:off x="457200" y="1600200"/>
            <a:ext cx="8229600" cy="5068888"/>
          </a:xfrm>
        </p:spPr>
        <p:txBody>
          <a:bodyPr/>
          <a:lstStyle/>
          <a:p>
            <a:pPr>
              <a:lnSpc>
                <a:spcPct val="90000"/>
              </a:lnSpc>
              <a:buFont typeface="Arial" charset="0"/>
              <a:buNone/>
            </a:pPr>
            <a:r>
              <a:rPr lang="en-US" sz="2400" dirty="0" smtClean="0"/>
              <a:t>For supervisors and trainees, how did you (or how could you):</a:t>
            </a:r>
          </a:p>
          <a:p>
            <a:r>
              <a:rPr lang="en-US" sz="2800" dirty="0" smtClean="0"/>
              <a:t>Name and </a:t>
            </a:r>
            <a:r>
              <a:rPr lang="en-US" sz="2800" dirty="0"/>
              <a:t>explore your </a:t>
            </a:r>
            <a:r>
              <a:rPr lang="en-US" sz="2800" dirty="0" smtClean="0"/>
              <a:t>ignorance and hypotheses? </a:t>
            </a:r>
            <a:r>
              <a:rPr lang="en-US" sz="2800" dirty="0">
                <a:solidFill>
                  <a:srgbClr val="0070C0"/>
                </a:solidFill>
              </a:rPr>
              <a:t>[</a:t>
            </a:r>
            <a:r>
              <a:rPr lang="en-US" sz="2800" dirty="0" smtClean="0">
                <a:solidFill>
                  <a:srgbClr val="0070C0"/>
                </a:solidFill>
              </a:rPr>
              <a:t>Reflection, Mutual Recognition]</a:t>
            </a:r>
            <a:endParaRPr lang="en-CA" sz="2800" dirty="0">
              <a:solidFill>
                <a:srgbClr val="0070C0"/>
              </a:solidFill>
            </a:endParaRPr>
          </a:p>
          <a:p>
            <a:r>
              <a:rPr lang="en-US" sz="2800" dirty="0"/>
              <a:t>Discuss the cultural limits of the psychotherapy paradigms being taught? </a:t>
            </a:r>
            <a:r>
              <a:rPr lang="en-US" sz="2800" dirty="0">
                <a:solidFill>
                  <a:srgbClr val="0070C0"/>
                </a:solidFill>
              </a:rPr>
              <a:t>[</a:t>
            </a:r>
            <a:r>
              <a:rPr lang="en-US" sz="2800" dirty="0" smtClean="0">
                <a:solidFill>
                  <a:srgbClr val="0070C0"/>
                </a:solidFill>
              </a:rPr>
              <a:t>Humility, Reflection]</a:t>
            </a:r>
            <a:endParaRPr lang="en-CA" sz="2800" dirty="0">
              <a:solidFill>
                <a:srgbClr val="0070C0"/>
              </a:solidFill>
            </a:endParaRPr>
          </a:p>
          <a:p>
            <a:r>
              <a:rPr lang="en-US" sz="2800" dirty="0"/>
              <a:t>Explore the presence of the unknowable aspects of the “other” for both </a:t>
            </a:r>
            <a:r>
              <a:rPr lang="en-US" sz="2800" dirty="0" smtClean="0"/>
              <a:t>trainee and client? </a:t>
            </a:r>
            <a:r>
              <a:rPr lang="en-US" sz="2800" dirty="0"/>
              <a:t>Talk about otherness and power? </a:t>
            </a:r>
            <a:r>
              <a:rPr lang="en-US" sz="2800" dirty="0">
                <a:solidFill>
                  <a:srgbClr val="0070C0"/>
                </a:solidFill>
              </a:rPr>
              <a:t>[Mutual </a:t>
            </a:r>
            <a:r>
              <a:rPr lang="en-US" sz="2800" dirty="0" smtClean="0">
                <a:solidFill>
                  <a:srgbClr val="0070C0"/>
                </a:solidFill>
              </a:rPr>
              <a:t>Recognition, Humility]</a:t>
            </a:r>
            <a:endParaRPr lang="en-CA" sz="2800" dirty="0">
              <a:solidFill>
                <a:srgbClr val="0070C0"/>
              </a:solidFill>
            </a:endParaRPr>
          </a:p>
          <a:p>
            <a:r>
              <a:rPr lang="en-US" sz="2800" dirty="0" smtClean="0"/>
              <a:t>Protect and </a:t>
            </a:r>
            <a:r>
              <a:rPr lang="en-US" sz="2800" dirty="0"/>
              <a:t>promote uncertainty? </a:t>
            </a:r>
            <a:r>
              <a:rPr lang="en-US" sz="2800" dirty="0">
                <a:solidFill>
                  <a:srgbClr val="0070C0"/>
                </a:solidFill>
              </a:rPr>
              <a:t>[Reflection, Humility, Mutual Recognition</a:t>
            </a:r>
            <a:r>
              <a:rPr lang="en-US" sz="2800" dirty="0" smtClean="0">
                <a:solidFill>
                  <a:srgbClr val="0070C0"/>
                </a:solidFill>
              </a:rPr>
              <a:t>]</a:t>
            </a:r>
          </a:p>
        </p:txBody>
      </p:sp>
      <p:sp>
        <p:nvSpPr>
          <p:cNvPr id="3" name="Slide Number Placeholder 2"/>
          <p:cNvSpPr>
            <a:spLocks noGrp="1"/>
          </p:cNvSpPr>
          <p:nvPr>
            <p:ph type="sldNum" sz="quarter" idx="12"/>
          </p:nvPr>
        </p:nvSpPr>
        <p:spPr/>
        <p:txBody>
          <a:bodyPr/>
          <a:lstStyle/>
          <a:p>
            <a:pPr>
              <a:defRPr/>
            </a:pPr>
            <a:fld id="{7C873757-086F-4C58-94B2-D5496C138999}" type="slidenum">
              <a:rPr lang="en-US" altLang="en-US" smtClean="0"/>
              <a:pPr>
                <a:defRPr/>
              </a:pPr>
              <a:t>33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8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Selves</a:t>
            </a:r>
            <a:endParaRPr lang="en-US" dirty="0"/>
          </a:p>
        </p:txBody>
      </p:sp>
      <p:sp>
        <p:nvSpPr>
          <p:cNvPr id="4" name="Footer Placeholder 3"/>
          <p:cNvSpPr>
            <a:spLocks noGrp="1"/>
          </p:cNvSpPr>
          <p:nvPr>
            <p:ph type="ftr" sz="quarter" idx="11"/>
          </p:nvPr>
        </p:nvSpPr>
        <p:spPr/>
        <p:txBody>
          <a:bodyPr/>
          <a:lstStyle/>
          <a:p>
            <a:pPr>
              <a:defRPr/>
            </a:pPr>
            <a:r>
              <a:rPr lang="en-US" altLang="en-US" smtClean="0"/>
              <a:t>P. Watson, University of Toronto</a:t>
            </a:r>
            <a:endParaRPr lang="en-US" altLang="en-US"/>
          </a:p>
        </p:txBody>
      </p:sp>
      <p:sp>
        <p:nvSpPr>
          <p:cNvPr id="5" name="Slide Number Placeholder 4"/>
          <p:cNvSpPr>
            <a:spLocks noGrp="1"/>
          </p:cNvSpPr>
          <p:nvPr>
            <p:ph type="sldNum" sz="quarter" idx="12"/>
          </p:nvPr>
        </p:nvSpPr>
        <p:spPr/>
        <p:txBody>
          <a:bodyPr/>
          <a:lstStyle/>
          <a:p>
            <a:pPr>
              <a:defRPr/>
            </a:pPr>
            <a:fld id="{7C873757-086F-4C58-94B2-D5496C138999}" type="slidenum">
              <a:rPr lang="en-US" altLang="en-US" smtClean="0"/>
              <a:pPr>
                <a:defRPr/>
              </a:pPr>
              <a:t>34</a:t>
            </a:fld>
            <a:endParaRPr lang="en-US" altLang="en-US"/>
          </a:p>
        </p:txBody>
      </p:sp>
      <p:pic>
        <p:nvPicPr>
          <p:cNvPr id="6" name="SmartArt Placeholder 5" descr="mosaic"/>
          <p:cNvPicPr>
            <a:picLocks noGrp="1" noChangeAspect="1" noChangeArrowheads="1"/>
          </p:cNvPicPr>
          <p:nvPr>
            <p:ph type="dgm" idx="1"/>
          </p:nvPr>
        </p:nvPicPr>
        <p:blipFill>
          <a:blip r:embed="rId3"/>
          <a:srcRect/>
          <a:stretch>
            <a:fillRect/>
          </a:stretch>
        </p:blipFill>
        <p:spPr bwMode="auto">
          <a:xfrm>
            <a:off x="8405" y="1772816"/>
            <a:ext cx="9143358" cy="4578712"/>
          </a:xfrm>
          <a:prstGeom prst="rect">
            <a:avLst/>
          </a:prstGeom>
          <a:noFill/>
        </p:spPr>
      </p:pic>
    </p:spTree>
    <p:extLst>
      <p:ext uri="{BB962C8B-B14F-4D97-AF65-F5344CB8AC3E}">
        <p14:creationId xmlns:p14="http://schemas.microsoft.com/office/powerpoint/2010/main" val="93508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CA" dirty="0" smtClean="0"/>
              <a:t>Who’s Here?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69" r="3648" b="56667"/>
          <a:stretch/>
        </p:blipFill>
        <p:spPr bwMode="auto">
          <a:xfrm>
            <a:off x="107504" y="3789040"/>
            <a:ext cx="8839200" cy="241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P. Watson, University of Toronto</a:t>
            </a:r>
            <a:endParaRPr lang="en-CA"/>
          </a:p>
        </p:txBody>
      </p:sp>
      <p:sp>
        <p:nvSpPr>
          <p:cNvPr id="3" name="Slide Number Placeholder 2"/>
          <p:cNvSpPr>
            <a:spLocks noGrp="1"/>
          </p:cNvSpPr>
          <p:nvPr>
            <p:ph type="sldNum" sz="quarter" idx="12"/>
          </p:nvPr>
        </p:nvSpPr>
        <p:spPr/>
        <p:txBody>
          <a:bodyPr/>
          <a:lstStyle/>
          <a:p>
            <a:pPr>
              <a:defRPr/>
            </a:pPr>
            <a:fld id="{B2B0C338-BCC5-48A5-A6DA-2C62E31CB7CB}" type="slidenum">
              <a:rPr lang="en-CA" smtClean="0"/>
              <a:pPr>
                <a:defRPr/>
              </a:pPr>
              <a:t>4</a:t>
            </a:fld>
            <a:endParaRPr lang="en-CA"/>
          </a:p>
        </p:txBody>
      </p:sp>
    </p:spTree>
    <p:extLst>
      <p:ext uri="{BB962C8B-B14F-4D97-AF65-F5344CB8AC3E}">
        <p14:creationId xmlns:p14="http://schemas.microsoft.com/office/powerpoint/2010/main" val="755088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P. Watson, University of Toronto</a:t>
            </a:r>
            <a:endParaRPr lang="en-CA"/>
          </a:p>
        </p:txBody>
      </p:sp>
      <p:sp>
        <p:nvSpPr>
          <p:cNvPr id="5" name="Slide Number Placeholder 4"/>
          <p:cNvSpPr>
            <a:spLocks noGrp="1"/>
          </p:cNvSpPr>
          <p:nvPr>
            <p:ph type="sldNum" sz="quarter" idx="12"/>
          </p:nvPr>
        </p:nvSpPr>
        <p:spPr/>
        <p:txBody>
          <a:bodyPr/>
          <a:lstStyle/>
          <a:p>
            <a:pPr>
              <a:defRPr/>
            </a:pPr>
            <a:fld id="{B2B0C338-BCC5-48A5-A6DA-2C62E31CB7CB}" type="slidenum">
              <a:rPr lang="en-CA" smtClean="0"/>
              <a:pPr>
                <a:defRPr/>
              </a:pPr>
              <a:t>5</a:t>
            </a:fld>
            <a:endParaRPr lang="en-CA"/>
          </a:p>
        </p:txBody>
      </p:sp>
      <p:pic>
        <p:nvPicPr>
          <p:cNvPr id="1026" name="Picture 2" descr="Image result for culture psychotherap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688" y="1124744"/>
            <a:ext cx="5544616" cy="501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612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What is Culture?</a:t>
            </a:r>
            <a:endParaRPr lang="en-US" altLang="en-US" dirty="0"/>
          </a:p>
        </p:txBody>
      </p:sp>
      <p:sp>
        <p:nvSpPr>
          <p:cNvPr id="14339" name="Rectangle 3"/>
          <p:cNvSpPr>
            <a:spLocks noGrp="1" noChangeArrowheads="1"/>
          </p:cNvSpPr>
          <p:nvPr>
            <p:ph idx="1"/>
          </p:nvPr>
        </p:nvSpPr>
        <p:spPr>
          <a:xfrm>
            <a:off x="457200" y="1981200"/>
            <a:ext cx="8229600" cy="4616152"/>
          </a:xfrm>
        </p:spPr>
        <p:txBody>
          <a:bodyPr>
            <a:normAutofit/>
          </a:bodyPr>
          <a:lstStyle/>
          <a:p>
            <a:pPr>
              <a:buFontTx/>
              <a:buNone/>
            </a:pPr>
            <a:r>
              <a:rPr lang="en-US" altLang="en-US" dirty="0" smtClean="0"/>
              <a:t>“the beliefs, customs, arts </a:t>
            </a:r>
            <a:r>
              <a:rPr lang="en-US" altLang="en-US" dirty="0" err="1" smtClean="0"/>
              <a:t>etc</a:t>
            </a:r>
            <a:r>
              <a:rPr lang="en-US" altLang="en-US" dirty="0" smtClean="0"/>
              <a:t> of a particular society, group, place or time”</a:t>
            </a:r>
          </a:p>
          <a:p>
            <a:pPr>
              <a:buFontTx/>
              <a:buNone/>
            </a:pPr>
            <a:endParaRPr lang="en-US" altLang="en-US" dirty="0" smtClean="0"/>
          </a:p>
          <a:p>
            <a:pPr>
              <a:buFontTx/>
              <a:buNone/>
            </a:pPr>
            <a:r>
              <a:rPr lang="en-US" altLang="en-US" dirty="0" smtClean="0"/>
              <a:t>“an integrated pattern of human knowledge, belief, and behavior that depends upon the capacity for learning and transmitting knowledge to succeeding generations”</a:t>
            </a:r>
          </a:p>
          <a:p>
            <a:pPr>
              <a:buFontTx/>
              <a:buNone/>
            </a:pPr>
            <a:endParaRPr lang="en-US" altLang="en-US" dirty="0"/>
          </a:p>
          <a:p>
            <a:pPr algn="r">
              <a:buFontTx/>
              <a:buNone/>
            </a:pPr>
            <a:r>
              <a:rPr lang="en-US" altLang="en-US" sz="1800" dirty="0" smtClean="0"/>
              <a:t>-Merriam-Webster Dictionary</a:t>
            </a:r>
          </a:p>
          <a:p>
            <a:pPr>
              <a:buFontTx/>
              <a:buNone/>
            </a:pPr>
            <a:endParaRPr lang="en-US" altLang="en-US" dirty="0"/>
          </a:p>
          <a:p>
            <a:endParaRPr lang="en-US" altLang="en-US" dirty="0"/>
          </a:p>
        </p:txBody>
      </p:sp>
    </p:spTree>
    <p:extLst>
      <p:ext uri="{BB962C8B-B14F-4D97-AF65-F5344CB8AC3E}">
        <p14:creationId xmlns:p14="http://schemas.microsoft.com/office/powerpoint/2010/main" val="173458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CA" dirty="0" smtClean="0"/>
              <a:t>What is Culture?</a:t>
            </a:r>
          </a:p>
        </p:txBody>
      </p:sp>
      <p:sp>
        <p:nvSpPr>
          <p:cNvPr id="3" name="Content Placeholder 2"/>
          <p:cNvSpPr>
            <a:spLocks noGrp="1"/>
          </p:cNvSpPr>
          <p:nvPr>
            <p:ph idx="1"/>
          </p:nvPr>
        </p:nvSpPr>
        <p:spPr/>
        <p:txBody>
          <a:bodyPr>
            <a:noAutofit/>
          </a:bodyPr>
          <a:lstStyle/>
          <a:p>
            <a:pPr marL="0" indent="0" eaLnBrk="1" hangingPunct="1">
              <a:lnSpc>
                <a:spcPct val="90000"/>
              </a:lnSpc>
            </a:pPr>
            <a:endParaRPr lang="en-CA" sz="4000" dirty="0" smtClean="0"/>
          </a:p>
          <a:p>
            <a:pPr marL="0" indent="0" eaLnBrk="1" hangingPunct="1">
              <a:lnSpc>
                <a:spcPct val="90000"/>
              </a:lnSpc>
            </a:pPr>
            <a:r>
              <a:rPr lang="en-CA" sz="4000" dirty="0" smtClean="0"/>
              <a:t> Content </a:t>
            </a:r>
            <a:r>
              <a:rPr lang="en-CA" sz="4000" dirty="0" smtClean="0">
                <a:sym typeface="Wingdings" pitchFamily="2" charset="2"/>
              </a:rPr>
              <a:t> set of characteristics</a:t>
            </a:r>
            <a:endParaRPr lang="en-CA" sz="4000" dirty="0" smtClean="0"/>
          </a:p>
          <a:p>
            <a:pPr marL="400050" lvl="1" indent="0" eaLnBrk="1" hangingPunct="1">
              <a:lnSpc>
                <a:spcPct val="90000"/>
              </a:lnSpc>
            </a:pPr>
            <a:r>
              <a:rPr lang="en-CA" sz="4000" dirty="0" smtClean="0"/>
              <a:t>“what”</a:t>
            </a:r>
          </a:p>
          <a:p>
            <a:pPr marL="0" indent="0" eaLnBrk="1" hangingPunct="1">
              <a:lnSpc>
                <a:spcPct val="90000"/>
              </a:lnSpc>
              <a:buFont typeface="Arial" charset="0"/>
              <a:buNone/>
            </a:pPr>
            <a:endParaRPr lang="en-CA" sz="4000" dirty="0" smtClean="0"/>
          </a:p>
          <a:p>
            <a:pPr marL="0" indent="0" eaLnBrk="1" hangingPunct="1">
              <a:lnSpc>
                <a:spcPct val="90000"/>
              </a:lnSpc>
              <a:buFont typeface="Arial" charset="0"/>
              <a:buNone/>
            </a:pPr>
            <a:endParaRPr lang="en-CA" sz="4000" dirty="0" smtClean="0"/>
          </a:p>
          <a:p>
            <a:pPr marL="0" indent="0" eaLnBrk="1" hangingPunct="1">
              <a:lnSpc>
                <a:spcPct val="90000"/>
              </a:lnSpc>
            </a:pPr>
            <a:r>
              <a:rPr lang="en-CA" sz="4000" dirty="0"/>
              <a:t> </a:t>
            </a:r>
            <a:r>
              <a:rPr lang="en-CA" sz="4000" dirty="0" smtClean="0"/>
              <a:t>Process </a:t>
            </a:r>
            <a:r>
              <a:rPr lang="en-CA" sz="4000" dirty="0" smtClean="0">
                <a:sym typeface="Wingdings" pitchFamily="2" charset="2"/>
              </a:rPr>
              <a:t> dynamic interactions</a:t>
            </a:r>
            <a:endParaRPr lang="en-CA" sz="4000" dirty="0" smtClean="0"/>
          </a:p>
          <a:p>
            <a:pPr marL="400050" lvl="1" indent="0" eaLnBrk="1" hangingPunct="1">
              <a:lnSpc>
                <a:spcPct val="90000"/>
              </a:lnSpc>
            </a:pPr>
            <a:r>
              <a:rPr lang="en-CA" sz="4000" dirty="0" smtClean="0"/>
              <a:t>“how”</a:t>
            </a:r>
          </a:p>
        </p:txBody>
      </p:sp>
      <p:sp>
        <p:nvSpPr>
          <p:cNvPr id="2" name="Footer Placeholder 1"/>
          <p:cNvSpPr>
            <a:spLocks noGrp="1"/>
          </p:cNvSpPr>
          <p:nvPr>
            <p:ph type="ftr" sz="quarter" idx="11"/>
          </p:nvPr>
        </p:nvSpPr>
        <p:spPr/>
        <p:txBody>
          <a:bodyPr/>
          <a:lstStyle/>
          <a:p>
            <a:pPr>
              <a:defRPr/>
            </a:pPr>
            <a:r>
              <a:rPr lang="en-CA" smtClean="0"/>
              <a:t>P. Watson and P. Raju, University of Toronto</a:t>
            </a:r>
            <a:endParaRPr lang="en-CA"/>
          </a:p>
        </p:txBody>
      </p:sp>
    </p:spTree>
    <p:extLst>
      <p:ext uri="{BB962C8B-B14F-4D97-AF65-F5344CB8AC3E}">
        <p14:creationId xmlns:p14="http://schemas.microsoft.com/office/powerpoint/2010/main" val="643174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CA" smtClean="0"/>
              <a:t>Kirmayer</a:t>
            </a:r>
          </a:p>
        </p:txBody>
      </p:sp>
      <p:sp>
        <p:nvSpPr>
          <p:cNvPr id="3" name="Content Placeholder 2"/>
          <p:cNvSpPr>
            <a:spLocks noGrp="1"/>
          </p:cNvSpPr>
          <p:nvPr>
            <p:ph idx="1"/>
          </p:nvPr>
        </p:nvSpPr>
        <p:spPr>
          <a:xfrm>
            <a:off x="457200" y="1600200"/>
            <a:ext cx="8147248" cy="4525963"/>
          </a:xfrm>
        </p:spPr>
        <p:txBody>
          <a:bodyPr/>
          <a:lstStyle/>
          <a:p>
            <a:pPr eaLnBrk="1" hangingPunct="1"/>
            <a:r>
              <a:rPr lang="en-CA" dirty="0" smtClean="0"/>
              <a:t>Culture “involves a flexible, ongoing process of transmitting and using knowledge that depends on dynamics both within communities and at the interface between </a:t>
            </a:r>
            <a:r>
              <a:rPr lang="en-CA" dirty="0" err="1" smtClean="0"/>
              <a:t>ethnocultural</a:t>
            </a:r>
            <a:r>
              <a:rPr lang="en-CA" dirty="0" smtClean="0"/>
              <a:t> communities and institutions of</a:t>
            </a:r>
          </a:p>
          <a:p>
            <a:pPr marL="0" indent="0" eaLnBrk="1" hangingPunct="1">
              <a:buNone/>
            </a:pPr>
            <a:r>
              <a:rPr lang="en-CA" dirty="0" smtClean="0"/>
              <a:t>    the larger society, like the </a:t>
            </a:r>
          </a:p>
          <a:p>
            <a:pPr marL="0" indent="0" eaLnBrk="1" hangingPunct="1">
              <a:buNone/>
            </a:pPr>
            <a:r>
              <a:rPr lang="en-CA" dirty="0"/>
              <a:t> </a:t>
            </a:r>
            <a:r>
              <a:rPr lang="en-CA" dirty="0" smtClean="0"/>
              <a:t>   health care system, as well </a:t>
            </a:r>
          </a:p>
          <a:p>
            <a:pPr marL="0" indent="0" eaLnBrk="1" hangingPunct="1">
              <a:buNone/>
            </a:pPr>
            <a:r>
              <a:rPr lang="en-CA" dirty="0"/>
              <a:t> </a:t>
            </a:r>
            <a:r>
              <a:rPr lang="en-CA" dirty="0" smtClean="0"/>
              <a:t>   as global networks”</a:t>
            </a:r>
          </a:p>
          <a:p>
            <a:pPr eaLnBrk="1" hangingPunct="1"/>
            <a:endParaRPr lang="en-CA" dirty="0" smtClean="0"/>
          </a:p>
        </p:txBody>
      </p:sp>
      <p:pic>
        <p:nvPicPr>
          <p:cNvPr id="1026" name="Picture 2" descr="C:\Users\Priyadarshani\Desktop\Priya\Psych Residency as of Jan 2011\Grand Rounds 2011 Social Suicide Nunavut\images for rounds 2011 suicide\GearHeadsCollabora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509120"/>
            <a:ext cx="2411026" cy="192709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smtClean="0"/>
              <a:t>P. Watson, University of Toronto</a:t>
            </a:r>
            <a:endParaRPr lang="en-CA"/>
          </a:p>
        </p:txBody>
      </p:sp>
      <p:sp>
        <p:nvSpPr>
          <p:cNvPr id="5" name="Slide Number Placeholder 4"/>
          <p:cNvSpPr>
            <a:spLocks noGrp="1"/>
          </p:cNvSpPr>
          <p:nvPr>
            <p:ph type="sldNum" sz="quarter" idx="12"/>
          </p:nvPr>
        </p:nvSpPr>
        <p:spPr/>
        <p:txBody>
          <a:bodyPr/>
          <a:lstStyle/>
          <a:p>
            <a:pPr>
              <a:defRPr/>
            </a:pPr>
            <a:fld id="{B2B0C338-BCC5-48A5-A6DA-2C62E31CB7CB}" type="slidenum">
              <a:rPr lang="en-CA" smtClean="0"/>
              <a:pPr>
                <a:defRPr/>
              </a:pPr>
              <a:t>8</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ltLang="en-US" dirty="0"/>
          </a:p>
        </p:txBody>
      </p:sp>
      <p:sp>
        <p:nvSpPr>
          <p:cNvPr id="15363" name="Rectangle 3"/>
          <p:cNvSpPr>
            <a:spLocks noGrp="1" noChangeArrowheads="1"/>
          </p:cNvSpPr>
          <p:nvPr>
            <p:ph idx="1"/>
          </p:nvPr>
        </p:nvSpPr>
        <p:spPr>
          <a:xfrm>
            <a:off x="457200" y="2332038"/>
            <a:ext cx="8229600" cy="4144962"/>
          </a:xfrm>
        </p:spPr>
        <p:txBody>
          <a:bodyPr/>
          <a:lstStyle/>
          <a:p>
            <a:pPr marL="0" indent="0" algn="ctr">
              <a:buNone/>
            </a:pPr>
            <a:r>
              <a:rPr lang="en-US" altLang="en-US" sz="4400" dirty="0" smtClean="0"/>
              <a:t>One way to know the culture </a:t>
            </a:r>
          </a:p>
          <a:p>
            <a:pPr marL="0" indent="0" algn="ctr">
              <a:buNone/>
            </a:pPr>
            <a:r>
              <a:rPr lang="en-US" altLang="en-US" sz="4400" dirty="0" smtClean="0"/>
              <a:t>is to transgress it.</a:t>
            </a:r>
          </a:p>
          <a:p>
            <a:pPr marL="0" indent="0" algn="ctr">
              <a:buNone/>
            </a:pPr>
            <a:endParaRPr lang="en-US" altLang="en-US" sz="4400" dirty="0"/>
          </a:p>
          <a:p>
            <a:pPr marL="0" indent="0" algn="ctr">
              <a:buNone/>
            </a:pPr>
            <a:endParaRPr lang="en-US" altLang="en-US" sz="4400" dirty="0" smtClean="0"/>
          </a:p>
          <a:p>
            <a:pPr marL="0" indent="0" algn="r">
              <a:buNone/>
            </a:pPr>
            <a:r>
              <a:rPr lang="en-US" altLang="en-US" sz="2800" dirty="0" smtClean="0"/>
              <a:t>-Howard </a:t>
            </a:r>
            <a:r>
              <a:rPr lang="en-US" altLang="en-US" sz="2800" dirty="0" err="1" smtClean="0"/>
              <a:t>Garfinkel</a:t>
            </a:r>
            <a:endParaRPr lang="en-US" altLang="en-US" sz="2800" dirty="0"/>
          </a:p>
          <a:p>
            <a:pPr marL="0" indent="0" algn="ctr">
              <a:buNone/>
            </a:pPr>
            <a:endParaRPr lang="en-US" altLang="en-US" sz="4400" dirty="0"/>
          </a:p>
        </p:txBody>
      </p:sp>
    </p:spTree>
    <p:extLst>
      <p:ext uri="{BB962C8B-B14F-4D97-AF65-F5344CB8AC3E}">
        <p14:creationId xmlns:p14="http://schemas.microsoft.com/office/powerpoint/2010/main" val="1096279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13874</TotalTime>
  <Words>4663</Words>
  <Application>Microsoft Office PowerPoint</Application>
  <PresentationFormat>On-screen Show (4:3)</PresentationFormat>
  <Paragraphs>386</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Teaching Not-Knowing:  Cultural Competence and Psychotherapy Training</vt:lpstr>
      <vt:lpstr>Conflicts of Interest</vt:lpstr>
      <vt:lpstr>Objectives</vt:lpstr>
      <vt:lpstr>Who’s Here?</vt:lpstr>
      <vt:lpstr>PowerPoint Presentation</vt:lpstr>
      <vt:lpstr>What is Culture?</vt:lpstr>
      <vt:lpstr>What is Culture?</vt:lpstr>
      <vt:lpstr>Kirmayer</vt:lpstr>
      <vt:lpstr>PowerPoint Presentation</vt:lpstr>
      <vt:lpstr>What are the cultures in play?</vt:lpstr>
      <vt:lpstr>Cultural Competence</vt:lpstr>
      <vt:lpstr>Explanatory Models</vt:lpstr>
      <vt:lpstr>Reflection and Uncertainty</vt:lpstr>
      <vt:lpstr>The Self</vt:lpstr>
      <vt:lpstr>I’m Nobody’s Child Now</vt:lpstr>
      <vt:lpstr>Divergence,  Instability and the  Push for Resolution</vt:lpstr>
      <vt:lpstr>Same/Other</vt:lpstr>
      <vt:lpstr>Hidden, Invisible, Unexamined</vt:lpstr>
      <vt:lpstr>Cultural Competence</vt:lpstr>
      <vt:lpstr>Cultural Competence</vt:lpstr>
      <vt:lpstr>Cultural Intersections</vt:lpstr>
      <vt:lpstr>Cultural Competence</vt:lpstr>
      <vt:lpstr>The Not-Knowing Stance  of Cultural Competence</vt:lpstr>
      <vt:lpstr>Reflection</vt:lpstr>
      <vt:lpstr>Reflection</vt:lpstr>
      <vt:lpstr> </vt:lpstr>
      <vt:lpstr>Humility</vt:lpstr>
      <vt:lpstr>Reflective Practice and Humility</vt:lpstr>
      <vt:lpstr>Cultural Humility</vt:lpstr>
      <vt:lpstr>Mutual Recognition</vt:lpstr>
      <vt:lpstr>Mutual Recognition</vt:lpstr>
      <vt:lpstr>The Not-Knowing Stance  of Cultural Competence</vt:lpstr>
      <vt:lpstr>Psychotherapy Supervision</vt:lpstr>
      <vt:lpstr>Many Selves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Priyadarshani</dc:creator>
  <cp:lastModifiedBy>ctsadmin</cp:lastModifiedBy>
  <cp:revision>613</cp:revision>
  <cp:lastPrinted>2015-04-20T00:22:14Z</cp:lastPrinted>
  <dcterms:created xsi:type="dcterms:W3CDTF">2014-08-15T01:52:19Z</dcterms:created>
  <dcterms:modified xsi:type="dcterms:W3CDTF">2015-04-20T14:15:49Z</dcterms:modified>
</cp:coreProperties>
</file>