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30"/>
  </p:notesMasterIdLst>
  <p:sldIdLst>
    <p:sldId id="257" r:id="rId2"/>
    <p:sldId id="289" r:id="rId3"/>
    <p:sldId id="283" r:id="rId4"/>
    <p:sldId id="259" r:id="rId5"/>
    <p:sldId id="260" r:id="rId6"/>
    <p:sldId id="261" r:id="rId7"/>
    <p:sldId id="290" r:id="rId8"/>
    <p:sldId id="286" r:id="rId9"/>
    <p:sldId id="288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91" r:id="rId21"/>
    <p:sldId id="275" r:id="rId22"/>
    <p:sldId id="273" r:id="rId23"/>
    <p:sldId id="287" r:id="rId24"/>
    <p:sldId id="274" r:id="rId25"/>
    <p:sldId id="276" r:id="rId26"/>
    <p:sldId id="277" r:id="rId27"/>
    <p:sldId id="285" r:id="rId28"/>
    <p:sldId id="280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424" autoAdjust="0"/>
  </p:normalViewPr>
  <p:slideViewPr>
    <p:cSldViewPr>
      <p:cViewPr varScale="1">
        <p:scale>
          <a:sx n="69" d="100"/>
          <a:sy n="69" d="100"/>
        </p:scale>
        <p:origin x="-183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D8AD3-4294-4907-94E1-92C57D1A24CE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D1034-58C4-4868-ADB2-05736F219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42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Times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Times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Times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Times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Times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DF879F02-9D28-48ED-9AC4-67845BE16B3F}" type="slidenum">
              <a:rPr lang="en-US" sz="1200">
                <a:solidFill>
                  <a:prstClr val="black"/>
                </a:solidFill>
              </a:rPr>
              <a:pPr/>
              <a:t>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D1034-58C4-4868-ADB2-05736F2197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6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Times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Times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Times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Times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Times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2FD95D48-9B16-4EA6-A0BF-7D0DEC9A62BF}" type="slidenum">
              <a:rPr lang="en-US" sz="1200">
                <a:solidFill>
                  <a:prstClr val="black"/>
                </a:solidFill>
              </a:rPr>
              <a:pPr/>
              <a:t>15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D1034-58C4-4868-ADB2-05736F2197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22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Times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Times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Times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Times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Times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D6CCB913-8791-4C02-99AD-EBFE5DA3460A}" type="slidenum">
              <a:rPr lang="en-US" sz="1200">
                <a:solidFill>
                  <a:prstClr val="black"/>
                </a:solidFill>
              </a:rPr>
              <a:pPr/>
              <a:t>17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Times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Times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Times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Times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Times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35312616-43BF-4763-9639-C162E2751B26}" type="slidenum">
              <a:rPr lang="en-US" sz="1200">
                <a:solidFill>
                  <a:prstClr val="black"/>
                </a:solidFill>
              </a:rPr>
              <a:pPr/>
              <a:t>19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Times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Times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Times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Times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Times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095816E8-2EB8-4652-9DE0-4619C39B72A4}" type="slidenum">
              <a:rPr lang="en-US" sz="1200">
                <a:solidFill>
                  <a:prstClr val="black"/>
                </a:solidFill>
              </a:rPr>
              <a:pPr/>
              <a:t>21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Times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Times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Times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Times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Times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86AD6F20-36CF-44BB-BFBB-DE1D35B555E5}" type="slidenum">
              <a:rPr lang="en-US" sz="1200">
                <a:solidFill>
                  <a:prstClr val="black"/>
                </a:solidFill>
              </a:rPr>
              <a:pPr/>
              <a:t>22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D1034-58C4-4868-ADB2-05736F2197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59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Times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Times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Times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Times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Times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F1520005-2082-4BB4-875E-95E3BFFA754D}" type="slidenum">
              <a:rPr lang="en-US" sz="1200">
                <a:solidFill>
                  <a:prstClr val="black"/>
                </a:solidFill>
              </a:rPr>
              <a:pPr/>
              <a:t>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D1034-58C4-4868-ADB2-05736F2197F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60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Times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Times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Times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Times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Times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C25D83D3-16C6-4C92-9FC3-AFEDC78F81C3}" type="slidenum">
              <a:rPr lang="en-US" sz="1200">
                <a:solidFill>
                  <a:prstClr val="black"/>
                </a:solidFill>
              </a:rPr>
              <a:pPr/>
              <a:t>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D1034-58C4-4868-ADB2-05736F2197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444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D1034-58C4-4868-ADB2-05736F2197F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71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Times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Times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Times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Times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Times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DA0BFB66-366E-4148-971D-CFE33AA1F52E}" type="slidenum">
              <a:rPr lang="en-US" sz="1200">
                <a:solidFill>
                  <a:prstClr val="black"/>
                </a:solidFill>
              </a:rPr>
              <a:pPr/>
              <a:t>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Times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Times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Times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Times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Times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F8E0A3B3-DAFB-436C-B40C-FE1C140DABF0}" type="slidenum">
              <a:rPr lang="en-US" sz="1200">
                <a:solidFill>
                  <a:prstClr val="black"/>
                </a:solidFill>
              </a:rPr>
              <a:pPr/>
              <a:t>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tx1"/>
                </a:solidFill>
              </a:rPr>
              <a:t>Faculty members serve on various clinical training committees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D1034-58C4-4868-ADB2-05736F2197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97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 153 pages!!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D1034-58C4-4868-ADB2-05736F2197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12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Times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Times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Times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Times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Times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01546817-16F4-47D0-B5C3-E1A944850547}" type="slidenum">
              <a:rPr lang="en-US" sz="1200">
                <a:solidFill>
                  <a:prstClr val="black"/>
                </a:solidFill>
              </a:rPr>
              <a:pPr/>
              <a:t>10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Times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Times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Times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Times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Times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770980C2-B8C1-4D27-BCD2-4F038BF920B6}" type="slidenum">
              <a:rPr lang="en-US" sz="1200">
                <a:solidFill>
                  <a:prstClr val="black"/>
                </a:solidFill>
              </a:rPr>
              <a:pPr/>
              <a:t>11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Times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Times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Times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Times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Times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DCDF7538-BF1E-4768-9EB8-63CAB8DA29AB}" type="slidenum">
              <a:rPr lang="en-US" sz="1200">
                <a:solidFill>
                  <a:prstClr val="black"/>
                </a:solidFill>
              </a:rPr>
              <a:pPr/>
              <a:t>13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1447800"/>
            <a:ext cx="4953000" cy="1143000"/>
          </a:xfrm>
        </p:spPr>
        <p:txBody>
          <a:bodyPr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4343400"/>
            <a:ext cx="6400800" cy="457200"/>
          </a:xfrm>
        </p:spPr>
        <p:txBody>
          <a:bodyPr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023151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F1EBB-6CAD-4E8E-9CA6-5BEE2B0A4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4017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304800"/>
            <a:ext cx="17145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304800"/>
            <a:ext cx="49911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FD649-0939-41C5-A2BE-902930DE60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5026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04800"/>
            <a:ext cx="6858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14600" y="2209800"/>
            <a:ext cx="2705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372100" y="2209800"/>
            <a:ext cx="27051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372100" y="4343400"/>
            <a:ext cx="27051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F10CC-4BED-4C9C-8F99-AFE9F7369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7443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04800"/>
            <a:ext cx="6858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14600" y="2209800"/>
            <a:ext cx="2705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2209800"/>
            <a:ext cx="2705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83F14-1CED-4017-B960-96176D81B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6884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04800"/>
            <a:ext cx="6858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2514600" y="2209800"/>
            <a:ext cx="5562600" cy="4114800"/>
          </a:xfrm>
        </p:spPr>
        <p:txBody>
          <a:bodyPr/>
          <a:lstStyle/>
          <a:p>
            <a:pPr lvl="0"/>
            <a:endParaRPr lang="en-CA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85236-A92A-4E89-B519-BF32DD7A8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552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B8150-D6FA-47DC-9A44-2BB8386E80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8667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20134-043D-4F74-ADDA-D3680DBD76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2147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4600" y="2209800"/>
            <a:ext cx="2705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2209800"/>
            <a:ext cx="2705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14D99-0003-42D1-9CB8-60F85F3E19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2736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DFCE9-AA25-44A0-B8B0-1F67428E88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4356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C108D-ADAC-4FB9-8C13-5C4D45EE2E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0783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E1BC1-B85E-4C9E-8197-BD89E30FE5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9816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1ED6A-5E10-459D-B3AA-990E06FB08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8156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D063F-8B57-44EB-98E7-FE87D9ECE5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35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304800"/>
            <a:ext cx="6858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4600" y="2209800"/>
            <a:ext cx="5562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16900" y="6172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CCCCCC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2565541-DE10-436A-9D1E-0A9EBC5490AB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2" name="Line 8"/>
          <p:cNvSpPr>
            <a:spLocks noChangeShapeType="1"/>
          </p:cNvSpPr>
          <p:nvPr userDrawn="1"/>
        </p:nvSpPr>
        <p:spPr bwMode="auto">
          <a:xfrm>
            <a:off x="0" y="1905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31" name="AutoShape 10">
            <a:hlinkClick r:id="" action="ppaction://hlinkshowjump?jump=previousslide" highlightClick="1"/>
          </p:cNvPr>
          <p:cNvSpPr>
            <a:spLocks noChangeArrowheads="1"/>
          </p:cNvSpPr>
          <p:nvPr userDrawn="1"/>
        </p:nvSpPr>
        <p:spPr bwMode="auto">
          <a:xfrm rot="-5400000">
            <a:off x="8228013" y="1436687"/>
            <a:ext cx="152400" cy="17462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32" name="AutoShape 11">
            <a:hlinkClick r:id="" action="ppaction://hlinkshowjump?jump=nextslide" highlightClick="1"/>
          </p:cNvPr>
          <p:cNvSpPr>
            <a:spLocks noChangeArrowheads="1"/>
          </p:cNvSpPr>
          <p:nvPr userDrawn="1"/>
        </p:nvSpPr>
        <p:spPr bwMode="auto">
          <a:xfrm rot="5400000" flipH="1">
            <a:off x="8548688" y="1436687"/>
            <a:ext cx="152400" cy="17462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" y="3200400"/>
            <a:ext cx="1752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EE152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4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2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buClr>
          <a:srgbClr val="EE171E"/>
        </a:buClr>
        <a:buChar char="–"/>
        <a:defRPr sz="2800">
          <a:solidFill>
            <a:schemeClr val="bg2"/>
          </a:solidFill>
          <a:latin typeface="+mn-lt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buClr>
          <a:srgbClr val="EE171E"/>
        </a:buClr>
        <a:buFont typeface="Times" charset="0"/>
        <a:buChar char="•"/>
        <a:defRPr sz="1600">
          <a:solidFill>
            <a:schemeClr val="bg2"/>
          </a:solidFill>
          <a:latin typeface="+mn-lt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2"/>
          </a:solidFill>
          <a:latin typeface="+mn-lt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2"/>
          </a:solidFill>
          <a:latin typeface="+mn-lt"/>
        </a:defRPr>
      </a:lvl5pPr>
      <a:lvl6pPr marL="22860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2"/>
          </a:solidFill>
          <a:latin typeface="+mn-lt"/>
        </a:defRPr>
      </a:lvl6pPr>
      <a:lvl7pPr marL="27432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2"/>
          </a:solidFill>
          <a:latin typeface="+mn-lt"/>
        </a:defRPr>
      </a:lvl7pPr>
      <a:lvl8pPr marL="32004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2"/>
          </a:solidFill>
          <a:latin typeface="+mn-lt"/>
        </a:defRPr>
      </a:lvl8pPr>
      <a:lvl9pPr marL="3657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hyperlink" Target="http://www.psychologicalscience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://www.cheofoundation.com/main.cfm?pageID=main" TargetMode="Externa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hyperlink" Target="http://www.mssociety.ca/en/default.htm" TargetMode="External"/><Relationship Id="rId10" Type="http://schemas.openxmlformats.org/officeDocument/2006/relationships/image" Target="../media/image38.png"/><Relationship Id="rId4" Type="http://schemas.openxmlformats.org/officeDocument/2006/relationships/image" Target="../media/image33.jpe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rku.ca/web/futurestudents/map/nadal_map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ttleladyfoods.com/images/pizza-page.jpg" TargetMode="External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hyperlink" Target="http://blog.nj.com/wine_goddess/2008/04/large_Wine--2807.jpg" TargetMode="Externa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5921" y="7937"/>
            <a:ext cx="7924800" cy="3067050"/>
          </a:xfrm>
        </p:spPr>
        <p:txBody>
          <a:bodyPr/>
          <a:lstStyle/>
          <a:p>
            <a:pPr algn="ctr" eaLnBrk="1" hangingPunct="1"/>
            <a:r>
              <a:rPr lang="en-US" sz="4600" dirty="0" smtClean="0">
                <a:latin typeface="Comic Sans MS" pitchFamily="66" charset="0"/>
              </a:rPr>
              <a:t>Graduate Studies in the </a:t>
            </a:r>
            <a:br>
              <a:rPr lang="en-US" sz="4600" dirty="0" smtClean="0">
                <a:latin typeface="Comic Sans MS" pitchFamily="66" charset="0"/>
              </a:rPr>
            </a:br>
            <a:r>
              <a:rPr lang="en-US" sz="4600" dirty="0" smtClean="0">
                <a:latin typeface="Comic Sans MS" pitchFamily="66" charset="0"/>
              </a:rPr>
              <a:t>Clinical Developmental Area:</a:t>
            </a:r>
            <a:br>
              <a:rPr lang="en-US" sz="4600" dirty="0" smtClean="0">
                <a:latin typeface="Comic Sans MS" pitchFamily="66" charset="0"/>
              </a:rPr>
            </a:br>
            <a:r>
              <a:rPr lang="en-US" sz="4600" dirty="0" smtClean="0">
                <a:latin typeface="Comic Sans MS" pitchFamily="66" charset="0"/>
              </a:rPr>
              <a:t>En Route to Success</a:t>
            </a:r>
            <a:endParaRPr lang="en-US" sz="3400" dirty="0" smtClean="0">
              <a:latin typeface="Comic Sans MS" pitchFamily="66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75" y="2743200"/>
            <a:ext cx="8001000" cy="205898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sz="1200" dirty="0" smtClean="0">
              <a:latin typeface="Comic Sans MS" pitchFamily="66" charset="0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sz="2800" dirty="0" smtClean="0">
                <a:latin typeface="Comic Sans MS" pitchFamily="66" charset="0"/>
              </a:rPr>
              <a:t>Dr. Maggie </a:t>
            </a:r>
            <a:r>
              <a:rPr lang="en-US" sz="2800" dirty="0" err="1" smtClean="0">
                <a:latin typeface="Comic Sans MS" pitchFamily="66" charset="0"/>
              </a:rPr>
              <a:t>Toplak</a:t>
            </a:r>
            <a:r>
              <a:rPr lang="en-US" sz="2800" dirty="0" smtClean="0">
                <a:latin typeface="Comic Sans MS" pitchFamily="66" charset="0"/>
              </a:rPr>
              <a:t>, C. Psych.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sz="1800" dirty="0" smtClean="0"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sz="1200" dirty="0" smtClean="0">
              <a:latin typeface="Comic Sans MS" pitchFamily="66" charset="0"/>
            </a:endParaRPr>
          </a:p>
        </p:txBody>
      </p:sp>
      <p:sp>
        <p:nvSpPr>
          <p:cNvPr id="2" name="AutoShape 2" descr="data:image/jpeg;base64,/9j/4AAQSkZJRgABAQAAAQABAAD/2wCEAAkGBxIHEhQQEhEUFhAXFxYZFxcWFh4VIRsXGxUZGBcgFxwcHSgiGhslGxgYITEhJSkrLjAuGB8zODMsNyguLi4BCgoKDg0OGxAQGy0mICUsLDQwLzc0NCwwMjQsLCwsNDIvLy8sNC8sLzQsLCwsNDU0LSw0LiwsLCwvLCwsLCwsLP/AABEIAKQBNAMBEQACEQEDEQH/xAAcAAEAAgMBAQEAAAAAAAAAAAAABQYDBAcCAQj/xABCEAABAwIDBQUFBgMFCQAAAAABAAIDBBEFEiEGEzFBUQciYXGBMkJSkaEUFSNicrEzU5IWQ4LB8DRjc5OissLD4f/EABsBAQACAwEBAAAAAAAAAAAAAAADBAECBQYH/8QAOBEBAAIBAgMFBgQEBgMAAAAAAAECAwQREiExBRNBUWEycYGRwdEUobHwIiNC4QYVM1KC8WJykv/aAAwDAQACEQMRAD8A7igICAgICAgICAgICAgICAgICAgICAgICAgICAgICAgICAgICAgICAgICAgICAgICAgICAgICAgxztL2kNdldbQ2vY+R4rW0TMbROzNZiJ3mFTrNoqqhcYnxxZxzs6xHIjvagrz2o7V1OnvNL1jf4/d1seiwZK8VZnb4fZq/eVdX+yX5T/LZYf1WJ+qqfj9fn50idvSPr/dL3Glx9dvjP7/R6ZhtY7Vzp7dd4SfQZwsV0/aUzz4tvf8A3Jz6WOnD8v7JCJtbh9iH7yM/Hf6k95p5XNx1V2tu0NPMTM8VfX67848vLzVrfhcu8bbT6fvaTFdopaaE1MUecRf7RA7uva3m5jvCxNiLEA8CLLq4NbXNSbVjnHWPGGuLR1nJGK87cXs28PdP7+cJPZ7aCn2hj3sD78MzTo5p6OHLz4HkVapeLRyV9VpMumvwZI+0+5KrdWEBAQEBAQEBAQEBAQEBAQEBAQEBAQEBAQEBAQEBAQYqmpZStL5HtYwcXOIaB6lYmYhra0VjeZQNRtxQQG2/zfoY54+YFlpOWkeKrbX6es7TZgrcdocUYN5vWstdshgkaB4h+S1voq2oxYNRXhyR8ftKxg7SrjnirPL3Ts0aSBzTnpKhkzf91IL/AOJt7H/Wi4NuzNVgnj0t949J+nSXXx6/TaiNrbfr/dJ02MTRG0wLR1dE6/0sFJg7R1tJ21EbRHjwzM/lMQX0uK0b4/1hsHEIZ75Z3Rn8xuP6XE/RTTrNPl37vLak+vOP/mZn8toR9xlr7VIn9+cNCrqAx4nuxzho8sNxJGfaDhydbr0HRUp1vdZ65bTWZ6TNelo9Y8Jj8/hzsUx70nHziPDfwn7OTV282RxCUU78pjf3Ojo3APa1w95paQPS+hXctPd23q9Lhimt0le9jrHP3xy3dr2T2hj2kgEzRleO7Iy9yx/MeIPEHor2PJF67w8drdHfS5Zpbp4T5wmlIqCAgICAgICAgICAgICAgICAgICAgICAgICAgICCvbV7VR4A3Lo+ocO7Hf6v6N+p5eEeTJFYU9XrKaevPr5OZhtVtZOA4mSQ6gcGsb5cGN+p8Sqc3vedo5y87N8+sybRz/SF/wAK2UiwhgziGaU6APYxozcdHFrnn5+inrh4ec7TP7+LtYdDXDSIttafXaPpMvMjnMvHHUgG7rQUcLQSefecSABwLjlF9OOi0mLdIt8Ij7/2Nr9K3+FY+ssLNhhXv3tS9xOndDs7tL+1IWjXXg0C3UrMabed7TP79WsdmRe/HktPu3/WVow/CYsO/htI0tcuc8/NxKs1pFejpUxVp0+7eWyRr1NFHUghzQfHn6FV8+kw568OSsT+vzSUy3pO9ZcQ7RIxFXujBuWRQtcepDNL+OUtVDLTu4im++0RD2vY8zbTcU+MzP5/dj2Nx07O1TJCbQPsyUcspOjvNpN79M3VNNl4bN+09HGpwTEe1HOPt8Xexquu8GICAgICAgICAgICAgICAgICAgICAgICAgICAgqm02IYnACKelYW/wAxr944D9BDbH+pRXm/hCjqcmpiP5dfjvv+TllXFO1znzMlEjjdxka4EnxuFVtE+LzebHlmZteJ3TeEY3WQs3VJDlBOpjiL3E9XOdm/+eCxWbxyr+i1hz6mteDDXb3R90pg2DVWMzPbPVFrgLSgO3j2g2OQkXbEToct7ke7Zb1wXtO9p+63h0OpyTxZrTG/z/s6FhWFQ4SzdwsDW8+pPVx4kq3SlaRtV2MWGmKvDSNm6tkogIMFbVMoo3yvNmMaXOPQAXKxM7RvLalLXtFa9ZfnavrnYtPLUO4yPLrdB7o9BYei42e+87vounwxhxVxx4Q+1VI5sbXkd1+cN8cpAd+4+ahrExtPm3reJtNY6xtv8XbtgcROJ0EEjjd4bkd+phLCT52v6rt4bcVIl4PtLDGHVXrHTff581hUqiICAgICAgICAgICAgICAgICAgICAgICAgICDDV1TKJjpZHtZGwFznONgANSSTwCCh1W3VXiwccNo2mnaCTV1j9xFl+Jrfacznm04LOzDnoxHGdtaplEKxzYpBnL4GmFm4Bs6QaCRzbgtbm9o25FbTFYj1axNpn0d0wHBocAgZTQMyxsHqTzc483E6krRukEBAQEHMO17H9G4fGdXWfNb4b3Y31IzHyb1VPVZdo4XpOwdHvM6i3hyj6z9HPIWZR4LkZLbvUrvtTg/wB34XRZm2kD3F3gZWukI+YaPRXc+PgwU3/e7haHVd9r8208tuX/ABmIT3Y3KX0creTZ3W9WMd/mruln+By/8QViNTE+dY+q+qy4YgICAgICAgICAgICAgICAgICAgICAgICAgIOOdreJvx+ugwVkm7pwBNUvvwaAXnN4MY0useJLei2r5sSnscwampIGwZDHhdND9oqh70xaPwY3u4u9kucCfgHApuwmtgsNyMlrnttNVu3gFrZKcd2mjA90NjsSOritWy1oCAgINfEKttBE+Z5sxjXOd5NFysTO0by3x45yXileszs/O1TVvxWaSok9uRxcfC/ADwAsPRcTPk3mZfRcGGuHHGOvSIWXYjBPvmpa0j8KOz5PIHut/xEfIOWulw97k59IUu1NZ+G08zHtTyj6z8I/PZcu1uTLSxN6zD6RvXQ1/8ApxHq4X+Hq757T/4/WHzseg3dE9/xzvPya1v+Sl0sfy2nb999Vt5RC9qy4ggICAgICAgICAgICAgICAgICAgICAgICAgIPzX2lVj8Kx2rfqGu+z5tPaiDIXOA8CY7fMKSkRLS87Oj9pmInEajD8Nj1hrf4ljoYxLA++nH8Nkg48HLRs6Y1oaLAWCwy+oCCM2jxZuCU8lQ73W90fE86MHqbfVSYcc5LxWEWbJGOk2lC9muOHF6XLI7NNCcjieLhxY75aebSp9ZhjHk3jpKDRZ+9x8+sNPtdxA0tEIQdZpGtP6G993/AGtHquZqbbU9703YWHj1PFP9Mb/RQNmsH+2wVkxGkMPd0/vMwfp45WEeT1zaY+Ot5nwh6XV6rusuHHH9Vufu22/WfydZ2MwUYHTNa4fiv78n6jwHk0WHoTzXR0uGMWOI8fF5DtPWfis8zHsxyj3efx6qV2w4iM8UN/YY57vNxs36NPzVXW24r1q7f+HsO2O+SfGdvl/2u+xGHnC6GniIs7IHOH5nnO76uV/FXhpEOB2hm77U3vHTf9OSdUimICAgICAgICAgICAgICAgICAgICAgICAgICDj/bxsi+tazEoW5nRNyTNAuTHclrh1y3N/A35Las7S1tXeNlH2E2kNZX4RHMdKd8kTH34skaWxtP6XGwPQjos3jxYpPhL9MLRuIMNVUso2OkkcGsaLuc42AHisxE2naGLWisby4rtvtS7aSQNZcU0ZOQHQuPAvcOttAOQJ6ldzS6buo3nq89rdX3s7V6Q2+yyuNJW7r3ZmObb8zRnb9A/5rTX03xb+TfszJtl4fNs9sVTvqmnh+CJz/wCt1v8A1ryutt0h9L/w9j2xXv5zt8v+1u7PMLbT4ezMP4xMrvEEjJ/0NaptNjiMUb+Lldsaibaydv6eUfX8923RYt981ThFrT07SS4e/K67QG9Q1of5kg8gUpmjLknh6V/Vpl0n4bTROT27z08qxz5+szt7o+Km1mD/AH7ibYX2fIHCeqI1bGxthFC3kTa2Y87+CijHxZefXrP2dSNX3Gh4qcq7cNfOZ8bT9PJ1UK+8uICAgICAgICAgICAgICAgICAgICAgICAgICAg1sRpftbC0Oyu4tcPdcOB8R1HMXHNbUtw23no0yVm1do5T4OI7QbKUNZM4vL8OrmuuXRtMkLnjUODR3o7kA6WGvNXL6K0xxYp3rPzUMfaFOLgy/w2j5OnYNtZDHCBVVlKZm6F0T9HgcHZSLtJ5t1t1UH4bL/ALZW/wATh/3Q0sW7SaWmBELXzP5WBY31c4X+QKnx6DJb2uStl7RxU9nnLnW0G0dTtC68rrRg3bG3Ro8fzHxPpZdPDpqYo5dXH1Gtvm69PJiwjCHYgJn2Iihike93iGEsb5l1vS62yZYpMR4zLTBhnJE28IhsbFaV9Nb+Z/4uv9Fpq/8ARsk0H+vVM4mwY5juQgOYJGMI4jLHHmeD65gvHZNr6iKvqunmdP2VN+k7TPznaEttXjv2GNmG050jYyOR7eJs0NDG+J5+duqg1epmkRgx9eko+zdD3t51maOszMR8d95+nz8nubFRsVSspYmh+IzG+RveyvdYDNboLADnbpdWMUfh8cUj2pQ2xT2jqLZrztir4+cR5e/rPksWxGzxwKEmQ5qqU55n8buN7C/MC59STzVvDj4I59Z6uV2jrPxOT+HlSvKseiyKVQEBAQEBAQEBAQEBAQEBAQEBAQEBAQEBAQEBAQEEHtJs1FjouTllAs14F9OjhzCs6bVXwzy5x5KWs0NNTHPlPmodV2eVTD3d08dQ630IXTjtDDPXeHGnsnUVnlMS8s7P5otZntaOkbXTOPkAAB5k2WJ19J9mPnySV7LyR7c/Lm2cP7O31b80l4YOQJD5HeJt3WE+tvHio79oRWNo5z+X3lLTsubW3nlH5/2Sm3EsGzlD9jgAa6XQAanLcGRzjzvbLc9fBQaSL5s3eW8FnW2pgwd3Tlup+wUQiqH1kmkFLG+Rx/MWlrG+Zu4jxaFZ7RzRTFtPj9FfsbS3z6iIr+92PAMQdQb/ABB9t+8uZH/xZDnldb8jSP8AmNHNeMjNNeLL49IfWNRpq5IppY9mNpt7o5RH/Kf0mUngkbcIe2aZj5a12tPSt1eXHhJN8HXvajUnXhnTYOCeO/O3hH3VtbmnPSceOYrj/qv4f+tfP4e7p1u2zuzj45TW1Za6rdfK1o7kLTxEY5uN9Xc/mT08ePaeK3V53Vaytqdxh3ikfO3rP0haFM5wgICAgICAgICAgICAgICAgICAgICAgICAgICAgICDTxCiNWO7LJG8cHMP7tN2uHgQt6X4Z5xEo8mPijlMxKEdheJjQYhHl+IwC/y4XVjvdP14J+at3Wp6d5HyYKuvdgbCd9LUVJ0u6J7gP0RxtDfmR+pK0jJPSIj3x+ss2tOOOszPun9Ic+q8Lq8VeaiskEDXcZKghhtyEcftHjo0ADXjqr1tXp9PTasqGHs3V6zJvMT+/wBGSs3uIxNocPpZzSh2Z73MLTNJyc8mwDRYWF+Q4WC85rM+XVW5RyfQOytDpezKcWW8cXv32+XinMA2ErCWunlZC1oIaGASPYCSTkNsrHEn2tSosOltHtS21fbOnneMdZnfrvyifDn4zHpyhesEwCnwQHcss53tyOOZ7zx7zjqdeXBXKY606ODqNXl1E73nlHSOkR7oSq3VhAQEBAQEBAQEBAQEBAQEBAQEBAQEBAQEBAQEBAQEBAQEBBiMDC7Plbm+Kwv80Z4rbbb8mSyMPqAgICAgICAgICAgICAgICAgICAgICAgICAgICAgICAg4l2jicYm81zcROGZG7g0Z0Dsrcxfyvmz+PDkg8VO1Jw/Co4sNxCaZ09WIBNUaSQNc0HKSR4e10cbWsLBm2v2XqOzynGJ02J1T543x71sz8zJMxse70ueBJ053F0GWqnm7R8VfROqZ6ahhpopckTsjnueyJ/e9Zba3sG6C5JQYO0jBp9hcLc2HEKp7H1cOTNIQ6Nu6kLmhzSCQXAG2g0Gl7kh52o7QH47V4ZHDDXUrRVx596DEJAZIxbuu72l7g/EgsvZZiE1bX40JZZHtZVZWBzi4NaJJmgNB0aLNA06BB729wWHC4Jqoz1LsRke77KWzPDt6534McUbSGlg0BGXgCSgyQUTtq8QqIKx8m5o4aVu6jldE1000Zkke7dkEkWyjWw1Qa+HRVlfBWULa6RkdLUTRmXjM6DdNkiY2Qk2cC4tL7XsBayD1hmLT4jSYZh8U7o6iekZNNUE5nshaGB5YXcZXucACb27x5IJjsxJbBUsL3vEdbVMaZHmQ5GyZW3c4knQILggICAgICAgICAgICAgICAgICAgICAgICAgICClbQbKYhVVD6mkxeWAPy3idE2VgsAO4CbDrwvc8UGlR9lFN9hmo55XyyTS7581g0iW1g5g1A0JuDe+Y+gacfZdUYg6JmIYrLVUkRBbCWZM1uGd2Yk6aX1NjxCCU2r7PPvSpbX0dU+jrQ0Nc9jcwe0CwzNuNbADpZo00QaOK9m1TjdE6kqsUfK907Jt46Id3LG5ha1ufQHMDxtpw1KCf2x2R/tNNRS77d/ZZxLbJnz2cx1vaGX2OOvFA2Q2Q/s3UV1Rvt59rmMuXJlyd+R1r5jm/iWvpwQRsuxlcauStGJRmU5hHvKQSbmMkkMi/FAboQC4C7raoJGr2aqI5xWU1UyOqdEyKozw52TZPZfkD2ljwSbd46GyDdwDZwYPTyQ710k0zpJJpnCxfLILOdlGgAFgGjgGgINek2KpDTU1NUww1DqeJsbXvjHAAA2BvYG17XQetjtkIdlRNu2szSyyPu1mSzC4uZHxNwwEgILGgICAgICAgICAgICAgICAgICAgICAgICAgICAg+EoK7V7YQskMUMU1RI02duGZg0+LrgfK6tV0lprxWmKx6qdtZSLcNIm0+j3hu1kNXIIJGSwTH2WTsyZv0m9isX0t614omJj0bY9XS1uGYmJ9eSefIIwXEgNAJJJsABxJPIKstKRJ2mQVD3Mo6SsrQ0kOkp4bsuOID3EXPloeSCR2a26pcfkNOBLBVgXMFQzdPtrqBch2gvoeCCx1NQykY6R7g1jRdznGwA8SsTMRG8tqUte0VrG8yq425ZUXdT0dZPGP7yOLun9OYgn5KD8RE+zEy6k9kXryy5KVnymefx2SmA7S0+OZmxlzZW+3FI3I9vm0/uLhSUy1v0VdVoc2m2m8bxPSY5xPxTKkUxAQEBAQEBAQEBAQEBAQEBAQEBAQEBAQEBAQEBAQV7bqqfT02SM5XzSMhDumc2J+QI9VZ0lItk3npETPyVdZe1ce1eszEfNK4ThseExNhiaAxo+Z5k9SVDkyWyWm1k2LFXHWK1au02FxYtA6OSwNu446Fsnulp63t58FnHn7m0XmdoYzYO+pNdufgo+L1E21lBR028DGyyMFY4vDDuGOc11ibXLyzl+xUWtz4NPqJw2tET1+bOhrlz6euSImfD5Oi4fSR0EbIoWNZEwANa0WAHgsxO6RUe1fC46qjdVBwjraYOmppbgODowZHNb8QLWnu+APJYmYhrNojaJnqj6jGYdrzQRySxsgLI5qiNzshdI6Jr4ma+027uRPHqq+Ta9orvy8V3R9pafTVyfxbZeUV9N+sxPTd0WNgYAAAANABpYeCsqkzMzvKn9oVOMPazE4xlqKd7LkaZ4nODXMd1GvPhr1VbURwx3kdYdnsm85bTpLc63ifhMRvEwuLTcXVlxn1AQEBAQEBAQEBAQEBAQEBAQEBAQEBAQEBAQEBAQQ21uFuxamcyM2maWyRn87DcfPUeqn0+WMd97dOk/FX1OKcmPavXrHwYcD2phxFuWRwiqG6SRSHIQ4cbX4hZzaa9J3jnHhLXDqqXja3K3jEoPaDFTLI5rWuknLnR00QGmZtg+R/KzSQdf2BK5ei0343UWzZZ/l452j3x198uhrdT+EwVw4o3vkjn7p+jztFgFVhuH0/2Ml89K4PfEOFQzUzRkc7kkjnppqVe1XDqLWm8RMT5qumpOCla1noz7GbWUuI3bFMBGQDupHBskT72Mbmk343sRcG2hK5mlw5NPknHG84+sT5en2Xs+SmWkXn2vH19VLx2vk2oeYImukrqsObGLHJS0RcY3yPPDM4B49epaDYwxxz3s/D3OLpa99Pf39dvSOi37WYF93wUxjiMtLTsEU0IGroQ0ND29Hste4sfQFZzRMbWjnHjDvaTT6XU1vp88Rvb2bT4T5b+rPsLjLGskhNQ19OwgwSueATG4XyPBNw5vCxA46aWWcWSNuvJQx6DV6a9sGWluXSdt949/SWDH8RZthIzD6Y7yHO19TK3VgY05g0O4FziBw6edo8loyzwV6eMu9pMFtBSdTm5W2mKV8d55b7eUfvw3vQFlbcJ9QEBAQEBAQEBAQEBAQEBAQEBAQEBAQEBAQEBAQEBBHYlgdNihvNBG89S3W3mNbeCkx5smP2Z2RZMGPJztWJaOFltBPLC8AOc4ujcR7TXG5aD4Hl5rj6XL3Oa+C89bTavrv9XUz44yYqZqR0iKz6bfRPXsumoKi7A6TH6w1BpoXCLLaXIA4yg3BDxq7LYcfDqufg1Ns+e3BP8ALrG3vn0lczYK4sMccfxz+Ue42Fmbh4fQSANqonEcLGSO5LHA+8LG3gLKzp7cMd3PWHE0V+CJwW613+MdVrnmbA0ve4NaBckmwA8Sp5nZetaKxvKk4Lg9NtLNUVT6aI0xcGw3jDC7KLPeSACQT18eirUpXJM2mOXgzoe1tZPFNcluDpWPcuVHRR0LRHFG1jBwaxoaPkFZrWKxtDfJlvktxXmZn1bCy0EBAQEBAQEBAQEBAQEBAQEBAQEBAQEBAQEBAQEBAQEGrXUEdeMsjQRy5EeR5KDPpseevDkjdLhz3xTvSdmh/Z1jtHSzOZ8DpNP2VP8AyvHPK17zHlM8lr/MLxzrWsT57c0rBA2naGtaA0cANF0MeOuOvDWNoUr3teeK07yj8ZwCDGbb1nfb7L2ktc3yI5eB0S+Ot+qtm02PN7UfHxRjNiYXEb6apnaNQyaYubfyACijT18ZmffKCNBT+u1re+VkiiEIDWgBoAAAFgAOAA5BWIjZdiIiNoe0ZEBAQEBAQEBAQEBAQEBAQEBAQEBAQEBAQEBAQEBAQEBAQEBAQEBAQEBAQEBAQEBAQEBAQEBAQE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xIHEhQQEhEUFhAXFxYZFxcWFh4VIRsXGxUZGBcgFxwcHSgiGhslGxgYITEhJSkrLjAuGB8zODMsNyguLi4BCgoKDg0OGxAQGy0mICUsLDQwLzc0NCwwMjQsLCwsNDIvLy8sNC8sLzQsLCwsNDU0LSw0LiwsLCwvLCwsLCwsLP/AABEIAKQBNAMBEQACEQEDEQH/xAAcAAEAAgMBAQEAAAAAAAAAAAAABQYDBAcCAQj/xABCEAABAwIDBQUFBgMFCQAAAAABAAIDBBEFEiEGEzFBUQciYXGBMkJSkaEUFSNicrEzU5IWQ4LB8DRjc5OissLD4f/EABsBAQACAwEBAAAAAAAAAAAAAAADBAECBQYH/8QAOBEBAAIBAgMFBgQEBgMAAAAAAAECAwQREiExBRNBUWEycYGRwdEUobHwIiNC4QYVM1KC8WJykv/aAAwDAQACEQMRAD8A7igICAgICAgICAgICAgICAgICAgICAgICAgICAgICAgICAgICAgICAgICAgICAgICAgICAgICAgxztL2kNdldbQ2vY+R4rW0TMbROzNZiJ3mFTrNoqqhcYnxxZxzs6xHIjvagrz2o7V1OnvNL1jf4/d1seiwZK8VZnb4fZq/eVdX+yX5T/LZYf1WJ+qqfj9fn50idvSPr/dL3Glx9dvjP7/R6ZhtY7Vzp7dd4SfQZwsV0/aUzz4tvf8A3Jz6WOnD8v7JCJtbh9iH7yM/Hf6k95p5XNx1V2tu0NPMTM8VfX67848vLzVrfhcu8bbT6fvaTFdopaaE1MUecRf7RA7uva3m5jvCxNiLEA8CLLq4NbXNSbVjnHWPGGuLR1nJGK87cXs28PdP7+cJPZ7aCn2hj3sD78MzTo5p6OHLz4HkVapeLRyV9VpMumvwZI+0+5KrdWEBAQEBAQEBAQEBAQEBAQEBAQEBAQEBAQEBAQEBAQYqmpZStL5HtYwcXOIaB6lYmYhra0VjeZQNRtxQQG2/zfoY54+YFlpOWkeKrbX6es7TZgrcdocUYN5vWstdshgkaB4h+S1voq2oxYNRXhyR8ftKxg7SrjnirPL3Ts0aSBzTnpKhkzf91IL/AOJt7H/Wi4NuzNVgnj0t949J+nSXXx6/TaiNrbfr/dJ02MTRG0wLR1dE6/0sFJg7R1tJ21EbRHjwzM/lMQX0uK0b4/1hsHEIZ75Z3Rn8xuP6XE/RTTrNPl37vLak+vOP/mZn8toR9xlr7VIn9+cNCrqAx4nuxzho8sNxJGfaDhydbr0HRUp1vdZ65bTWZ6TNelo9Y8Jj8/hzsUx70nHziPDfwn7OTV282RxCUU78pjf3Ojo3APa1w95paQPS+hXctPd23q9Lhimt0le9jrHP3xy3dr2T2hj2kgEzRleO7Iy9yx/MeIPEHor2PJF67w8drdHfS5Zpbp4T5wmlIqCAgICAgICAgICAgICAgICAgICAgICAgICAgICCvbV7VR4A3Lo+ocO7Hf6v6N+p5eEeTJFYU9XrKaevPr5OZhtVtZOA4mSQ6gcGsb5cGN+p8Sqc3vedo5y87N8+sybRz/SF/wAK2UiwhgziGaU6APYxozcdHFrnn5+inrh4ec7TP7+LtYdDXDSIttafXaPpMvMjnMvHHUgG7rQUcLQSefecSABwLjlF9OOi0mLdIt8Ij7/2Nr9K3+FY+ssLNhhXv3tS9xOndDs7tL+1IWjXXg0C3UrMabed7TP79WsdmRe/HktPu3/WVow/CYsO/htI0tcuc8/NxKs1pFejpUxVp0+7eWyRr1NFHUghzQfHn6FV8+kw568OSsT+vzSUy3pO9ZcQ7RIxFXujBuWRQtcepDNL+OUtVDLTu4im++0RD2vY8zbTcU+MzP5/dj2Nx07O1TJCbQPsyUcspOjvNpN79M3VNNl4bN+09HGpwTEe1HOPt8Xexquu8GICAgICAgICAgICAgICAgICAgICAgICAgICAgqm02IYnACKelYW/wAxr944D9BDbH+pRXm/hCjqcmpiP5dfjvv+TllXFO1znzMlEjjdxka4EnxuFVtE+LzebHlmZteJ3TeEY3WQs3VJDlBOpjiL3E9XOdm/+eCxWbxyr+i1hz6mteDDXb3R90pg2DVWMzPbPVFrgLSgO3j2g2OQkXbEToct7ke7Zb1wXtO9p+63h0OpyTxZrTG/z/s6FhWFQ4SzdwsDW8+pPVx4kq3SlaRtV2MWGmKvDSNm6tkogIMFbVMoo3yvNmMaXOPQAXKxM7RvLalLXtFa9ZfnavrnYtPLUO4yPLrdB7o9BYei42e+87vounwxhxVxx4Q+1VI5sbXkd1+cN8cpAd+4+ahrExtPm3reJtNY6xtv8XbtgcROJ0EEjjd4bkd+phLCT52v6rt4bcVIl4PtLDGHVXrHTff581hUqiICAgICAgICAgICAgICAgICAgICAgICAgICDDV1TKJjpZHtZGwFznONgANSSTwCCh1W3VXiwccNo2mnaCTV1j9xFl+Jrfacznm04LOzDnoxHGdtaplEKxzYpBnL4GmFm4Bs6QaCRzbgtbm9o25FbTFYj1axNpn0d0wHBocAgZTQMyxsHqTzc483E6krRukEBAQEHMO17H9G4fGdXWfNb4b3Y31IzHyb1VPVZdo4XpOwdHvM6i3hyj6z9HPIWZR4LkZLbvUrvtTg/wB34XRZm2kD3F3gZWukI+YaPRXc+PgwU3/e7haHVd9r8208tuX/ABmIT3Y3KX0creTZ3W9WMd/mruln+By/8QViNTE+dY+q+qy4YgICAgICAgICAgICAgICAgICAgICAgICAgIOOdreJvx+ugwVkm7pwBNUvvwaAXnN4MY0useJLei2r5sSnscwampIGwZDHhdND9oqh70xaPwY3u4u9kucCfgHApuwmtgsNyMlrnttNVu3gFrZKcd2mjA90NjsSOritWy1oCAgINfEKttBE+Z5sxjXOd5NFysTO0by3x45yXileszs/O1TVvxWaSok9uRxcfC/ADwAsPRcTPk3mZfRcGGuHHGOvSIWXYjBPvmpa0j8KOz5PIHut/xEfIOWulw97k59IUu1NZ+G08zHtTyj6z8I/PZcu1uTLSxN6zD6RvXQ1/8ApxHq4X+Hq757T/4/WHzseg3dE9/xzvPya1v+Sl0sfy2nb999Vt5RC9qy4ggICAgICAgICAgICAgICAgICAgICAgICAgIPzX2lVj8Kx2rfqGu+z5tPaiDIXOA8CY7fMKSkRLS87Oj9pmInEajD8Nj1hrf4ljoYxLA++nH8Nkg48HLRs6Y1oaLAWCwy+oCCM2jxZuCU8lQ73W90fE86MHqbfVSYcc5LxWEWbJGOk2lC9muOHF6XLI7NNCcjieLhxY75aebSp9ZhjHk3jpKDRZ+9x8+sNPtdxA0tEIQdZpGtP6G993/AGtHquZqbbU9703YWHj1PFP9Mb/RQNmsH+2wVkxGkMPd0/vMwfp45WEeT1zaY+Ot5nwh6XV6rusuHHH9Vufu22/WfydZ2MwUYHTNa4fiv78n6jwHk0WHoTzXR0uGMWOI8fF5DtPWfis8zHsxyj3efx6qV2w4iM8UN/YY57vNxs36NPzVXW24r1q7f+HsO2O+SfGdvl/2u+xGHnC6GniIs7IHOH5nnO76uV/FXhpEOB2hm77U3vHTf9OSdUimICAgICAgICAgICAgICAgICAgICAgICAgICDj/bxsi+tazEoW5nRNyTNAuTHclrh1y3N/A35Las7S1tXeNlH2E2kNZX4RHMdKd8kTH34skaWxtP6XGwPQjos3jxYpPhL9MLRuIMNVUso2OkkcGsaLuc42AHisxE2naGLWisby4rtvtS7aSQNZcU0ZOQHQuPAvcOttAOQJ6ldzS6buo3nq89rdX3s7V6Q2+yyuNJW7r3ZmObb8zRnb9A/5rTX03xb+TfszJtl4fNs9sVTvqmnh+CJz/wCt1v8A1ryutt0h9L/w9j2xXv5zt8v+1u7PMLbT4ezMP4xMrvEEjJ/0NaptNjiMUb+Lldsaibaydv6eUfX8923RYt981ThFrT07SS4e/K67QG9Q1of5kg8gUpmjLknh6V/Vpl0n4bTROT27z08qxz5+szt7o+Km1mD/AH7ibYX2fIHCeqI1bGxthFC3kTa2Y87+CijHxZefXrP2dSNX3Gh4qcq7cNfOZ8bT9PJ1UK+8uICAgICAgICAgICAgICAgICAgICAgICAgICAg1sRpftbC0Oyu4tcPdcOB8R1HMXHNbUtw23no0yVm1do5T4OI7QbKUNZM4vL8OrmuuXRtMkLnjUODR3o7kA6WGvNXL6K0xxYp3rPzUMfaFOLgy/w2j5OnYNtZDHCBVVlKZm6F0T9HgcHZSLtJ5t1t1UH4bL/ALZW/wATh/3Q0sW7SaWmBELXzP5WBY31c4X+QKnx6DJb2uStl7RxU9nnLnW0G0dTtC68rrRg3bG3Ro8fzHxPpZdPDpqYo5dXH1Gtvm69PJiwjCHYgJn2Iihike93iGEsb5l1vS62yZYpMR4zLTBhnJE28IhsbFaV9Nb+Z/4uv9Fpq/8ARsk0H+vVM4mwY5juQgOYJGMI4jLHHmeD65gvHZNr6iKvqunmdP2VN+k7TPznaEttXjv2GNmG050jYyOR7eJs0NDG+J5+duqg1epmkRgx9eko+zdD3t51maOszMR8d95+nz8nubFRsVSspYmh+IzG+RveyvdYDNboLADnbpdWMUfh8cUj2pQ2xT2jqLZrztir4+cR5e/rPksWxGzxwKEmQ5qqU55n8buN7C/MC59STzVvDj4I59Z6uV2jrPxOT+HlSvKseiyKVQEBAQEBAQEBAQEBAQEBAQEBAQEBAQEBAQEBAQEEHtJs1FjouTllAs14F9OjhzCs6bVXwzy5x5KWs0NNTHPlPmodV2eVTD3d08dQ630IXTjtDDPXeHGnsnUVnlMS8s7P5otZntaOkbXTOPkAAB5k2WJ19J9mPnySV7LyR7c/Lm2cP7O31b80l4YOQJD5HeJt3WE+tvHio79oRWNo5z+X3lLTsubW3nlH5/2Sm3EsGzlD9jgAa6XQAanLcGRzjzvbLc9fBQaSL5s3eW8FnW2pgwd3Tlup+wUQiqH1kmkFLG+Rx/MWlrG+Zu4jxaFZ7RzRTFtPj9FfsbS3z6iIr+92PAMQdQb/ABB9t+8uZH/xZDnldb8jSP8AmNHNeMjNNeLL49IfWNRpq5IppY9mNpt7o5RH/Kf0mUngkbcIe2aZj5a12tPSt1eXHhJN8HXvajUnXhnTYOCeO/O3hH3VtbmnPSceOYrj/qv4f+tfP4e7p1u2zuzj45TW1Za6rdfK1o7kLTxEY5uN9Xc/mT08ePaeK3V53Vaytqdxh3ikfO3rP0haFM5wgICAgICAgICAgICAgICAgICAgICAgICAgICAgICDTxCiNWO7LJG8cHMP7tN2uHgQt6X4Z5xEo8mPijlMxKEdheJjQYhHl+IwC/y4XVjvdP14J+at3Wp6d5HyYKuvdgbCd9LUVJ0u6J7gP0RxtDfmR+pK0jJPSIj3x+ss2tOOOszPun9Ic+q8Lq8VeaiskEDXcZKghhtyEcftHjo0ADXjqr1tXp9PTasqGHs3V6zJvMT+/wBGSs3uIxNocPpZzSh2Z73MLTNJyc8mwDRYWF+Q4WC85rM+XVW5RyfQOytDpezKcWW8cXv32+XinMA2ErCWunlZC1oIaGASPYCSTkNsrHEn2tSosOltHtS21fbOnneMdZnfrvyifDn4zHpyhesEwCnwQHcss53tyOOZ7zx7zjqdeXBXKY606ODqNXl1E73nlHSOkR7oSq3VhAQEBAQEBAQEBAQEBAQEBAQEBAQEBAQEBAQEBAQEBAQEBBiMDC7Plbm+Kwv80Z4rbbb8mSyMPqAgICAgICAgICAgICAgICAgICAgICAgICAgICAgICAg4l2jicYm81zcROGZG7g0Z0Dsrcxfyvmz+PDkg8VO1Jw/Co4sNxCaZ09WIBNUaSQNc0HKSR4e10cbWsLBm2v2XqOzynGJ02J1T543x71sz8zJMxse70ueBJ053F0GWqnm7R8VfROqZ6ahhpopckTsjnueyJ/e9Zba3sG6C5JQYO0jBp9hcLc2HEKp7H1cOTNIQ6Nu6kLmhzSCQXAG2g0Gl7kh52o7QH47V4ZHDDXUrRVx596DEJAZIxbuu72l7g/EgsvZZiE1bX40JZZHtZVZWBzi4NaJJmgNB0aLNA06BB729wWHC4Jqoz1LsRke77KWzPDt6534McUbSGlg0BGXgCSgyQUTtq8QqIKx8m5o4aVu6jldE1000Zkke7dkEkWyjWw1Qa+HRVlfBWULa6RkdLUTRmXjM6DdNkiY2Qk2cC4tL7XsBayD1hmLT4jSYZh8U7o6iekZNNUE5nshaGB5YXcZXucACb27x5IJjsxJbBUsL3vEdbVMaZHmQ5GyZW3c4knQILggICAgICAgICAgICAgICAgICAgICAgICAgICClbQbKYhVVD6mkxeWAPy3idE2VgsAO4CbDrwvc8UGlR9lFN9hmo55XyyTS7581g0iW1g5g1A0JuDe+Y+gacfZdUYg6JmIYrLVUkRBbCWZM1uGd2Yk6aX1NjxCCU2r7PPvSpbX0dU+jrQ0Nc9jcwe0CwzNuNbADpZo00QaOK9m1TjdE6kqsUfK907Jt46Id3LG5ha1ufQHMDxtpw1KCf2x2R/tNNRS77d/ZZxLbJnz2cx1vaGX2OOvFA2Q2Q/s3UV1Rvt59rmMuXJlyd+R1r5jm/iWvpwQRsuxlcauStGJRmU5hHvKQSbmMkkMi/FAboQC4C7raoJGr2aqI5xWU1UyOqdEyKozw52TZPZfkD2ljwSbd46GyDdwDZwYPTyQ710k0zpJJpnCxfLILOdlGgAFgGjgGgINek2KpDTU1NUww1DqeJsbXvjHAAA2BvYG17XQetjtkIdlRNu2szSyyPu1mSzC4uZHxNwwEgILGgICAgICAgICAgICAgICAgICAgICAgICAgICAg+EoK7V7YQskMUMU1RI02duGZg0+LrgfK6tV0lprxWmKx6qdtZSLcNIm0+j3hu1kNXIIJGSwTH2WTsyZv0m9isX0t614omJj0bY9XS1uGYmJ9eSefIIwXEgNAJJJsABxJPIKstKRJ2mQVD3Mo6SsrQ0kOkp4bsuOID3EXPloeSCR2a26pcfkNOBLBVgXMFQzdPtrqBch2gvoeCCx1NQykY6R7g1jRdznGwA8SsTMRG8tqUte0VrG8yq425ZUXdT0dZPGP7yOLun9OYgn5KD8RE+zEy6k9kXryy5KVnymefx2SmA7S0+OZmxlzZW+3FI3I9vm0/uLhSUy1v0VdVoc2m2m8bxPSY5xPxTKkUxAQEBAQEBAQEBAQEBAQEBAQEBAQEBAQEBAQEBAQV7bqqfT02SM5XzSMhDumc2J+QI9VZ0lItk3npETPyVdZe1ce1eszEfNK4ThseExNhiaAxo+Z5k9SVDkyWyWm1k2LFXHWK1au02FxYtA6OSwNu446Fsnulp63t58FnHn7m0XmdoYzYO+pNdufgo+L1E21lBR028DGyyMFY4vDDuGOc11ibXLyzl+xUWtz4NPqJw2tET1+bOhrlz6euSImfD5Oi4fSR0EbIoWNZEwANa0WAHgsxO6RUe1fC46qjdVBwjraYOmppbgODowZHNb8QLWnu+APJYmYhrNojaJnqj6jGYdrzQRySxsgLI5qiNzshdI6Jr4ma+027uRPHqq+Ta9orvy8V3R9pafTVyfxbZeUV9N+sxPTd0WNgYAAAANABpYeCsqkzMzvKn9oVOMPazE4xlqKd7LkaZ4nODXMd1GvPhr1VbURwx3kdYdnsm85bTpLc63ifhMRvEwuLTcXVlxn1AQEBAQEBAQEBAQEBAQEBAQEBAQEBAQEBAQEBAQQ21uFuxamcyM2maWyRn87DcfPUeqn0+WMd97dOk/FX1OKcmPavXrHwYcD2phxFuWRwiqG6SRSHIQ4cbX4hZzaa9J3jnHhLXDqqXja3K3jEoPaDFTLI5rWuknLnR00QGmZtg+R/KzSQdf2BK5ei0343UWzZZ/l452j3x198uhrdT+EwVw4o3vkjn7p+jztFgFVhuH0/2Ml89K4PfEOFQzUzRkc7kkjnppqVe1XDqLWm8RMT5qumpOCla1noz7GbWUuI3bFMBGQDupHBskT72Mbmk343sRcG2hK5mlw5NPknHG84+sT5en2Xs+SmWkXn2vH19VLx2vk2oeYImukrqsObGLHJS0RcY3yPPDM4B49epaDYwxxz3s/D3OLpa99Pf39dvSOi37WYF93wUxjiMtLTsEU0IGroQ0ND29Hste4sfQFZzRMbWjnHjDvaTT6XU1vp88Rvb2bT4T5b+rPsLjLGskhNQ19OwgwSueATG4XyPBNw5vCxA46aWWcWSNuvJQx6DV6a9sGWluXSdt949/SWDH8RZthIzD6Y7yHO19TK3VgY05g0O4FziBw6edo8loyzwV6eMu9pMFtBSdTm5W2mKV8d55b7eUfvw3vQFlbcJ9QEBAQEBAQEBAQEBAQEBAQEBAQEBAQEBAQEBAQEBBHYlgdNihvNBG89S3W3mNbeCkx5smP2Z2RZMGPJztWJaOFltBPLC8AOc4ujcR7TXG5aD4Hl5rj6XL3Oa+C89bTavrv9XUz44yYqZqR0iKz6bfRPXsumoKi7A6TH6w1BpoXCLLaXIA4yg3BDxq7LYcfDqufg1Ns+e3BP8ALrG3vn0lczYK4sMccfxz+Ue42Fmbh4fQSANqonEcLGSO5LHA+8LG3gLKzp7cMd3PWHE0V+CJwW613+MdVrnmbA0ve4NaBckmwA8Sp5nZetaKxvKk4Lg9NtLNUVT6aI0xcGw3jDC7KLPeSACQT18eirUpXJM2mOXgzoe1tZPFNcluDpWPcuVHRR0LRHFG1jBwaxoaPkFZrWKxtDfJlvktxXmZn1bCy0EBAQEBAQEBAQEBAQEBAQEBAQEBAQEBAQEBAQEBAQEGrXUEdeMsjQRy5EeR5KDPpseevDkjdLhz3xTvSdmh/Z1jtHSzOZ8DpNP2VP8AyvHPK17zHlM8lr/MLxzrWsT57c0rBA2naGtaA0cANF0MeOuOvDWNoUr3teeK07yj8ZwCDGbb1nfb7L2ktc3yI5eB0S+Ot+qtm02PN7UfHxRjNiYXEb6apnaNQyaYubfyACijT18ZmffKCNBT+u1re+VkiiEIDWgBoAAAFgAOAA5BWIjZdiIiNoe0ZEBAQEBAQEBAQEBAQEBAQEBAQEBAQEBAQEBAQEBAQEBAQEBAQEBAQEBAQEBAQEBAQEBAQEBAQEH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ata:image/jpeg;base64,/9j/4AAQSkZJRgABAQAAAQABAAD/2wCEAAkGBxIHEhQQEhEUFhAXFxYZFxcWFh4VIRsXGxUZGBcgFxwcHSgiGhslGxgYITEhJSkrLjAuGB8zODMsNyguLi4BCgoKDg0OGxAQGy0mICUsLDQwLzc0NCwwMjQsLCwsNDIvLy8sNC8sLzQsLCwsNDU0LSw0LiwsLCwvLCwsLCwsLP/AABEIAKQBNAMBEQACEQEDEQH/xAAcAAEAAgMBAQEAAAAAAAAAAAAABQYDBAcCAQj/xABCEAABAwIDBQUFBgMFCQAAAAABAAIDBBEFEiEGEzFBUQciYXGBMkJSkaEUFSNicrEzU5IWQ4LB8DRjc5OissLD4f/EABsBAQACAwEBAAAAAAAAAAAAAAADBAECBQYH/8QAOBEBAAIBAgMFBgQEBgMAAAAAAAECAwQREiExBRNBUWEycYGRwdEUobHwIiNC4QYVM1KC8WJykv/aAAwDAQACEQMRAD8A7igICAgICAgICAgICAgICAgICAgICAgICAgICAgICAgICAgICAgICAgICAgICAgICAgICAgICAgxztL2kNdldbQ2vY+R4rW0TMbROzNZiJ3mFTrNoqqhcYnxxZxzs6xHIjvagrz2o7V1OnvNL1jf4/d1seiwZK8VZnb4fZq/eVdX+yX5T/LZYf1WJ+qqfj9fn50idvSPr/dL3Glx9dvjP7/R6ZhtY7Vzp7dd4SfQZwsV0/aUzz4tvf8A3Jz6WOnD8v7JCJtbh9iH7yM/Hf6k95p5XNx1V2tu0NPMTM8VfX67848vLzVrfhcu8bbT6fvaTFdopaaE1MUecRf7RA7uva3m5jvCxNiLEA8CLLq4NbXNSbVjnHWPGGuLR1nJGK87cXs28PdP7+cJPZ7aCn2hj3sD78MzTo5p6OHLz4HkVapeLRyV9VpMumvwZI+0+5KrdWEBAQEBAQEBAQEBAQEBAQEBAQEBAQEBAQEBAQEBAQYqmpZStL5HtYwcXOIaB6lYmYhra0VjeZQNRtxQQG2/zfoY54+YFlpOWkeKrbX6es7TZgrcdocUYN5vWstdshgkaB4h+S1voq2oxYNRXhyR8ftKxg7SrjnirPL3Ts0aSBzTnpKhkzf91IL/AOJt7H/Wi4NuzNVgnj0t949J+nSXXx6/TaiNrbfr/dJ02MTRG0wLR1dE6/0sFJg7R1tJ21EbRHjwzM/lMQX0uK0b4/1hsHEIZ75Z3Rn8xuP6XE/RTTrNPl37vLak+vOP/mZn8toR9xlr7VIn9+cNCrqAx4nuxzho8sNxJGfaDhydbr0HRUp1vdZ65bTWZ6TNelo9Y8Jj8/hzsUx70nHziPDfwn7OTV282RxCUU78pjf3Ojo3APa1w95paQPS+hXctPd23q9Lhimt0le9jrHP3xy3dr2T2hj2kgEzRleO7Iy9yx/MeIPEHor2PJF67w8drdHfS5Zpbp4T5wmlIqCAgICAgICAgICAgICAgICAgICAgICAgICAgICCvbV7VR4A3Lo+ocO7Hf6v6N+p5eEeTJFYU9XrKaevPr5OZhtVtZOA4mSQ6gcGsb5cGN+p8Sqc3vedo5y87N8+sybRz/SF/wAK2UiwhgziGaU6APYxozcdHFrnn5+inrh4ec7TP7+LtYdDXDSIttafXaPpMvMjnMvHHUgG7rQUcLQSefecSABwLjlF9OOi0mLdIt8Ij7/2Nr9K3+FY+ssLNhhXv3tS9xOndDs7tL+1IWjXXg0C3UrMabed7TP79WsdmRe/HktPu3/WVow/CYsO/htI0tcuc8/NxKs1pFejpUxVp0+7eWyRr1NFHUghzQfHn6FV8+kw568OSsT+vzSUy3pO9ZcQ7RIxFXujBuWRQtcepDNL+OUtVDLTu4im++0RD2vY8zbTcU+MzP5/dj2Nx07O1TJCbQPsyUcspOjvNpN79M3VNNl4bN+09HGpwTEe1HOPt8Xexquu8GICAgICAgICAgICAgICAgICAgICAgICAgICAgqm02IYnACKelYW/wAxr944D9BDbH+pRXm/hCjqcmpiP5dfjvv+TllXFO1znzMlEjjdxka4EnxuFVtE+LzebHlmZteJ3TeEY3WQs3VJDlBOpjiL3E9XOdm/+eCxWbxyr+i1hz6mteDDXb3R90pg2DVWMzPbPVFrgLSgO3j2g2OQkXbEToct7ke7Zb1wXtO9p+63h0OpyTxZrTG/z/s6FhWFQ4SzdwsDW8+pPVx4kq3SlaRtV2MWGmKvDSNm6tkogIMFbVMoo3yvNmMaXOPQAXKxM7RvLalLXtFa9ZfnavrnYtPLUO4yPLrdB7o9BYei42e+87vounwxhxVxx4Q+1VI5sbXkd1+cN8cpAd+4+ahrExtPm3reJtNY6xtv8XbtgcROJ0EEjjd4bkd+phLCT52v6rt4bcVIl4PtLDGHVXrHTff581hUqiICAgICAgICAgICAgICAgICAgICAgICAgICDDV1TKJjpZHtZGwFznONgANSSTwCCh1W3VXiwccNo2mnaCTV1j9xFl+Jrfacznm04LOzDnoxHGdtaplEKxzYpBnL4GmFm4Bs6QaCRzbgtbm9o25FbTFYj1axNpn0d0wHBocAgZTQMyxsHqTzc483E6krRukEBAQEHMO17H9G4fGdXWfNb4b3Y31IzHyb1VPVZdo4XpOwdHvM6i3hyj6z9HPIWZR4LkZLbvUrvtTg/wB34XRZm2kD3F3gZWukI+YaPRXc+PgwU3/e7haHVd9r8208tuX/ABmIT3Y3KX0creTZ3W9WMd/mruln+By/8QViNTE+dY+q+qy4YgICAgICAgICAgICAgICAgICAgICAgICAgIOOdreJvx+ugwVkm7pwBNUvvwaAXnN4MY0useJLei2r5sSnscwampIGwZDHhdND9oqh70xaPwY3u4u9kucCfgHApuwmtgsNyMlrnttNVu3gFrZKcd2mjA90NjsSOritWy1oCAgINfEKttBE+Z5sxjXOd5NFysTO0by3x45yXileszs/O1TVvxWaSok9uRxcfC/ADwAsPRcTPk3mZfRcGGuHHGOvSIWXYjBPvmpa0j8KOz5PIHut/xEfIOWulw97k59IUu1NZ+G08zHtTyj6z8I/PZcu1uTLSxN6zD6RvXQ1/8ApxHq4X+Hq757T/4/WHzseg3dE9/xzvPya1v+Sl0sfy2nb999Vt5RC9qy4ggICAgICAgICAgICAgICAgICAgICAgICAgIPzX2lVj8Kx2rfqGu+z5tPaiDIXOA8CY7fMKSkRLS87Oj9pmInEajD8Nj1hrf4ljoYxLA++nH8Nkg48HLRs6Y1oaLAWCwy+oCCM2jxZuCU8lQ73W90fE86MHqbfVSYcc5LxWEWbJGOk2lC9muOHF6XLI7NNCcjieLhxY75aebSp9ZhjHk3jpKDRZ+9x8+sNPtdxA0tEIQdZpGtP6G993/AGtHquZqbbU9703YWHj1PFP9Mb/RQNmsH+2wVkxGkMPd0/vMwfp45WEeT1zaY+Ot5nwh6XV6rusuHHH9Vufu22/WfydZ2MwUYHTNa4fiv78n6jwHk0WHoTzXR0uGMWOI8fF5DtPWfis8zHsxyj3efx6qV2w4iM8UN/YY57vNxs36NPzVXW24r1q7f+HsO2O+SfGdvl/2u+xGHnC6GniIs7IHOH5nnO76uV/FXhpEOB2hm77U3vHTf9OSdUimICAgICAgICAgICAgICAgICAgICAgICAgICDj/bxsi+tazEoW5nRNyTNAuTHclrh1y3N/A35Las7S1tXeNlH2E2kNZX4RHMdKd8kTH34skaWxtP6XGwPQjos3jxYpPhL9MLRuIMNVUso2OkkcGsaLuc42AHisxE2naGLWisby4rtvtS7aSQNZcU0ZOQHQuPAvcOttAOQJ6ldzS6buo3nq89rdX3s7V6Q2+yyuNJW7r3ZmObb8zRnb9A/5rTX03xb+TfszJtl4fNs9sVTvqmnh+CJz/wCt1v8A1ryutt0h9L/w9j2xXv5zt8v+1u7PMLbT4ezMP4xMrvEEjJ/0NaptNjiMUb+Lldsaibaydv6eUfX8923RYt981ThFrT07SS4e/K67QG9Q1of5kg8gUpmjLknh6V/Vpl0n4bTROT27z08qxz5+szt7o+Km1mD/AH7ibYX2fIHCeqI1bGxthFC3kTa2Y87+CijHxZefXrP2dSNX3Gh4qcq7cNfOZ8bT9PJ1UK+8uICAgICAgICAgICAgICAgICAgICAgICAgICAg1sRpftbC0Oyu4tcPdcOB8R1HMXHNbUtw23no0yVm1do5T4OI7QbKUNZM4vL8OrmuuXRtMkLnjUODR3o7kA6WGvNXL6K0xxYp3rPzUMfaFOLgy/w2j5OnYNtZDHCBVVlKZm6F0T9HgcHZSLtJ5t1t1UH4bL/ALZW/wATh/3Q0sW7SaWmBELXzP5WBY31c4X+QKnx6DJb2uStl7RxU9nnLnW0G0dTtC68rrRg3bG3Ro8fzHxPpZdPDpqYo5dXH1Gtvm69PJiwjCHYgJn2Iihike93iGEsb5l1vS62yZYpMR4zLTBhnJE28IhsbFaV9Nb+Z/4uv9Fpq/8ARsk0H+vVM4mwY5juQgOYJGMI4jLHHmeD65gvHZNr6iKvqunmdP2VN+k7TPznaEttXjv2GNmG050jYyOR7eJs0NDG+J5+duqg1epmkRgx9eko+zdD3t51maOszMR8d95+nz8nubFRsVSspYmh+IzG+RveyvdYDNboLADnbpdWMUfh8cUj2pQ2xT2jqLZrztir4+cR5e/rPksWxGzxwKEmQ5qqU55n8buN7C/MC59STzVvDj4I59Z6uV2jrPxOT+HlSvKseiyKVQEBAQEBAQEBAQEBAQEBAQEBAQEBAQEBAQEBAQEEHtJs1FjouTllAs14F9OjhzCs6bVXwzy5x5KWs0NNTHPlPmodV2eVTD3d08dQ630IXTjtDDPXeHGnsnUVnlMS8s7P5otZntaOkbXTOPkAAB5k2WJ19J9mPnySV7LyR7c/Lm2cP7O31b80l4YOQJD5HeJt3WE+tvHio79oRWNo5z+X3lLTsubW3nlH5/2Sm3EsGzlD9jgAa6XQAanLcGRzjzvbLc9fBQaSL5s3eW8FnW2pgwd3Tlup+wUQiqH1kmkFLG+Rx/MWlrG+Zu4jxaFZ7RzRTFtPj9FfsbS3z6iIr+92PAMQdQb/ABB9t+8uZH/xZDnldb8jSP8AmNHNeMjNNeLL49IfWNRpq5IppY9mNpt7o5RH/Kf0mUngkbcIe2aZj5a12tPSt1eXHhJN8HXvajUnXhnTYOCeO/O3hH3VtbmnPSceOYrj/qv4f+tfP4e7p1u2zuzj45TW1Za6rdfK1o7kLTxEY5uN9Xc/mT08ePaeK3V53Vaytqdxh3ikfO3rP0haFM5wgICAgICAgICAgICAgICAgICAgICAgICAgICAgICDTxCiNWO7LJG8cHMP7tN2uHgQt6X4Z5xEo8mPijlMxKEdheJjQYhHl+IwC/y4XVjvdP14J+at3Wp6d5HyYKuvdgbCd9LUVJ0u6J7gP0RxtDfmR+pK0jJPSIj3x+ss2tOOOszPun9Ic+q8Lq8VeaiskEDXcZKghhtyEcftHjo0ADXjqr1tXp9PTasqGHs3V6zJvMT+/wBGSs3uIxNocPpZzSh2Z73MLTNJyc8mwDRYWF+Q4WC85rM+XVW5RyfQOytDpezKcWW8cXv32+XinMA2ErCWunlZC1oIaGASPYCSTkNsrHEn2tSosOltHtS21fbOnneMdZnfrvyifDn4zHpyhesEwCnwQHcss53tyOOZ7zx7zjqdeXBXKY606ODqNXl1E73nlHSOkR7oSq3VhAQEBAQEBAQEBAQEBAQEBAQEBAQEBAQEBAQEBAQEBAQEBBiMDC7Plbm+Kwv80Z4rbbb8mSyMPqAgICAgICAgICAgICAgICAgICAgICAgICAgICAgICAg4l2jicYm81zcROGZG7g0Z0Dsrcxfyvmz+PDkg8VO1Jw/Co4sNxCaZ09WIBNUaSQNc0HKSR4e10cbWsLBm2v2XqOzynGJ02J1T543x71sz8zJMxse70ueBJ053F0GWqnm7R8VfROqZ6ahhpopckTsjnueyJ/e9Zba3sG6C5JQYO0jBp9hcLc2HEKp7H1cOTNIQ6Nu6kLmhzSCQXAG2g0Gl7kh52o7QH47V4ZHDDXUrRVx596DEJAZIxbuu72l7g/EgsvZZiE1bX40JZZHtZVZWBzi4NaJJmgNB0aLNA06BB729wWHC4Jqoz1LsRke77KWzPDt6534McUbSGlg0BGXgCSgyQUTtq8QqIKx8m5o4aVu6jldE1000Zkke7dkEkWyjWw1Qa+HRVlfBWULa6RkdLUTRmXjM6DdNkiY2Qk2cC4tL7XsBayD1hmLT4jSYZh8U7o6iekZNNUE5nshaGB5YXcZXucACb27x5IJjsxJbBUsL3vEdbVMaZHmQ5GyZW3c4knQILggICAgICAgICAgICAgICAgICAgICAgICAgICClbQbKYhVVD6mkxeWAPy3idE2VgsAO4CbDrwvc8UGlR9lFN9hmo55XyyTS7581g0iW1g5g1A0JuDe+Y+gacfZdUYg6JmIYrLVUkRBbCWZM1uGd2Yk6aX1NjxCCU2r7PPvSpbX0dU+jrQ0Nc9jcwe0CwzNuNbADpZo00QaOK9m1TjdE6kqsUfK907Jt46Id3LG5ha1ufQHMDxtpw1KCf2x2R/tNNRS77d/ZZxLbJnz2cx1vaGX2OOvFA2Q2Q/s3UV1Rvt59rmMuXJlyd+R1r5jm/iWvpwQRsuxlcauStGJRmU5hHvKQSbmMkkMi/FAboQC4C7raoJGr2aqI5xWU1UyOqdEyKozw52TZPZfkD2ljwSbd46GyDdwDZwYPTyQ710k0zpJJpnCxfLILOdlGgAFgGjgGgINek2KpDTU1NUww1DqeJsbXvjHAAA2BvYG17XQetjtkIdlRNu2szSyyPu1mSzC4uZHxNwwEgILGgICAgICAgICAgICAgICAgICAgICAgICAgICAg+EoK7V7YQskMUMU1RI02duGZg0+LrgfK6tV0lprxWmKx6qdtZSLcNIm0+j3hu1kNXIIJGSwTH2WTsyZv0m9isX0t614omJj0bY9XS1uGYmJ9eSefIIwXEgNAJJJsABxJPIKstKRJ2mQVD3Mo6SsrQ0kOkp4bsuOID3EXPloeSCR2a26pcfkNOBLBVgXMFQzdPtrqBch2gvoeCCx1NQykY6R7g1jRdznGwA8SsTMRG8tqUte0VrG8yq425ZUXdT0dZPGP7yOLun9OYgn5KD8RE+zEy6k9kXryy5KVnymefx2SmA7S0+OZmxlzZW+3FI3I9vm0/uLhSUy1v0VdVoc2m2m8bxPSY5xPxTKkUxAQEBAQEBAQEBAQEBAQEBAQEBAQEBAQEBAQEBAQV7bqqfT02SM5XzSMhDumc2J+QI9VZ0lItk3npETPyVdZe1ce1eszEfNK4ThseExNhiaAxo+Z5k9SVDkyWyWm1k2LFXHWK1au02FxYtA6OSwNu446Fsnulp63t58FnHn7m0XmdoYzYO+pNdufgo+L1E21lBR028DGyyMFY4vDDuGOc11ibXLyzl+xUWtz4NPqJw2tET1+bOhrlz6euSImfD5Oi4fSR0EbIoWNZEwANa0WAHgsxO6RUe1fC46qjdVBwjraYOmppbgODowZHNb8QLWnu+APJYmYhrNojaJnqj6jGYdrzQRySxsgLI5qiNzshdI6Jr4ma+027uRPHqq+Ta9orvy8V3R9pafTVyfxbZeUV9N+sxPTd0WNgYAAAANABpYeCsqkzMzvKn9oVOMPazE4xlqKd7LkaZ4nODXMd1GvPhr1VbURwx3kdYdnsm85bTpLc63ifhMRvEwuLTcXVlxn1AQEBAQEBAQEBAQEBAQEBAQEBAQEBAQEBAQEBAQQ21uFuxamcyM2maWyRn87DcfPUeqn0+WMd97dOk/FX1OKcmPavXrHwYcD2phxFuWRwiqG6SRSHIQ4cbX4hZzaa9J3jnHhLXDqqXja3K3jEoPaDFTLI5rWuknLnR00QGmZtg+R/KzSQdf2BK5ei0343UWzZZ/l452j3x198uhrdT+EwVw4o3vkjn7p+jztFgFVhuH0/2Ml89K4PfEOFQzUzRkc7kkjnppqVe1XDqLWm8RMT5qumpOCla1noz7GbWUuI3bFMBGQDupHBskT72Mbmk343sRcG2hK5mlw5NPknHG84+sT5en2Xs+SmWkXn2vH19VLx2vk2oeYImukrqsObGLHJS0RcY3yPPDM4B49epaDYwxxz3s/D3OLpa99Pf39dvSOi37WYF93wUxjiMtLTsEU0IGroQ0ND29Hste4sfQFZzRMbWjnHjDvaTT6XU1vp88Rvb2bT4T5b+rPsLjLGskhNQ19OwgwSueATG4XyPBNw5vCxA46aWWcWSNuvJQx6DV6a9sGWluXSdt949/SWDH8RZthIzD6Y7yHO19TK3VgY05g0O4FziBw6edo8loyzwV6eMu9pMFtBSdTm5W2mKV8d55b7eUfvw3vQFlbcJ9QEBAQEBAQEBAQEBAQEBAQEBAQEBAQEBAQEBAQEBBHYlgdNihvNBG89S3W3mNbeCkx5smP2Z2RZMGPJztWJaOFltBPLC8AOc4ujcR7TXG5aD4Hl5rj6XL3Oa+C89bTavrv9XUz44yYqZqR0iKz6bfRPXsumoKi7A6TH6w1BpoXCLLaXIA4yg3BDxq7LYcfDqufg1Ns+e3BP8ALrG3vn0lczYK4sMccfxz+Ue42Fmbh4fQSANqonEcLGSO5LHA+8LG3gLKzp7cMd3PWHE0V+CJwW613+MdVrnmbA0ve4NaBckmwA8Sp5nZetaKxvKk4Lg9NtLNUVT6aI0xcGw3jDC7KLPeSACQT18eirUpXJM2mOXgzoe1tZPFNcluDpWPcuVHRR0LRHFG1jBwaxoaPkFZrWKxtDfJlvktxXmZn1bCy0EBAQEBAQEBAQEBAQEBAQEBAQEBAQEBAQEBAQEBAQEGrXUEdeMsjQRy5EeR5KDPpseevDkjdLhz3xTvSdmh/Z1jtHSzOZ8DpNP2VP8AyvHPK17zHlM8lr/MLxzrWsT57c0rBA2naGtaA0cANF0MeOuOvDWNoUr3teeK07yj8ZwCDGbb1nfb7L2ktc3yI5eB0S+Ot+qtm02PN7UfHxRjNiYXEb6apnaNQyaYubfyACijT18ZmffKCNBT+u1re+VkiiEIDWgBoAAAFgAOAA5BWIjZdiIiNoe0ZEBAQEBAQEBAQEBAQEBAQEBAQEBAQEBAQEBAQEBAQEBAQEBAQEBAQEBAQEBAQEBAQEBAQEBAQEH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data:image/jpeg;base64,/9j/4AAQSkZJRgABAQAAAQABAAD/2wCEAAkGBxIHEhQQEhEUFhAXFxYZFxcWFh4VIRsXGxUZGBcgFxwcHSgiGhslGxgYITEhJSkrLjAuGB8zODMsNyguLi4BCgoKDg0OGxAQGy0mICUsLDQwLzc0NCwwMjQsLCwsNDIvLy8sNC8sLzQsLCwsNDU0LSw0LiwsLCwvLCwsLCwsLP/AABEIAKQBNAMBEQACEQEDEQH/xAAcAAEAAgMBAQEAAAAAAAAAAAAABQYDBAcCAQj/xABCEAABAwIDBQUFBgMFCQAAAAABAAIDBBEFEiEGEzFBUQciYXGBMkJSkaEUFSNicrEzU5IWQ4LB8DRjc5OissLD4f/EABsBAQACAwEBAAAAAAAAAAAAAAADBAECBQYH/8QAOBEBAAIBAgMFBgQEBgMAAAAAAAECAwQREiExBRNBUWEycYGRwdEUobHwIiNC4QYVM1KC8WJykv/aAAwDAQACEQMRAD8A7igICAgICAgICAgICAgICAgICAgICAgICAgICAgICAgICAgICAgICAgICAgICAgICAgICAgICAgxztL2kNdldbQ2vY+R4rW0TMbROzNZiJ3mFTrNoqqhcYnxxZxzs6xHIjvagrz2o7V1OnvNL1jf4/d1seiwZK8VZnb4fZq/eVdX+yX5T/LZYf1WJ+qqfj9fn50idvSPr/dL3Glx9dvjP7/R6ZhtY7Vzp7dd4SfQZwsV0/aUzz4tvf8A3Jz6WOnD8v7JCJtbh9iH7yM/Hf6k95p5XNx1V2tu0NPMTM8VfX67848vLzVrfhcu8bbT6fvaTFdopaaE1MUecRf7RA7uva3m5jvCxNiLEA8CLLq4NbXNSbVjnHWPGGuLR1nJGK87cXs28PdP7+cJPZ7aCn2hj3sD78MzTo5p6OHLz4HkVapeLRyV9VpMumvwZI+0+5KrdWEBAQEBAQEBAQEBAQEBAQEBAQEBAQEBAQEBAQEBAQYqmpZStL5HtYwcXOIaB6lYmYhra0VjeZQNRtxQQG2/zfoY54+YFlpOWkeKrbX6es7TZgrcdocUYN5vWstdshgkaB4h+S1voq2oxYNRXhyR8ftKxg7SrjnirPL3Ts0aSBzTnpKhkzf91IL/AOJt7H/Wi4NuzNVgnj0t949J+nSXXx6/TaiNrbfr/dJ02MTRG0wLR1dE6/0sFJg7R1tJ21EbRHjwzM/lMQX0uK0b4/1hsHEIZ75Z3Rn8xuP6XE/RTTrNPl37vLak+vOP/mZn8toR9xlr7VIn9+cNCrqAx4nuxzho8sNxJGfaDhydbr0HRUp1vdZ65bTWZ6TNelo9Y8Jj8/hzsUx70nHziPDfwn7OTV282RxCUU78pjf3Ojo3APa1w95paQPS+hXctPd23q9Lhimt0le9jrHP3xy3dr2T2hj2kgEzRleO7Iy9yx/MeIPEHor2PJF67w8drdHfS5Zpbp4T5wmlIqCAgICAgICAgICAgICAgICAgICAgICAgICAgICCvbV7VR4A3Lo+ocO7Hf6v6N+p5eEeTJFYU9XrKaevPr5OZhtVtZOA4mSQ6gcGsb5cGN+p8Sqc3vedo5y87N8+sybRz/SF/wAK2UiwhgziGaU6APYxozcdHFrnn5+inrh4ec7TP7+LtYdDXDSIttafXaPpMvMjnMvHHUgG7rQUcLQSefecSABwLjlF9OOi0mLdIt8Ij7/2Nr9K3+FY+ssLNhhXv3tS9xOndDs7tL+1IWjXXg0C3UrMabed7TP79WsdmRe/HktPu3/WVow/CYsO/htI0tcuc8/NxKs1pFejpUxVp0+7eWyRr1NFHUghzQfHn6FV8+kw568OSsT+vzSUy3pO9ZcQ7RIxFXujBuWRQtcepDNL+OUtVDLTu4im++0RD2vY8zbTcU+MzP5/dj2Nx07O1TJCbQPsyUcspOjvNpN79M3VNNl4bN+09HGpwTEe1HOPt8Xexquu8GICAgICAgICAgICAgICAgICAgICAgICAgICAgqm02IYnACKelYW/wAxr944D9BDbH+pRXm/hCjqcmpiP5dfjvv+TllXFO1znzMlEjjdxka4EnxuFVtE+LzebHlmZteJ3TeEY3WQs3VJDlBOpjiL3E9XOdm/+eCxWbxyr+i1hz6mteDDXb3R90pg2DVWMzPbPVFrgLSgO3j2g2OQkXbEToct7ke7Zb1wXtO9p+63h0OpyTxZrTG/z/s6FhWFQ4SzdwsDW8+pPVx4kq3SlaRtV2MWGmKvDSNm6tkogIMFbVMoo3yvNmMaXOPQAXKxM7RvLalLXtFa9ZfnavrnYtPLUO4yPLrdB7o9BYei42e+87vounwxhxVxx4Q+1VI5sbXkd1+cN8cpAd+4+ahrExtPm3reJtNY6xtv8XbtgcROJ0EEjjd4bkd+phLCT52v6rt4bcVIl4PtLDGHVXrHTff581hUqiICAgICAgICAgICAgICAgICAgICAgICAgICDDV1TKJjpZHtZGwFznONgANSSTwCCh1W3VXiwccNo2mnaCTV1j9xFl+Jrfacznm04LOzDnoxHGdtaplEKxzYpBnL4GmFm4Bs6QaCRzbgtbm9o25FbTFYj1axNpn0d0wHBocAgZTQMyxsHqTzc483E6krRukEBAQEHMO17H9G4fGdXWfNb4b3Y31IzHyb1VPVZdo4XpOwdHvM6i3hyj6z9HPIWZR4LkZLbvUrvtTg/wB34XRZm2kD3F3gZWukI+YaPRXc+PgwU3/e7haHVd9r8208tuX/ABmIT3Y3KX0creTZ3W9WMd/mruln+By/8QViNTE+dY+q+qy4YgICAgICAgICAgICAgICAgICAgICAgICAgIOOdreJvx+ugwVkm7pwBNUvvwaAXnN4MY0useJLei2r5sSnscwampIGwZDHhdND9oqh70xaPwY3u4u9kucCfgHApuwmtgsNyMlrnttNVu3gFrZKcd2mjA90NjsSOritWy1oCAgINfEKttBE+Z5sxjXOd5NFysTO0by3x45yXileszs/O1TVvxWaSok9uRxcfC/ADwAsPRcTPk3mZfRcGGuHHGOvSIWXYjBPvmpa0j8KOz5PIHut/xEfIOWulw97k59IUu1NZ+G08zHtTyj6z8I/PZcu1uTLSxN6zD6RvXQ1/8ApxHq4X+Hq757T/4/WHzseg3dE9/xzvPya1v+Sl0sfy2nb999Vt5RC9qy4ggICAgICAgICAgICAgICAgICAgICAgICAgIPzX2lVj8Kx2rfqGu+z5tPaiDIXOA8CY7fMKSkRLS87Oj9pmInEajD8Nj1hrf4ljoYxLA++nH8Nkg48HLRs6Y1oaLAWCwy+oCCM2jxZuCU8lQ73W90fE86MHqbfVSYcc5LxWEWbJGOk2lC9muOHF6XLI7NNCcjieLhxY75aebSp9ZhjHk3jpKDRZ+9x8+sNPtdxA0tEIQdZpGtP6G993/AGtHquZqbbU9703YWHj1PFP9Mb/RQNmsH+2wVkxGkMPd0/vMwfp45WEeT1zaY+Ot5nwh6XV6rusuHHH9Vufu22/WfydZ2MwUYHTNa4fiv78n6jwHk0WHoTzXR0uGMWOI8fF5DtPWfis8zHsxyj3efx6qV2w4iM8UN/YY57vNxs36NPzVXW24r1q7f+HsO2O+SfGdvl/2u+xGHnC6GniIs7IHOH5nnO76uV/FXhpEOB2hm77U3vHTf9OSdUimICAgICAgICAgICAgICAgICAgICAgICAgICDj/bxsi+tazEoW5nRNyTNAuTHclrh1y3N/A35Las7S1tXeNlH2E2kNZX4RHMdKd8kTH34skaWxtP6XGwPQjos3jxYpPhL9MLRuIMNVUso2OkkcGsaLuc42AHisxE2naGLWisby4rtvtS7aSQNZcU0ZOQHQuPAvcOttAOQJ6ldzS6buo3nq89rdX3s7V6Q2+yyuNJW7r3ZmObb8zRnb9A/5rTX03xb+TfszJtl4fNs9sVTvqmnh+CJz/wCt1v8A1ryutt0h9L/w9j2xXv5zt8v+1u7PMLbT4ezMP4xMrvEEjJ/0NaptNjiMUb+Lldsaibaydv6eUfX8923RYt981ThFrT07SS4e/K67QG9Q1of5kg8gUpmjLknh6V/Vpl0n4bTROT27z08qxz5+szt7o+Km1mD/AH7ibYX2fIHCeqI1bGxthFC3kTa2Y87+CijHxZefXrP2dSNX3Gh4qcq7cNfOZ8bT9PJ1UK+8uICAgICAgICAgICAgICAgICAgICAgICAgICAg1sRpftbC0Oyu4tcPdcOB8R1HMXHNbUtw23no0yVm1do5T4OI7QbKUNZM4vL8OrmuuXRtMkLnjUODR3o7kA6WGvNXL6K0xxYp3rPzUMfaFOLgy/w2j5OnYNtZDHCBVVlKZm6F0T9HgcHZSLtJ5t1t1UH4bL/ALZW/wATh/3Q0sW7SaWmBELXzP5WBY31c4X+QKnx6DJb2uStl7RxU9nnLnW0G0dTtC68rrRg3bG3Ro8fzHxPpZdPDpqYo5dXH1Gtvm69PJiwjCHYgJn2Iihike93iGEsb5l1vS62yZYpMR4zLTBhnJE28IhsbFaV9Nb+Z/4uv9Fpq/8ARsk0H+vVM4mwY5juQgOYJGMI4jLHHmeD65gvHZNr6iKvqunmdP2VN+k7TPznaEttXjv2GNmG050jYyOR7eJs0NDG+J5+duqg1epmkRgx9eko+zdD3t51maOszMR8d95+nz8nubFRsVSspYmh+IzG+RveyvdYDNboLADnbpdWMUfh8cUj2pQ2xT2jqLZrztir4+cR5e/rPksWxGzxwKEmQ5qqU55n8buN7C/MC59STzVvDj4I59Z6uV2jrPxOT+HlSvKseiyKVQEBAQEBAQEBAQEBAQEBAQEBAQEBAQEBAQEBAQEEHtJs1FjouTllAs14F9OjhzCs6bVXwzy5x5KWs0NNTHPlPmodV2eVTD3d08dQ630IXTjtDDPXeHGnsnUVnlMS8s7P5otZntaOkbXTOPkAAB5k2WJ19J9mPnySV7LyR7c/Lm2cP7O31b80l4YOQJD5HeJt3WE+tvHio79oRWNo5z+X3lLTsubW3nlH5/2Sm3EsGzlD9jgAa6XQAanLcGRzjzvbLc9fBQaSL5s3eW8FnW2pgwd3Tlup+wUQiqH1kmkFLG+Rx/MWlrG+Zu4jxaFZ7RzRTFtPj9FfsbS3z6iIr+92PAMQdQb/ABB9t+8uZH/xZDnldb8jSP8AmNHNeMjNNeLL49IfWNRpq5IppY9mNpt7o5RH/Kf0mUngkbcIe2aZj5a12tPSt1eXHhJN8HXvajUnXhnTYOCeO/O3hH3VtbmnPSceOYrj/qv4f+tfP4e7p1u2zuzj45TW1Za6rdfK1o7kLTxEY5uN9Xc/mT08ePaeK3V53Vaytqdxh3ikfO3rP0haFM5wgICAgICAgICAgICAgICAgICAgICAgICAgICAgICDTxCiNWO7LJG8cHMP7tN2uHgQt6X4Z5xEo8mPijlMxKEdheJjQYhHl+IwC/y4XVjvdP14J+at3Wp6d5HyYKuvdgbCd9LUVJ0u6J7gP0RxtDfmR+pK0jJPSIj3x+ss2tOOOszPun9Ic+q8Lq8VeaiskEDXcZKghhtyEcftHjo0ADXjqr1tXp9PTasqGHs3V6zJvMT+/wBGSs3uIxNocPpZzSh2Z73MLTNJyc8mwDRYWF+Q4WC85rM+XVW5RyfQOytDpezKcWW8cXv32+XinMA2ErCWunlZC1oIaGASPYCSTkNsrHEn2tSosOltHtS21fbOnneMdZnfrvyifDn4zHpyhesEwCnwQHcss53tyOOZ7zx7zjqdeXBXKY606ODqNXl1E73nlHSOkR7oSq3VhAQEBAQEBAQEBAQEBAQEBAQEBAQEBAQEBAQEBAQEBAQEBBiMDC7Plbm+Kwv80Z4rbbb8mSyMPqAgICAgICAgICAgICAgICAgICAgICAgICAgICAgICAg4l2jicYm81zcROGZG7g0Z0Dsrcxfyvmz+PDkg8VO1Jw/Co4sNxCaZ09WIBNUaSQNc0HKSR4e10cbWsLBm2v2XqOzynGJ02J1T543x71sz8zJMxse70ueBJ053F0GWqnm7R8VfROqZ6ahhpopckTsjnueyJ/e9Zba3sG6C5JQYO0jBp9hcLc2HEKp7H1cOTNIQ6Nu6kLmhzSCQXAG2g0Gl7kh52o7QH47V4ZHDDXUrRVx596DEJAZIxbuu72l7g/EgsvZZiE1bX40JZZHtZVZWBzi4NaJJmgNB0aLNA06BB729wWHC4Jqoz1LsRke77KWzPDt6534McUbSGlg0BGXgCSgyQUTtq8QqIKx8m5o4aVu6jldE1000Zkke7dkEkWyjWw1Qa+HRVlfBWULa6RkdLUTRmXjM6DdNkiY2Qk2cC4tL7XsBayD1hmLT4jSYZh8U7o6iekZNNUE5nshaGB5YXcZXucACb27x5IJjsxJbBUsL3vEdbVMaZHmQ5GyZW3c4knQILggICAgICAgICAgICAgICAgICAgICAgICAgICClbQbKYhVVD6mkxeWAPy3idE2VgsAO4CbDrwvc8UGlR9lFN9hmo55XyyTS7581g0iW1g5g1A0JuDe+Y+gacfZdUYg6JmIYrLVUkRBbCWZM1uGd2Yk6aX1NjxCCU2r7PPvSpbX0dU+jrQ0Nc9jcwe0CwzNuNbADpZo00QaOK9m1TjdE6kqsUfK907Jt46Id3LG5ha1ufQHMDxtpw1KCf2x2R/tNNRS77d/ZZxLbJnz2cx1vaGX2OOvFA2Q2Q/s3UV1Rvt59rmMuXJlyd+R1r5jm/iWvpwQRsuxlcauStGJRmU5hHvKQSbmMkkMi/FAboQC4C7raoJGr2aqI5xWU1UyOqdEyKozw52TZPZfkD2ljwSbd46GyDdwDZwYPTyQ710k0zpJJpnCxfLILOdlGgAFgGjgGgINek2KpDTU1NUww1DqeJsbXvjHAAA2BvYG17XQetjtkIdlRNu2szSyyPu1mSzC4uZHxNwwEgILGgICAgICAgICAgICAgICAgICAgICAgICAgICAg+EoK7V7YQskMUMU1RI02duGZg0+LrgfK6tV0lprxWmKx6qdtZSLcNIm0+j3hu1kNXIIJGSwTH2WTsyZv0m9isX0t614omJj0bY9XS1uGYmJ9eSefIIwXEgNAJJJsABxJPIKstKRJ2mQVD3Mo6SsrQ0kOkp4bsuOID3EXPloeSCR2a26pcfkNOBLBVgXMFQzdPtrqBch2gvoeCCx1NQykY6R7g1jRdznGwA8SsTMRG8tqUte0VrG8yq425ZUXdT0dZPGP7yOLun9OYgn5KD8RE+zEy6k9kXryy5KVnymefx2SmA7S0+OZmxlzZW+3FI3I9vm0/uLhSUy1v0VdVoc2m2m8bxPSY5xPxTKkUxAQEBAQEBAQEBAQEBAQEBAQEBAQEBAQEBAQEBAQV7bqqfT02SM5XzSMhDumc2J+QI9VZ0lItk3npETPyVdZe1ce1eszEfNK4ThseExNhiaAxo+Z5k9SVDkyWyWm1k2LFXHWK1au02FxYtA6OSwNu446Fsnulp63t58FnHn7m0XmdoYzYO+pNdufgo+L1E21lBR028DGyyMFY4vDDuGOc11ibXLyzl+xUWtz4NPqJw2tET1+bOhrlz6euSImfD5Oi4fSR0EbIoWNZEwANa0WAHgsxO6RUe1fC46qjdVBwjraYOmppbgODowZHNb8QLWnu+APJYmYhrNojaJnqj6jGYdrzQRySxsgLI5qiNzshdI6Jr4ma+027uRPHqq+Ta9orvy8V3R9pafTVyfxbZeUV9N+sxPTd0WNgYAAAANABpYeCsqkzMzvKn9oVOMPazE4xlqKd7LkaZ4nODXMd1GvPhr1VbURwx3kdYdnsm85bTpLc63ifhMRvEwuLTcXVlxn1AQEBAQEBAQEBAQEBAQEBAQEBAQEBAQEBAQEBAQQ21uFuxamcyM2maWyRn87DcfPUeqn0+WMd97dOk/FX1OKcmPavXrHwYcD2phxFuWRwiqG6SRSHIQ4cbX4hZzaa9J3jnHhLXDqqXja3K3jEoPaDFTLI5rWuknLnR00QGmZtg+R/KzSQdf2BK5ei0343UWzZZ/l452j3x198uhrdT+EwVw4o3vkjn7p+jztFgFVhuH0/2Ml89K4PfEOFQzUzRkc7kkjnppqVe1XDqLWm8RMT5qumpOCla1noz7GbWUuI3bFMBGQDupHBskT72Mbmk343sRcG2hK5mlw5NPknHG84+sT5en2Xs+SmWkXn2vH19VLx2vk2oeYImukrqsObGLHJS0RcY3yPPDM4B49epaDYwxxz3s/D3OLpa99Pf39dvSOi37WYF93wUxjiMtLTsEU0IGroQ0ND29Hste4sfQFZzRMbWjnHjDvaTT6XU1vp88Rvb2bT4T5b+rPsLjLGskhNQ19OwgwSueATG4XyPBNw5vCxA46aWWcWSNuvJQx6DV6a9sGWluXSdt949/SWDH8RZthIzD6Y7yHO19TK3VgY05g0O4FziBw6edo8loyzwV6eMu9pMFtBSdTm5W2mKV8d55b7eUfvw3vQFlbcJ9QEBAQEBAQEBAQEBAQEBAQEBAQEBAQEBAQEBAQEBBHYlgdNihvNBG89S3W3mNbeCkx5smP2Z2RZMGPJztWJaOFltBPLC8AOc4ujcR7TXG5aD4Hl5rj6XL3Oa+C89bTavrv9XUz44yYqZqR0iKz6bfRPXsumoKi7A6TH6w1BpoXCLLaXIA4yg3BDxq7LYcfDqufg1Ns+e3BP8ALrG3vn0lczYK4sMccfxz+Ue42Fmbh4fQSANqonEcLGSO5LHA+8LG3gLKzp7cMd3PWHE0V+CJwW613+MdVrnmbA0ve4NaBckmwA8Sp5nZetaKxvKk4Lg9NtLNUVT6aI0xcGw3jDC7KLPeSACQT18eirUpXJM2mOXgzoe1tZPFNcluDpWPcuVHRR0LRHFG1jBwaxoaPkFZrWKxtDfJlvktxXmZn1bCy0EBAQEBAQEBAQEBAQEBAQEBAQEBAQEBAQEBAQEBAQEGrXUEdeMsjQRy5EeR5KDPpseevDkjdLhz3xTvSdmh/Z1jtHSzOZ8DpNP2VP8AyvHPK17zHlM8lr/MLxzrWsT57c0rBA2naGtaA0cANF0MeOuOvDWNoUr3teeK07yj8ZwCDGbb1nfb7L2ktc3yI5eB0S+Ot+qtm02PN7UfHxRjNiYXEb6apnaNQyaYubfyACijT18ZmffKCNBT+u1re+VkiiEIDWgBoAAAFgAOAA5BWIjZdiIiNoe0ZEBAQEBAQEBAQEBAQEBAQEBAQEBAQEBAQEBAQEBAQEBAQEBAQEBAQEBAQEBAQEBAQEBAQEBAQEH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1" descr="data:image/jpeg;base64,/9j/4AAQSkZJRgABAQAAAQABAAD/2wCEAAkGBxQTEhUUExIVFhUWFRwaGBcYGBgXGRwgFRcYGxcaFxgaHSggGBomHBcXITEhJSkrLi4uGB8zODMsNygtLisBCgoKDg0OGxAQGzQmICY0LC80MDAvNCwvLC8sLCwsNDQsNC8sLCwsLC8sLCwsLCwsLCw0LCwsLDQsLCwsLC8vLP/AABEIAJwBQgMBEQACEQEDEQH/xAAcAAEAAgIDAQAAAAAAAAAAAAAABgcEBQIDCAH/xABNEAABAwIDBAcFBAUJBAsAAAABAAIDBBEFITEGEkFRBxMiYXGBkTJScqGxI0JiwRSCkrLhCBUkM1OiwtHwQ0TS8TQ1VGNkc3SDk6Oz/8QAGwEBAAIDAQEAAAAAAAAAAAAAAAQFAgMGAQf/xAA6EQACAQIDBAgGAgEEAQUAAAAAAQIDBAURIRIxQVETYXGBkaGx0QYiMsHh8BRCIzRDUvFyFTNTkrL/2gAMAwEAAhEDEQA/ALxQBAEAQBAEAQBAEAQBAEAQBAEAQBAEAQBAEAQBAEAQBAEAQBAEAQBAEAQBAEAQBAEAQBAEAQBAEBocd2tpqa7XP35B/s2dpw+Lg3zN1Ko2lSrqlkubIdxfUaOknm+SIXiHSTO4kRRsjHN13u/IfIqwhhsF9Tz8iqqYxUf0RS8zTS7ZVrtah3k1jfo1SFZUF/UiPEbl/wBvQ+M2wrRpUu8ww/Vq9dnQf9TxYjcr+3obOh6Raplt8RyDjdu67yLch6LTPDqT+nNEini9aP1JP9/eBLsF29pprNfeF54PPZ8n6etlArWFWGq1RaUMTo1dHo+v3JUCoJYn1AEAQBAEAQER2u6R6HD7tll35h/sYrPeNPaz3Wag9og20BQFUY309VTyRTU8UTeb7yv7jlutHhY+KAi1R0rYs851rh3Njib9GIDrj6UcWbpXP82xu+rUBv8ACenLEYyOubDO3jvM3HnwLCGj9koCy9lemagqiGTE0sh/tCDHfulGQ8XBqAsdrgRcG4OhQH1AEAQBAEAQEf2i2xpaO4kk3pP7Nnaf58G+ZC1zqxiWNnhdzdawWS5vRfnuIBinSxO4kQQxxt5vu93ccrAeFitLrye46Gh8NUYr/LJt9Wi+79DQTbfYg7/eSO5rIx9GrB1JviWMcFso/wC35v3Otm3NeDf9Kf5hh+RavNufMyeD2T/215+5tsP6Ua1lus6uUcd5u67yLLAehWSrTRDrfDtrP6M49+a8/cm2A9JdLOQ2W9O8++QWeUg08XALdGvF79Cju8AuaPzQ+ddW/wAPbMmrXAi4NwdCFuKNrLRn1DwIAgCAIAgOMjw0FziAALkk2AA1JPAL1Jt5I8bSWbKw2u26dITFSuLI9DIMnO+Hi1vzPcrm1sFH5qm/kc/e4m5fJS0XPn2EKiic9wa1pc4nIAEknuAzJVi2ks2VEYyk8ks2S7CujypkAMrmwg8D23/sjIeqgVMRpx0jqWlHCastZvLzf73m/h6M4AO3NKT+HcaPQtKivE6nBImrB6XGTOyTo1puEsw8Sw/4F4sTq8Uv3vPXg9Hg35expsR6NZWi8MzX/hcNw+RzBPopFPE4v61l5kWrg8lrTln26ENxDD5YXbksbmO5Ea94OhHeFYQqRms4vMqqtGdJ5TWRu9ltr5aUhrryQ8WE5t74ydPDQ92qjXNnCrqtH+7yZaYhOg9l6x9OwtzDq+OeMSRODmu0I+YI4HuVFUpyhLZktTpqdSNSKlF5oyVgZhAEBxkkDQXOIAAuSTYADUk8AgKD6TumF8jnU2HPLIhcPqBcPf3RH7jfxanhYagVBTwSSvDWNfJI85NaC5zieQGZKAszZzoPrpwHVD46Zp4H7STuuxpAHm6/cgJrTdAdGB9pVVLjzb1bB6FjvqgO2boFoD7M9WD3uiI//MfVARjHOgOdoLqWqZL+CRpjdbkHAuBPiGhAVXjmBVFHJ1dTC+J/AOGR72uHZeO8EhASro96TanDnNY4malv2onG5aOcJPsnju6HPQm4A9MYDjUNZC2enkD43cRqDxa4atcOIKA2CAIAgPjnAC5NgNSUPUs9EVPtx0jucXQUbt1mjph7TuYj90fi1PC2pi1K2ekTrsLwJRSq3K14R5dvt4lcRxue4Boc97jkAC5xJ5AZkrQdM5RhHN6JdyRNcG6MKqUB0rmwNPB3bf8AsjIeZB7ltjRk+oorn4htqbyppyfgvH8Eog6JaYDtzzOP4dxo9C0/VbFbriyrl8S12/lhHzf3Rzk6JqQ+zNUDxdGf8C9dBczFfEtzxjHz9zR4p0TStBME7X/heCw/tC4J9Fg6EluZOofEtN6VYNda19vuQTFcKmpn7k8To3cN4ZHva4ZOHeCVpaaeTOgoXNKvHapSzX7v4rvN1sjtpPRODbmSDjETp3xn7p7tD8xlCbhu3EHEcJo3az3T5+/P1LvwbFoqqJssLt5p9QeLXDg4cvyUyMlJZo4S5tqlvUdOosn+7uozlkaAgCAIAgKu6RNpzI800R+zYbSEfecPu/CD6nwF7qwtdldJLfw6jnsTvdpulDct/WRfA8HkqpRHEM9XOOjRzP8ArNTa1aNKO1Irre3nXnsx/wCi4dndnIaRtmC7yO1IfaP/AAt7h89VQV7mdZ67uR1FtaU6Eco7+ZuFHJQQBAEBiYphkVQwxysDmnnqDzadQe8LZTqypvaizXVowqx2ZrNFQ7W7Lvo33uXROPYf/hfyd9beIF9a3Uay6zl72ylbyz3xe5+582Q2jdRy53MLzaRv+Jv4h8xlysurZVo9a3CxvHQnr9L3+5c8Ugc0OaQWuAII0IOYIXPNNPJnVpprNHNeHoQFBdOXSEZHuw+mfaNhtUPB9twOcQPut48zlwzArPZLZifEKhsFO25ObnH2WN4uceX1OSA9QbDbCUuGR2ibvykdudwG+7mB7jPwjuvc5oCUoAgCAIDX47gkFZEYamJsjDwOoPNp1a7vCA8zdJvRzLhjw9pMlK82ZIfaaddyS2W9yIyNuGgAxujPbiTDKkG5dTyECaPu99o99uvfpxuAPVtJUskY2SNwcx7Q5rhmCHC4I7iCgO1AEBU/SpteXOdRwOs0ZTOHE/2YPIceZy4G8WtPP5UddgOFpJXNVa/1X39vHkQTAsGlq5mwwtu45kn2WgauceAH8FqjFyeSOgu7una03UqPT16kXnspslBQs7A3pSO1KR2jzDfdb3DuvfVS4U1E4K/xKteS+bSPBcPy+v0JAthXBAEAQGHimGRVEZjmjD2HgeHeDq094WMoqSyZuoXFShNTpvJlJ7cbGPoXb7SXwONmv4tPuvtx5Hj3KJUg4PqO6wvFYXkdmWk1w59aMPY3ad9DNvi7onWEjOY5j8Q4eY4ryE3F5m7EsPheUtndJbn+8GX/AEtQ2RjXscHMe0OaRoQRcFTU01mj53OEoScZLJo7V6YhAEBodtcY/RqVzmm0j+wzuLr3PkAT4gKVaUelqJPctWQ7646Gi5Le9EUvDE57g1oJc4gAcSSbAeN10LaSzZycYuUklvZd2y2BNpIAwWLznI7m7/hGg/iVzlzXdaefDgddaW0aFPZW/ibhRyUEAQBAEAQGNiNCyaN0UjbscLEfQjkQcwVnCcoSUo7zCpTjUi4y3Mo7HcLdTTvhfnunI+80+y70+dxwXSUaqqwUkchc0HRqODLA6LsZ343U7jd0faZ8BOY8nH+8OSqsRo7MlUXH1LvCbjbg6b3r0J0q0tyJ9KG0/wDN+HyytNpX/Zw/G8Gzv1QHO/VQHk6CJ8sjWtBfJI4ADUuc82A7ySUB6z6Odjo8MpGxAAzPs6Z/vOtoD7jcwB4nUlASpAEAQBAEAQGHi+GRVMMkEzA+ORu65p+RHIg2IOoIBQHkbbfZp+H1klM/MNN43e+x3sO8eB5EEIC4f5PG1JkhkoZHXdD9pFf3HGz2jua4g/8AucggLkQGi21xz9DpJJQe2exH8br28bAF36q11J7Mcyfhlp/KuI0+G99i/cu88+NDnusLue53iSXH5kkqFuPozcYR5JeSL/2I2abRU4bYGV9jK7mfdB91tyB5niptOGyus+d4nfyvKzl/Vbl1e7JCthXBAEAQBAEBj19GyaN8UjQ5jxZwPI/Q9/BeNJrJmylVnSmpweTR562qwN1HUvhdmBmx3vNPsnxyIPeCoMouLyZ9HsLyN3QVRb+PU/3yLB6HMeLmvpHnNnbj+Entt8nEH9Y8luoS/qc58R2ajJXEeOj7eHlp3IsxSTlwgCAq3pVrt6ojiByjZc+Lz/k1vqrrDYZQcuf2OexipnUjDkvU6OjDDRJVGQi4hbcfE+4b8t4+QWWI1NmnsriYYTR26rm+Hq/1lsqjOkCAIAgCAIAgCAgXSthoMUc4GbHbjvhdmL+Dh/eVnhtTKThz1KfGKOcFUXDTu/fUh2xdd1NbC6+TnbjvCTs5+ZB8lYXcNujJd/gVVhV6O4i+eniXcucOtPP38pDFy6pp6YHsxxGRw4b0riBfvDWf30BrP5P+AifEDO4XbTM3h8b+yz0G+fFoQHpRAEAQBAEAQBAEBUX8ovARJSRVbR24H7jj+CXS/Ozw23xlAVH0X4uaXFKWS9mulEb+W7N2DfuG8HfqoD1ygKl6acRvLBADk1hkcO953W+YDXftKLXeckjsPhqhlCdV8Xl4a/deBquifChNW9Y4XbA3f/WOTPzd4tWNJZz7CXj9y6VrsLfLTu4+3eXephwgQBAEAQBAEAQFfdMeFB9MycDtQvsT+GTL97d9So9eOikdF8OXLhXdJ7pLzX4zK22NxAwVsEl7DrA13wv7Lvk4nyWiLykmdPiVBVrWcOrPvWp6KU8+bBAEBSu3cm9XznkWj9ljR+S6KyWVCP7xOTxF53Mu70Jj0TwgU8r+Jl3f2WNI/eKr8Tf+RLqLXB1/ik+v7E5VaW4QBAEAQBAEAQGh22jD6KobfMM3rcew4OH7q32dRK4ik9ffQi30Nq2l+7tSl4ZN1zXDVpB9DddI1msjkYS2ZJl4YhjPVv3dy+QN962vkvnGIY1/ErdFsZ6Z555fZn0Oja9JHazIdtJszhtfKZqmnl61wAL2SuvZosLNJ3fktEPiSi/rg12ZP2M3Yy4M2HR3svSYcJm08z3dc5pPW7oeNwEAXAAd7R4cVZ2+KWtfSE9eT09fsR529SG9E3VgaQgCAIAgCAIAgIp0nRMlwutjJBc2ndJu3BI6vttNuV2apmeZrPI8lQyFrg5psWkEHvBuEPT1ftJtz+iyiP8AR9+8bX73WbvtXytuHktFStsyyyK27xH+PPY2c+/8EVxXG8PrH9ZU0kwkIA32SXyGmRIHyWqU4SebTJdl8W1LaOxHRcsk/Zm+2B/m+nMggqSTLu9mazHDd3rAGwDvaOi2UnBZ5PxJ118QQxHZUmk1n1b8ufYT1SDQEAQBAEAQBAEBpNtoQ+gqgeEL3fsDeHzatdX6GTsMm43dNrml46Hna6hPcfST0/TSbzGu5tB9RdWCPlU47MmjtXpiEBSe3LLV84/ED6safzXR2bzoR/eJyeIrK5l+8CbdFD/6LIOInJ9WM/yKrcTX+RPq+7LbB3/ha6/sibKuLYIAgCAIAgOEsgaC5xsBqVrq1YUouc3kkexi5PJEdxDHHOuI+y3n94/5LkL/AB6pUzhQ+WPPi/b1LOjaRjrPVmtqpLUVY48Y9255vuPzCsfhCMpV5SfOP3ZCxqSjbvsfsVc1lyANSbeq+nN5anARTbyRdWLYXJI/eaBawGvJfLcWwq4urjpKeWWSW8+j21xCnDZZr5cImb9y/gQflqqWpgt5DXYz7Gn+SVG5pPiYT2kGxBB5HJVs4Sg9mSyfWbk09UZtBir48r7zfdP5HgrOxxivbaZ7UeT+z4enUaKttCp1Mk1FWNlbdp8RxHiu1tLyldQ26b7VxXaVdSlKm8pGQpRrCAIAgOqqqWRsc97g1rRcuOQC8bSWbMZSUVtSehWW03SBJISymvGzTf8Avu8PcHz8NFFnWb0iUF3ispfLS0XPj+DTYbKRh+LSOJN6QtJJuSZWyDXibr233tmzB85SnJ9X3KIaLmwzJUovT1BthsjU1EzXxBha2JjM3WJLb34d6jVacpSzRTX9jVr1NqG7IjFVsVWsz6guHNjmu+QN/ktTpTXArZ4bcR/rn2Ginhcxxa9rmuGrXAtI8Qc1r6iFKEoPKSyN5s9tdUUpADusi/s3nIfAdWfTuWyFSUSbbYhVo6b1y9uRa+A47FVs34nZj2mH2mk8x+ehspcJqSzR0lvc068dqD/Bs1mbwgCAIAgCA0+2Em7Q1R/8PIP2mED6rCo8oMmYcs7ul/5L1POZUGW4+lnp6jZuxsB1DQPQBWC3Hyuo85t9Z3L0wCAqbpRo9yrD7ZSRg372dk/Ld9VeYdPOls8mc3i9PZrKXNen6jJ6KsQDZpISf6xoc3xjvcDxDif1VjiVPOCny+5ng9XKcoPj9i0FSnQhAEAQBAcZHhoJJsBmSsZzjCLlJ5JHqTbyREsUxEyu5NGg/M96+f4niU7yfKC3L7vr9PW4oUFSXWccPw90pyyA1cdP4lY2GG1byXy6RW9/u9ntavGmtd5idIkjKekbAzWZ4JvqRHYk+u4vpOA4dTtm1T3Ljzb09DlcbunKnsvj6LUg2y1J1tXAz/vAT4M7Tvk0roLmexSk+o5+zp7deK6/TUvVc0dgUN061lVRV8M9PUTRNmh+49zQXROIddoNj2XR6hAZ/RN0iTYhUfodd1chMbnRSboY8uZYlp3cj2N43AHsHW+Wi4taVxHZqxz/AHgZwqSg84ssHFMIMfab2mfMePd3rjcSwWdtnUp6w8129XWWdC5VTR6MwaWpdG4Oac/ke49yrLW6qW1RVKb19epm+pTjOOyyX0NW2Vgc3zHI8l9Cs7uF1SVSHeuTKarTdOWyzIUo1hAdc8zWNc95DWtBJJ0AGpK8by1Z5KSis3uKa2v2nfWSWBLYWnsM5/idzcfl6kwqlRzfUcre3sq8sl9KMbZvZyWsfZnZYPbkPsjuHvO7vovIQc3oa7WzncPTdzM7piZDh2FCliuX1crd4uPaLYrPc7wBEbbD3vWZCCgskdPb20KEdmBT+wOGGpxGkhAvvTtLvhYd9/8Ada5Zkg9iICqelieenqopoZpIxJHbsucBvRuzuAbHJ7deSi1s1LNHW4BCjXoTp1Ip5PiuD/6Zx2M2lNfJ+iV7Y5Q5jjG8tDX7wztdtrdnezFjlxuvIS23sz1I2PYFbRo9LCOmeq35Z8VxWvWde1uxL6YGWImSEa++z4rat7x5815UpOOq3Hza9w2VL54ax80R3CsSkp5WyxOs4ehHFrhxBWuMnF5ogUa06M9uD1Lr2dxplXCJGZHRzeLXDUHmOIPEKbCaks0dZbXEa9NTj/0bNZkgIAgCAICEdLmJCOi6q/aneGjnZhDnHwyaP1lprvKOXMvfh+3dS62+EVn3vRfvUVJs3Q9fVQRWvvytB+EG7z5NBKjJZtI7C9rdDbzqck/Hh5npJTz5kEAQEV6RcI6+lL2i74TvjmW27Y9M/wBVTbCt0dXJ7noV+JUOlo5retfcqigrHQyMlYbOY4OHlwPcdD4q8nBTi4viczSqSpzU470Xpg2JsqYWSxnJwzHEHi094K5qrSlTm4yOxo1o1YKceJmrWbQgCAICPbR1tz1Y0GbvyH5+i5L4hvm2raPa/svv4FjZ0tNt9xrcPozK8NGmpPIKlw+yld1lBbuL5L93EqtVVOObJa0MiZwaxgJJOQAGZJPzuvodChGlBU6a0W4palTPOUmUrtbjRq6h0g9gdmMfhHE95Nz524LqLWh0NPZ48TkL256eq5LctESroqwk3kqXDK3Vs+RefkBf4lBxKtuprtZZYPQ31X2IsZVJeEB6atmjWYc9zBeWnPWsA1IaCJG/skmw1LQgPM2D4lJTTxzxG0kTw9vK7Tobag6EcQSgPYGyu0EVfSx1EJ7Lx2m8WuHtsd3g+osdCE3g12N4d1Z3mjsH5Hl4LiMawz+PPpaa+R+T9uRa2tfbWy9504PW9XIL+y7J35Hy/wA1Gwi+/i11n9MtH793pmZ3FLpIdaJcvoBThAVx0o47mKVhyFnS/Vjfo7zaotef9UUWLXP+zHv/AHz8CIbOYK+rnbE3Iavd7rRqfHgBzK0wi5PJFXa20q9RRW7j2F1UdLFTQhrbMjjaSSTYAAXc5xPmSSp8YqKyR11OnGnFRitEeV+lHa7+cq50jSepjHVwg3HZBN3kHQuJJ523QdF6Zk9/k57NEvlr3jstBiivxJsZHDwG62/4nckBe6AivSTghqaJ+6LyRHrGAandB3m+bScuYC1Vo7UdOBbYLdq3ultbpaPv3efkUZQ1bopGSsNnscHNPe03z5hRM+KO9q0o1YOEtz0PRWzuMx1lOyZmjhZzdd1w9pp8PmCDxU6ElJZnza8tJ2tZ0p/9rmVz0gbLind10QtC85tGjHHgOTTw5aclFq09l5rccjiVkqT6SC0fl+DWbGY4aWoa4n7N9myDu4O8WnPwvzWNOezLMj2Fz0FXXc95dinHWBAEAQHF7wASSAALknIADUkoepNvJFA7e7RfptUXNP2TOxF4DV3i45+G7yUGctqWZ9Dwmx/iUEn9T1ft3euZJuhvBN6R9U4ZMG5H8Th2yPBuX65WyhHN7RV/Ed3lCNvHe9X2cPPXuLaUo48IAgBQFObc7OGlm3mD7GQkt5NOpYfy7vAroLO56WOT3r9zOWxCz6Ce1H6X5dXsY2ye0r6OS+bone2z/E3k4fPTkRnc20a0evma7K8lby5xe9FxYbiMc8YkieHNPLUHkRwPcVz9SnKnLZkjqaVWFSO1B5oylgbAgOMrw0EnQAk+SwqTVODnLcln4HsVm8kQeaQucXHUm/qvmVarKrUlUlvbzL6MVFJIk2DxNih33ENuN5ziQABwuToLZ+ZXc4HZ9DbJ5fNLX2Xh5tlReVU5vN6Ir3bjbD9IvDASIQe07Qvt9GfVdlZ2fR/PPf6HKYhiHS/46e7nz/BHcAwd9VM2Jni53BreJP5DibKXXrRpQ2mQba3lXnsx/wCi8KCjZDGyOMWawWA8OJ5k6rm5zc5OT3s66nCNOKjHcjIWJmEB5i6Y9gjQVBnhb/RZnEtsMo3HMxngBqW91x93MDU9HG3kuFz3AL4HkdbFfXk9nJ4+YyPAgD05hOLU+IU3WQSNkjeLXGrTrZzdWuGRse5aLmhGvSlTluf75GcJuElJEbkYQSDqDY+S+aVIOnNwlvTy8C8TzWaJdg8+/E0nUZHy/hZfQMJuOntISe9aPu/GpT3MNio0ZM8oY1znGwaCSe4C5Vk3kR5NRWbKBxCsdNK+V2r3Fx7rnTwGnkq5vN5nF1ajqTc3xLU6P8ObTUfXSENMg6x7nEABgHZuTo3d7X6xUuhHKOfM6TDKCp0VLi9fYqXpe6Uf0veo6NxFOD9pKMjLb7reUf73hruLEr/Y/ZmXEKplPCLE5vfa4Y0e093hwHEkDigPXOBYTHSU8dPC3djibutHE8STzcSSSeJJQGegCApHpL2TNLMZo2/YSuvl9xxzLTyB1HmOGcOrDZfUd1gmJK4p9FN/PHzXPt5+JqdjtqZKGXeb2o3f1kd9e8cnD+CxjNweaJmJYdC8p5PSS3P94F2Q1NPiNK7ceHxyN3T7zTr2h91wNj6FS841Inz2+sZ026NZZfu9FJ1lO6N743e0xxafFpsVBay0ZwlSDhJxfAuPYPEeuooyTdzPs3fqaee6WqZRlnA6rD63S0E+K08PwSFbSaEBxkeGglxAAFySbAAakngEPUm3kioOkTbvr701M49TpJIMus/C38HM/e8NYlSptaLd6/g7LB8G6HKtXXzcFy631+nbuhuAYPJVzshiGbtTwa0e053cPmbDitaTk8kXd3dQtqTqz4eb5HobB8NZTQshjHZY2w5nm495NyfFTYxUVkj5xcV516sqs97/AHyM1ZGgIAgCAx8QoWTRujkaHMcLEfQjkRzWcJyhJSjvMKlONSLjJaMp/arZSWkcTm+Ensycr6B44Hv0PyF9bXcayy3Pl7HL3ljOg81rHn7mrwnFpaZ+/C8tPEag9zgcit9WlCqspIj0bipRlnBk8wrpKYQBURFp96PMeO6TcepVXUwx/wBH4lzRxiL0qLLs/fckEO2lE7/eAPia9v1aorsq6/qTo4hby/sZFVisUtPI6GRrwLNJabi5Iy9CqbG1OjZz2llmvV5FhZVIVaicXmR2Jm84DmQPUr59Rp9JUjDm0vEu5PJNkd6RcWkfUvgDyIo90BgyBO6CSRxNzx0svtmH0IQpKSWp87xS4nKs6eeiNJgWBy1Um5E3Ie08+y0d5/LUqVWrwpRzkQ7a1nXllHx5FxbPYFHSR7kYuTm951ce/kOQ4epNBXryrSzkdTbW0KENmPjzNqtBICAIDExbDIqmF8E7A+ORtnNP5HUEGxBGYIBCA8xdJHRrPhrjIy8tIT2ZbZtucmygaHhvaHLQmwAjWze0lTQy9bTSujdlvDVrgOD2nJw110vlZAWzg/TPTSgCvpHRv4ywZtJ4kscQWjzcq+6wu2uXnOOvNaP895up3FSGiZN8D6RsJDSG1zbE3tIx7CMu9ov5LKwsY2cHCDbTeeorVnVabRsMe2kp58PqX007JQ1oY4sNwDIQ21/BylVX8jK6+ns2831euhU1PCXvawaucGj9Y2/NQd+hycI7UlHmYXTptJM6tfQtkc2mgbG3qwbNc4sa+7re1beaADpu5KyO2SyWSIZsjsnU4jN1VOy9rb8hyYwHi93rYDM2Ngh6eodhdjIMMg6qEbz3WMspHaeR+60XNm8LnUkkgSVAEAQHRW0jJY3RyNDmPFnNPEf64rxpNZMzpVZ0pqcHk0UfttsRJROL2Xkpycn8W30EltPi0PcclDqQcOw7zDMXp3a2JaT5c+z2NDg+MTUsnWQSFjuNtHDk5ujh4rFNp5osLm1pXENirHNenZyJcNr6Oq/6dSFsh1mgNie9zSfqXLPbjL6l3r99zj8Q+DqdVuVN+Oj8Vv70SjZHHcNpmvbHWktc4OtI1zSDaxz3QDw05LZTlCK3lVQ+HLu1TioNp9afob+XbagaLmrj8ru+TQVs6WHM3xwm8lupv09TRYr0p0rB9i2SZ3DLq2+Zd2v7qwddcET6Hw7czf8AkaivF+WnmVztNtjU1uUjg2O+UTLhuRy3uLjprllkAtEpylvOlssKt7TWKzlze/u5GDgOBTVcnVwMufvOOTWg8XHgPmeAK8inJ5IkXd5StYbdV+77C9NktmIqGLcZ2nut1khFi4j6NHAfU5qXTpqCOBxDEKl5U2paJbly/PNm9WwgBAEAQBAEBxkYHAhwBBFiCLg9xHFeptao8aTWTITjvR3FIS6nd1Tj9w5x+XFvzHcrGjiMo6T19SquMJpz1pvJ+X4IZiGx1ZFe8JePej7YPkO16hWFO8oz45duhU1cOuKf9c+zX8mlnp3syexzT+IFv1UmMlLcyJKnKP1LInmw5/oE3/nj91i474w/0z7v/wBHVfDm59r9DZ0P9bH8bf3gvnVj/qaf/lH1R1NX6JdjOc+wbZqqWeeQlr33DGZZZW3nH6D1X1uN+4U1CC15nHywyNSs6lR6PgSyio44mBkTGsaNABb/AJnvUGc5TecnmyxhCMFsxWSO9YmYQBAEAQHGSMOBa4AtIsQRcEHUEHUICqdsOhGmnLpKN/6NIc+rI3oSc9B7UefK4FsmoCqcb6KsUpib0plaPvQHrQfBo7fq1ARWsw2aL+thkj+NjmfvBAWp0Z/9R13/AKmO/wD9S1V/oIGJf6aXd6o78DP9Jgvp10f77VDW9dxzdt/70O1epK8U6H2VeIz1dVOerkeC2KPIkNa0dt50HZIs0acQrE7MsbCMKhpomxU8TYo26NaLeZ4k8ycygMxAEAQBAEB8c0EEEXByIOhvzQ9TaeaIFtH0YQTEvp3dQ8/dteM+A1Z5Zdy0SoL+uh0Fn8QVqSUay2lz4/n91IBimwNdDf7AyNH3ojv38G+18lpdOa3o6GhjVnV/vk+vT8eZoKmikj/rI3s+Jrm/ULAsYVqc/okn2PM6oYnPNmtLjyaCT6BeJp7jKU4xWcnkbrDtjq2b2KWQDm8dWPG77X8lmoye5EGtilpS+qou7X0zJpgXRObh1XMLf2cV8/F7hl4Aea2xoP8AsykuviTTK3j3v2Xv3Fk4bh0VPGI4Y2sYOA+pOpPec1IjFRWSOYrV6lae3UebMpemoIAgCAIAgCAIAgCAIDDxePeheO6/7Jv+Sr8Vp9JZ1I9Wfhr9jdbyyqpkQY6xBHA39F89hNwkpLetS5azWROY3hwBGhFx5r6fTmpxUo7nqULWTyZyWZ4EAQBAEAQBAEBFcTrXCZ5Y8gA2yPIWOXjdcLid/WjeTdKbSWmj5LL1LahSj0S2kbfAah72EvdftWGQGg7vFdBglxXuKMp1XnrkvAh3cIQklFHTthTdZRVDbX+zLrfB2h+6raqs4MrLyG3Qmur01KQY8ggjUG48tFBOQi9lpo9BUVSJI2SN0e0OHg4XH1VinmsztoSUoqS4ncvTIIAgCAIAgCAICodscelbXSmGZ7AwhnZcQOwBvXF7Htb3ooVSb23kzmb67qK4lsSyy0Jh0c4lPUQyPnkLwHhrbhotZt3aAX9oa8lvoyk08y0wytVq03Ko89SXLcWQQBAEAQBAEAQBAEAQBAEAQBAfHC4seK8aTWTCeRCauAse5p4H/kfRfM7u3dvWlSfB+XDyL2nPbipEg2dq95m4dW6eH8NPRddgF4qtDoZb4+n43eBXXlLZltLczbq/IYQBAEAQBAEBjYhVCNhdx0HeTood/dxtaEqj38Ot/vkbaNPpJqJDCb+K+cNuTze9l3uJnhtP1cbW8bZ+JzK+j4fb/wAe3hTe/LXterKStPbm2ZDmggg5g6qYaihcdw409RJEfuONu9pzafNpCr5R2Xkcbc0XSqygWL0YYyJITTuPbizb3sJ/Im3gWqTQnmtkvMKuNun0b3r0Jst5bBAEAQBAEAQGt2ixZtLTvlda4Fmjm4+yPX5ArCctmOZoua6o03N/rKJlkLiXONySSTzJzJUA46UnJ5svDZLDP0ekijIs7d3n/E/Mg+F7eSn047MUjr7Oj0VGMXvNwsySEAQBAEAQBAEAQBAEAQBAEAQBAaXaKh3h1jRm0drw5+X+tFzmP2HSQ/kQWq39n49OwnWdbJ7D4mhppyxwc3Uf6sVyttczt6qqQ3rz6ifOCnHZZMKGsbK3eb5jiF9Cs7yndU9uHeuRTVaUqcsmZClmsIAgCAIDhLIGgucbAalYVKkKcXObySPYxcnkiJ4rXmV3Jo9kfme9cBimIyvKmmkVuX3fWXFCiqces78Bod9++R2W/M8PTX0UzArB1qvTSXyx83+N/ga7utsx2VvZKF2xVBAQfpL2fMsYqIxd8Ys8DizM38Wm58CeSj14Z/MipxS16SHSR3r0/BW+GV74JWyxmzmm45HmCOIIyUZNp5ooKNaVKanHeXXs7jsdXEHsNnDJ7L5tPI8xyPH1CnQmpLNHW21zCvDaj3rkbVZkgIAgCAIDqqqhsbHPe4Na0XJOgXjaSzZjKSitqT0Kb2y2kNZLlcQsyY3nze7vPyHneFUnts5a+vHcT0+lbvczOjzZ81E4lePsoiD3OeM2t77ZE+XNZUYbTz4I24Za9LU25bl6luqYdMEAQBAEAQBAEAQBAEAQBAEAQBAEAKAjOMYUWEvYOxxHu/wXF4vhDot1qK+TiuX49C0trnb+WW/1NdTVDo3bzTY/XuPNU1tdVbee3TeT9e0kzhGaykSGixxjsn9g/wB314ea6+zx6hVWzV+WXl48O/xK2rZzjrHVG0Y8EXBBHMZq8jOM1nF5oitNaM5LI8BKAwKvF42cd48m5+p0Cq7rGLa3X1bT5LX8IkU7apPhkR2vxB8pzyHBo0/iVx9/iVa8l82keC4flllSoRprTeMNw90rssmjV35DvXuHYbUvJ6aRW9+3WK1ZU11ktghDGhrRYBd9RowowVOCySKeUnJ5s7FtMQgBQFVbcbHGEungbeE5uaNY+ZA9z6eCh1aWzqtxzuIYe4N1Ka04rl+CK4ZiUlPIJInlrh6EcnDiO5ak2nmiso1p0ZbUHqWZgPSDDKA2f7F/PWM+B1b5+pUqFdP6tDobbFKdTSej8iXwTteA5jmuadC0gj1C3J57iyjJSWaeZ2L0yPhKAj+NbZUtOCOsEj/cjs4+Z0b5m/ctUq0YkKvf0aW95vkisdpNp5qx3bO7GD2Y2nId5953f6AKLOo57zn7q9qXD10XI+bMbOyVklm9mNp7cnAdw5u7khBzeSPLSzncS03cWXPhtAyCNsUbd1jRYD6k8yTndToxUVkjq6dONOKjHcjJXpmEAQBAEAQBAEAQBAEAQBAEAQBAEAQAoDS4hgQd2o7NPu8PLkubv8AhUznb6Plw7uXp2E6jeNaTNFUUz2Gz2kfTyOhXLV7WtQeVWLX7z3MnwqRms4s62PI0JHgbLVCpODzg2uzQyaT3nd+myf2j/wBo/wCakfz7r/5Jf/Z+5h0VP/ivA65JnO9pxPiSVqqXFWp9cm+1tmSjFbkfI4y42aCTyAusadKdSWzBNvqPW0lmzcUGAk5yZD3Rr5nguisfh6cntXGi5Lf38v3cQqt4lpA38UYaAGgADgF1lOlClFQgskiulJyebOazPAgCAIAUBBtpuj5khMlMRG85mM+wfht7B+Xgo86GesSousLjP5qWj5cPwV3ieEzU7t2aJzO8jsnwcMj5FRpJx3lHVt6lJ5TWRjQTuYbsc5p5tJafULzca4zlH6XkZox6q/7VP/8AK/8AzWW3Lmbf5Vf/AJvxZjVNfLJ/WSyP+J7nfUrxtveYSrVJ/VJvvOunp3SO3WMc9x0a0Fx9AvFyRjGEpvKKzJts90dyPIfVHq2+40gvPidGj1Pgt8KDf1FvbYTJ61dFy4lk0VGyJgjjYGMboB/rM96lJJLJF7CEYR2YrJHevTMIAgCAIAgCAIAgCAIAgCAIAgCAIAgCAIAgPjmg5EXC8cVJZM9Ty3GHLhULtYx5XH0VfUwmzqb6a7tPTI3Ruaq4nV/McPI+pUf/ANBsv+L8WZ/zKpzjweEfcv4kn81thg1lB57Hi2/uYu6qviZkUTWizWgDuFlYU6UKa2YRSXUsjTKTlq2c1sMQgCAIAgCAIAgOMjA4EOAIOoIuPMIeNJ6M0tXshRSa07B8F4/kwgLW6UHwIs7G3nvgu7T0MI9H9F7j/wBtyx6CBq/9LtuXmd9PsRRMN+o3j+Jz3fIm3yXqowXAzjh1tHXZN3SUccQ3Y42MHJrQ0fJbEktxKhCMFlFZHevTMIAgCAIAgCAIAgCAIAgCAIAgCAIAgCAIAgCAIAgCAIAgCAIAgCAIAgCAIAgCAIAgCAIAgCAIAgCAIAgCAIAgCAID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" descr="http://upload.wikimedia.org/wikipedia/commons/thumb/4/4b/TTCsubwayRTmap-2015-upd.png/800px-TTCsubwayRTmap-2015-up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733800"/>
            <a:ext cx="5562600" cy="295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77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610BA9-8C3E-4A1E-91BE-FA3DED01D4E2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1688970" y="457200"/>
            <a:ext cx="68580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Training Opportunities Beyond Your Lab are Encouraged!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3988" y="2041525"/>
            <a:ext cx="6399212" cy="4114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2400" dirty="0" smtClean="0">
                <a:solidFill>
                  <a:schemeClr val="accent2"/>
                </a:solidFill>
              </a:rPr>
              <a:t>CD area program is designed to give breadth in training to enhance student experience</a:t>
            </a:r>
          </a:p>
          <a:p>
            <a:pPr lvl="1" eaLnBrk="1" hangingPunct="1"/>
            <a:r>
              <a:rPr lang="en-US" sz="2400" dirty="0" smtClean="0">
                <a:solidFill>
                  <a:schemeClr val="accent2"/>
                </a:solidFill>
              </a:rPr>
              <a:t>Committee Membership</a:t>
            </a:r>
          </a:p>
          <a:p>
            <a:pPr lvl="1" eaLnBrk="1" hangingPunct="1"/>
            <a:r>
              <a:rPr lang="en-US" sz="2400" dirty="0" smtClean="0">
                <a:solidFill>
                  <a:schemeClr val="accent2"/>
                </a:solidFill>
              </a:rPr>
              <a:t>Minor Area Paper</a:t>
            </a:r>
          </a:p>
          <a:p>
            <a:pPr lvl="1" eaLnBrk="1" hangingPunct="1"/>
            <a:r>
              <a:rPr lang="en-US" sz="2400" dirty="0" smtClean="0">
                <a:solidFill>
                  <a:schemeClr val="accent2"/>
                </a:solidFill>
              </a:rPr>
              <a:t>Research Centers</a:t>
            </a:r>
          </a:p>
          <a:p>
            <a:pPr marL="0" indent="0" eaLnBrk="1" hangingPunct="1">
              <a:buFontTx/>
              <a:buNone/>
            </a:pPr>
            <a:endParaRPr lang="en-US" sz="2000" dirty="0" smtClean="0">
              <a:solidFill>
                <a:schemeClr val="accent2"/>
              </a:solidFill>
            </a:endParaRPr>
          </a:p>
        </p:txBody>
      </p:sp>
      <p:pic>
        <p:nvPicPr>
          <p:cNvPr id="36869" name="Picture 13" descr="CV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023" y="2550620"/>
            <a:ext cx="2597149" cy="53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4" descr="ANd9GcSTFTMGeuin9jQw2dkmXQVTYaTaeXI-xhGeFJSe-z-nUitKlp-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4" y="4379217"/>
            <a:ext cx="3146425" cy="201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 Box 15"/>
          <p:cNvSpPr txBox="1">
            <a:spLocks noChangeArrowheads="1"/>
          </p:cNvSpPr>
          <p:nvPr/>
        </p:nvSpPr>
        <p:spPr bwMode="auto">
          <a:xfrm>
            <a:off x="96838" y="6400800"/>
            <a:ext cx="30943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+mn-lt"/>
              </a:rPr>
              <a:t>Autism Research Alliance</a:t>
            </a:r>
          </a:p>
        </p:txBody>
      </p:sp>
      <p:pic>
        <p:nvPicPr>
          <p:cNvPr id="36872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3505200"/>
            <a:ext cx="380365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4191000" y="6369050"/>
            <a:ext cx="502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Members of the </a:t>
            </a:r>
            <a:r>
              <a:rPr lang="en-US" dirty="0" err="1" smtClean="0">
                <a:solidFill>
                  <a:srgbClr val="000000"/>
                </a:solidFill>
                <a:latin typeface="Arial"/>
              </a:rPr>
              <a:t>LaMarsh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 Centre</a:t>
            </a:r>
          </a:p>
        </p:txBody>
      </p:sp>
    </p:spTree>
    <p:extLst>
      <p:ext uri="{BB962C8B-B14F-4D97-AF65-F5344CB8AC3E}">
        <p14:creationId xmlns:p14="http://schemas.microsoft.com/office/powerpoint/2010/main" val="3384109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C52966-57A1-44E7-B5BF-A0DA66137049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6858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Our teams are represented at all levels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9550" y="1985963"/>
            <a:ext cx="8382000" cy="4114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dirty="0" smtClean="0">
                <a:solidFill>
                  <a:schemeClr val="tx1"/>
                </a:solidFill>
              </a:rPr>
              <a:t>Our faculty and students participate in international, national, and local conferences</a:t>
            </a:r>
          </a:p>
          <a:p>
            <a:pPr lvl="1" eaLnBrk="1" hangingPunct="1"/>
            <a:r>
              <a:rPr lang="en-US" sz="2400" dirty="0" smtClean="0">
                <a:solidFill>
                  <a:schemeClr val="tx1"/>
                </a:solidFill>
              </a:rPr>
              <a:t>APA, CPA, APS, SRCD, SRA, INS, etc.</a:t>
            </a:r>
          </a:p>
          <a:p>
            <a:pPr lvl="1" eaLnBrk="1" hangingPunct="1"/>
            <a:r>
              <a:rPr lang="en-US" sz="2400" dirty="0" err="1" smtClean="0">
                <a:solidFill>
                  <a:schemeClr val="tx1"/>
                </a:solidFill>
              </a:rPr>
              <a:t>SickKids</a:t>
            </a:r>
            <a:r>
              <a:rPr lang="en-US" sz="2400" dirty="0" smtClean="0">
                <a:solidFill>
                  <a:schemeClr val="tx1"/>
                </a:solidFill>
              </a:rPr>
              <a:t>, CAMH, </a:t>
            </a:r>
            <a:r>
              <a:rPr lang="en-US" sz="2400" dirty="0" err="1" smtClean="0">
                <a:solidFill>
                  <a:schemeClr val="tx1"/>
                </a:solidFill>
              </a:rPr>
              <a:t>PrevNET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LaMarsh</a:t>
            </a:r>
            <a:r>
              <a:rPr lang="en-US" sz="2400" dirty="0" smtClean="0">
                <a:solidFill>
                  <a:schemeClr val="tx1"/>
                </a:solidFill>
              </a:rPr>
              <a:t>, etc.</a:t>
            </a:r>
          </a:p>
        </p:txBody>
      </p:sp>
      <p:pic>
        <p:nvPicPr>
          <p:cNvPr id="38917" name="Picture 4" descr="SRCD | Keywords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4419600"/>
            <a:ext cx="6934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5" descr="Association for Psychological Science logo">
            <a:hlinkClick r:id="rId4" tooltip="Association for Psychological Scienc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5614988"/>
            <a:ext cx="32956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6" descr="Canadian Psychological Association / Société canadienne de psycholog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803" y="5449888"/>
            <a:ext cx="40100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989612"/>
            <a:ext cx="1703045" cy="146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7997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D10CE7-793B-4C79-AD3C-95EE674051F4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CD area students presenting at </a:t>
            </a:r>
            <a:br>
              <a:rPr lang="en-US" sz="3200" dirty="0" smtClean="0"/>
            </a:br>
            <a:r>
              <a:rPr lang="en-US" sz="3200" dirty="0" smtClean="0"/>
              <a:t>conferences</a:t>
            </a:r>
          </a:p>
        </p:txBody>
      </p:sp>
      <p:graphicFrame>
        <p:nvGraphicFramePr>
          <p:cNvPr id="39940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304800" y="2590800"/>
          <a:ext cx="4191000" cy="314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Acrobat Document" r:id="rId3" imgW="16459200" imgH="12344400" progId="AcroExch.Document.7">
                  <p:embed/>
                </p:oleObj>
              </mc:Choice>
              <mc:Fallback>
                <p:oleObj name="Acrobat Document" r:id="rId3" imgW="16459200" imgH="123444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90800"/>
                        <a:ext cx="4191000" cy="314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41" name="Picture 5" descr="DSC001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60763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7" descr="ANd9GcQfNkHjjXuQxfqpHQgVrEtPxNTmFOZHD_4qjWJXeKZ7zjNozr5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1143000"/>
            <a:ext cx="381000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481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3819F-3367-4AB0-BBA5-A9F05603D3A2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57200"/>
            <a:ext cx="7086600" cy="1143000"/>
          </a:xfrm>
        </p:spPr>
        <p:txBody>
          <a:bodyPr/>
          <a:lstStyle/>
          <a:p>
            <a:pPr eaLnBrk="1" hangingPunct="1"/>
            <a:r>
              <a:rPr lang="en-US" sz="3800" dirty="0" smtClean="0"/>
              <a:t>Grants and Scholarships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2111375"/>
            <a:ext cx="7351712" cy="3306763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  Faculty members hold grants from all three federal granting councils and a wide variety of provincial and private granting agencies</a:t>
            </a:r>
          </a:p>
          <a:p>
            <a:pPr marL="0" indent="0" eaLnBrk="1" hangingPunct="1">
              <a:defRPr/>
            </a:pPr>
            <a:endParaRPr lang="en-US" sz="1050" dirty="0" smtClean="0">
              <a:solidFill>
                <a:schemeClr val="tx1"/>
              </a:solidFill>
            </a:endParaRPr>
          </a:p>
          <a:p>
            <a:pPr marL="0" indent="0" eaLnBrk="1" hangingPunct="1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  Many CD area students hold </a:t>
            </a:r>
            <a:r>
              <a:rPr lang="en-US" sz="2400" u="sng" dirty="0" smtClean="0">
                <a:solidFill>
                  <a:schemeClr val="tx1"/>
                </a:solidFill>
              </a:rPr>
              <a:t>external</a:t>
            </a:r>
            <a:r>
              <a:rPr lang="en-US" sz="2400" dirty="0" smtClean="0">
                <a:solidFill>
                  <a:schemeClr val="tx1"/>
                </a:solidFill>
              </a:rPr>
              <a:t> scholarships</a:t>
            </a:r>
          </a:p>
          <a:p>
            <a:pPr marL="457200" lvl="2" eaLnBrk="1" hangingPunct="1">
              <a:buClrTx/>
              <a:buFontTx/>
              <a:buChar char="•"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SSHRC, CIHR, </a:t>
            </a:r>
            <a:r>
              <a:rPr lang="en-US" sz="2400" dirty="0">
                <a:solidFill>
                  <a:schemeClr val="tx1"/>
                </a:solidFill>
              </a:rPr>
              <a:t>NSERC, </a:t>
            </a:r>
            <a:r>
              <a:rPr lang="en-US" sz="2400" dirty="0" smtClean="0">
                <a:solidFill>
                  <a:schemeClr val="tx1"/>
                </a:solidFill>
              </a:rPr>
              <a:t>OGS, CHEO, OMHF </a:t>
            </a:r>
          </a:p>
          <a:p>
            <a:pPr marL="457200" lvl="2" eaLnBrk="1" hangingPunct="1">
              <a:buClrTx/>
              <a:buFontTx/>
              <a:buChar char="•"/>
              <a:defRPr/>
            </a:pPr>
            <a:endParaRPr lang="en-US" sz="1000" dirty="0" smtClean="0">
              <a:solidFill>
                <a:schemeClr val="tx1"/>
              </a:solidFill>
            </a:endParaRPr>
          </a:p>
        </p:txBody>
      </p:sp>
      <p:pic>
        <p:nvPicPr>
          <p:cNvPr id="40965" name="Picture 6" descr="logo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572125"/>
            <a:ext cx="2286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7" descr="Multiple Sclerosis Society of Canada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0" y="4598988"/>
            <a:ext cx="12192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4781550"/>
            <a:ext cx="1790700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0" y="2093913"/>
            <a:ext cx="15509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4772025"/>
            <a:ext cx="16764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70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5602288"/>
            <a:ext cx="2133600" cy="141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71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659438"/>
            <a:ext cx="1028700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72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810000"/>
            <a:ext cx="12604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922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1336675" y="304800"/>
            <a:ext cx="7315200" cy="1143000"/>
          </a:xfrm>
        </p:spPr>
        <p:txBody>
          <a:bodyPr/>
          <a:lstStyle/>
          <a:p>
            <a:r>
              <a:rPr lang="en-US" sz="3200" dirty="0" smtClean="0"/>
              <a:t>Internal funding support for our students</a:t>
            </a:r>
            <a:r>
              <a:rPr lang="en-US" sz="3200" dirty="0"/>
              <a:t> </a:t>
            </a:r>
            <a:r>
              <a:rPr lang="en-US" sz="3200" dirty="0" smtClean="0"/>
              <a:t>so they can focus on training!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E4C01A-3CBA-4A7E-9362-950BDCA605A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4198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650" y="4468813"/>
            <a:ext cx="3867150" cy="2190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" y="2057400"/>
            <a:ext cx="853440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York university </a:t>
            </a:r>
            <a:r>
              <a:rPr lang="en-US" sz="2400" dirty="0">
                <a:solidFill>
                  <a:srgbClr val="000000"/>
                </a:solidFill>
              </a:rPr>
              <a:t>guarantees </a:t>
            </a:r>
            <a:r>
              <a:rPr lang="en-US" sz="2400" dirty="0" smtClean="0">
                <a:solidFill>
                  <a:srgbClr val="000000"/>
                </a:solidFill>
              </a:rPr>
              <a:t>financial support </a:t>
            </a:r>
            <a:r>
              <a:rPr lang="en-US" sz="2400" dirty="0">
                <a:solidFill>
                  <a:srgbClr val="000000"/>
                </a:solidFill>
              </a:rPr>
              <a:t>for our graduate students </a:t>
            </a:r>
            <a:r>
              <a:rPr lang="en-US" sz="2400" dirty="0" smtClean="0">
                <a:solidFill>
                  <a:srgbClr val="000000"/>
                </a:solidFill>
              </a:rPr>
              <a:t>through competitive funding packages (</a:t>
            </a:r>
            <a:r>
              <a:rPr lang="en-US" sz="2400" dirty="0" err="1" smtClean="0">
                <a:solidFill>
                  <a:srgbClr val="000000"/>
                </a:solidFill>
              </a:rPr>
              <a:t>TAships</a:t>
            </a:r>
            <a:r>
              <a:rPr lang="en-US" sz="2400" dirty="0">
                <a:solidFill>
                  <a:srgbClr val="000000"/>
                </a:solidFill>
              </a:rPr>
              <a:t>, graduate assistantships, etc.)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 smtClean="0">
                <a:solidFill>
                  <a:srgbClr val="000000"/>
                </a:solidFill>
              </a:rPr>
              <a:t>PLUS</a:t>
            </a:r>
            <a:r>
              <a:rPr lang="en-US" sz="2400" dirty="0" smtClean="0">
                <a:solidFill>
                  <a:srgbClr val="000000"/>
                </a:solidFill>
              </a:rPr>
              <a:t> internal </a:t>
            </a:r>
            <a:r>
              <a:rPr lang="en-US" sz="2400" dirty="0">
                <a:solidFill>
                  <a:srgbClr val="000000"/>
                </a:solidFill>
              </a:rPr>
              <a:t>awards through the Faculty of Health are also awarded each year.</a:t>
            </a:r>
          </a:p>
        </p:txBody>
      </p:sp>
      <p:sp>
        <p:nvSpPr>
          <p:cNvPr id="41990" name="AutoShape 4" descr="data:image/jpeg;base64,/9j/4AAQSkZJRgABAQAAAQABAAD/2wCEAAkGBhMSEBQUExQVFBUWFxcYFxgYFxcVGhYXFBwVFxcXFBcYHSYfFxkjGRQUHy8gIycpLCwsFx4xNTAqNSYrLCkBCQoKDgwOGg8PGikkHyQsLCkqKiksKSksLCwsLCktLC0sKSwsLCwsLCwsKSwpLCwpLCksLCksLCwpKSwpKSwpLP/AABEIAL4BCQMBIgACEQEDEQH/xAAcAAACAwEBAQEAAAAAAAAAAAAFBgMEBwIBAAj/xABGEAACAQIDBAgDBQUFBwUBAAABAhEAAwQSIQUxQVEGEyJhcYGRoQcysSNCcsHRFFJi4fAVJJKi8TM0U3OCk7JDY8LS0xb/xAAbAQACAwEBAQAAAAAAAAAAAAADBAABAgUGB//EADERAAICAQMCBAQFBAMAAAAAAAABAhEDBCExEkEFEyIyUWFxwYGRodHwM0JysQYjJP/aAAwDAQACEQMRAD8AHsAdxB8DXqrUN3Azp2fSK5GDYbvZjXOtnTUUWbadoVFtG32D/W6oh1g3ZvY/nXt1rjKQeR3iPSquzSVECLrVnqxFVwPpXFzBsQzCCBPHzqkWywrqOI9amGLXvPl+tUrGBcidB71atbNPFj5aVOhmHkiiZMZyX1NSLi33gDyWaubP2OkiRPjRe7hwlwgCBlXQd+lZcGiRyqTqgbgNl4nEKGQMyncZgab6M4boBfPzFV9SaaugVr+5r3PcH+Y0yi3Ro6dSVgJ6iSdJCHZ+HwHzXCfAAfrVpeh1leDHxNOJt1G9iteQl2B+fN9xK2hsdLdslVgiPqKr2RoKZdv4f7B/L6ilzDrAoE409hnDJuO5ZX5RVdl18x9asru9ai+/51h8B4n1swg868WN5IHmK7ReyPOlfpiYZNSJncY3RQkjUnSsZnxiLvYVOgneay+24zL4j6itTtiqZmMrJAulQlammuYrLCIgx2li5+BvoazvEPoBWh7UP2F38D/Q1mt55aiR4PReDLaT+hesaLU+z0lqq5oWoRtlrThbds3HO8a6enGjQVtId1eeGHG5SYwbTELUOC251FsrkDSZ1Om7lFLO09uYk3Crq1sqM2UrwqLZPScpcUXES4CdZA8dORppQlfUmefn4nppY/KyQbX5fcb8P0uukwFQep/OmroxthUDi78rmSYkAnfI5Gls9IlS5ltW0IgGd28A7gOE0ew+yD+yC6WHhHfG+rTl1e66M5IYXiV4uiMqre2/h9PxCqYTZ4bMCs8szH/LVj9uwf7g/wC3/KqezOjtq2oe+0FtyzlAnhzJjfRX+x8P3f4z+tGSfwRzMs8SlTnOXzMy2zsNsPda2xDRBkSJmDoDQt7daB05wv2obmo9pFJV5KVnGnQvim2tyktqhu3dq9SoAALMCAO4xqaLxrQba+z1uYywHJVbgZJEfMNVGvOfaqgk3uFk3Wxx0a2RexaM/W5MrZYgHv8ATWjg2RctK6uQ07mAjhuIqbYOyWwhcB8xMQCsAcpg76s3Lt9x2wh7YBIkQmoLd53fzq5K3sbUX07oF4QdkeFTAxQu7tUWgFIJquvSEE/LRFHY58nuOWzXEiiO0bf2y99sezGlPZu2V7PDU+0U0/tQuPbI/cI9DNZnH0msT9Q29BBGFI5Xbg95/OmOl/oaItXB/wC63uFo+aZx+1Ap+5nteRVJdrobjW5MoQGnQCdRrUlzatlfmu2x4uo+prWxnpfwK3SBP7tc8PoRSfhzIpt2ljrd3DXuruJcAUzkZWg74MHSlS1SWdbodwbJplgbqjAGf+uddZtK9tLL+3vS7GEShOz5n60pdN8g6su0fNGhMmO6nEr2fM0h/E7BG5bsxH+1C6/xlFHuakIpypmcz9DA2zMOr5dSxBE5VMb+9hWpoKy7olZFoshKyDHjJB4+NaiN9ZyxUXsY072Z3X1czrS/tPp9grDFGu52G8W1NyO4sOyD50NRcnsMuSXIW2yYw17/AJb/AENZirSabT0zw2Lw19bTEOLbnKwykiDqvA+VJuHPaq6a2Z6TwVp45tfEKNrAH9GtA6P7DS1bEqMx+Y8zx/SkjY+AF68FLBFGrMTlgDkedPGz9khbz3LbEKY0BkGN+nfvmjwXcW8Yy7xxr6sB9K9nq14sFA0A3anjPjGlIG1dmqjdgEsfThMcxWvY3Ai5iFZvlA17zrHjSX8VcWESxZAEyXI4qIygRwnMfSnovhI8tOF3JsG9EsVYNtxcRusDQsTA0ETB51ruGwjNgbSqJ+Ukd0k1kHR7ZFzqzcIACwTrrrH8q1jZWPuCwuugAA0GkVUb6naOnkj/AObG4Ttp727SfwXw5O+kFsm/b5ZSAO+dfy9K7/sZqG4XFvcv5mMkCBwiP9aOftdz972FbVPcBNZMUYwVbIWvifjurW2F+Yg68hP1maytNtXg8sQ1sRmka68q2D4l4EPhM+mZG0PcQZB9KyNmDKQdQZmIHdBI3jXjQ8i3OfgVha4+4jcQCKB7eHWslkwMzLBOkGRBnhXOL6TIqqtsFmAgyCAI015ml/FYt7jS5n2A8BWYYm3bCTypKkakLL2x2p3QZkkfqKE9Icb1SIbKq7ZoEsTO8wQCN1E+gfScX8O1m8OsuWllR964u4QT94GATyIJ40o9ImkJiEt5YuOpMntScylojKZVljUdmjSwNeqLItUmulg/aG0esgMht3EEOJkT3HlFULGIGaosTfzOzREiIknd3mq1ltRVK+4vKr2CmIxZCgqdZP5VzgOlOLtOGW5MH5WAK6936VRu3YMU7dBuilnEWGu3Sey0KBoM3Nj3ctKjqtzWOLb2NQ+HO3TfsuWXJcDjOnJioIIngQQRTrSH0WZRi8QEYEfY6DQrCuAD/W6Ke13VIPsZyKpMzXpHh2NzEWi8LcJBy2kzESGUZ2ujUaCY4UIwfw7tuRLXgInNFqDu5En/AEps25spnxLsI375Sd3fbJ9672fgHUgs7iIhQwKkAcRkEcd3OtPHGXKDY9ZmxqoSr8F+x90f6PJhMNiraMzBkz9qN8ONIH8IqjapjX5MR/yf/wBKWbDf16UrqEo0kFxTlkcpSdssE1JYHan+uFQ3G1r2y+vpSwdF+4ez5mljpTsxcQEVpgMW0JGogjceYpgL6eZoRj7vbUHvqoy9RnKvSL2H6JWFZTlkhgZMsZkHeSeVPM0t4Xatq45RHDMp7S8RBg7++j6vWcjfcrBwwP06vOuAu9WSGbKmm+GYZhpzWR51k1zo5cRSziMrBSJEqSJErwmtl23BsGVDgFWynccpDD3FCdt31uYa4dBmAcEgasuoGh8Bzo+CfTsXlxde5mAwJQ6SCNf68qL4O5MGg/8AbBKkOZ0IHMGau7KJCLP9TRdTVI63/HpTWScf7a/X+WMuzX+0UiJkASJEnQacae8DiRbnMSZ13ZRoIMifes8wJIGYGGXtKeRG6udn7Vv4rEIjnrc2kSUEDnl4frQ8T7DfjGCc31xqkt9zSnxy3QQpB7xupQ6a9HUcI3y3FGkbyCZ7XITTQ7JhrY0Bc7hwH8hz40sY3Hs7HiTvJ3608sVbyPJvPW0QBsbMDDEyTqJNbPhLAKqogdkVl37KJDAQRy4xWk7F22ly3mC928SI4VjFDobs62t1sdVCHlKmk7W3O35lXZ1uLp8TRPPVe1iVkwgB56VV/bO+ibIG1PK7aoVvi106dLjYK2oWAjs51JzCQFG4CDv18qzHY+PUOVuQQJIJgbtSCTwpq+OeC6vaKXAT9rZUxyNssnpEe9Z8l0Nvjz9/KpJWcbHLpdnSvNx+MkmfM12zax6Go2w5t3ShiRpoZG6dDxFfYnhzrSMsJ7E2q+HvpdX5kaY5j7ynuIJFM7YJD9mhIt4hXABMrmJL2bls8DnGUj+I0lI0gGtR+FW08OcPctXepDLczqbuTUOAOzn4hk4cxWk6LST5MruiJnhw8KjuKFcRuIBHgRu8tR5U/dOei3XY+6+HNoWWCuWUjKhCrngLvJMnTfPCkXaOGCXWCZyqkiWUqYG8kRprNCk0EUJbX3KKMWJ5kyBrJjlWlfDfEOLF3LmgOJBAymeOo1jjFIGHYoRcTR1IYEbxEakVrPQfalu5hkC2xaKk5yNVLmJbXWDOs/lQ5O0NRxODtlPCbTbZm0mv3ieoxBKsFT5ciqUIE6xmgx/F3VtWCxK3LaujBlYBlYbiDqCKw/4lnrLNtlBYW7rBmBEKzAAA85IIkaaRqTNOXwT24buCeyxlrDwByR9VH+IXKkXuDy4/S5jNjti32vtcRkggABi/dwGk99cjZWK52PW5+lMNfMaNQspfJCkm27FsX1vYrCBshTKt5ZBGaQwYggyYik3E9KrKW8yNbvMPurdtgxEk6nujzFCNj4L9rvkElc3WXCQMx1Jfdx+ajJ6IWv8AiXPPDt+lI5JqT37HZho1Be7dpPaLdHuC6U2rqBmKWjwDXbZnvEHmCN1XrW1rH/Gtf9xP1qh//H2f+N62DVfavRq3ZtrcDW7gZsuluNQCTvoT6W9g0dOtl1fnFoZLWLVlOVlbU/KQ0elAOkmzFvugbhmO8jkOBqr0OKg4ogAfaqNABoqLy7yaK4x/tBPI0JemdC2a0n/O4Dw3Rq0rqQDMrxbgQedOtqSYGs0DZiIyiTI7uI/KaPbKxyW7mZ924H90njHGtSXVJJgcUn0yfJX6YEYawF+e9d7NtF56CWPESQO8mgWE6KYq1dPWk3hPZgHKNwZVH8L5h4UZ2Ywxe2Hu3J6u0G6n909U2SZ/EWbx8Kbtp7TTCYVrhO4afxO0mPMkmuh5EKpC6zzvcwTpB0LGGuZS03DLMNOzmMqsc4+tFdrdCcThLaXLigowWSpnIzfccHUHv1HfVrA5ruMtXboJV7yFmIOX5xIndWzbRsrct3EeMrKVaYgBhGs+tSeFSVdxvSeJT0uS4r0vlfcw/ZtvMpExIInlNW9h7FNhleTo6t1iskkKSQmQ6gMVgnkZqthLDW2dSJNskGCCDBiQd0cZ5VYVgphFVbjCWyyQBr2jO88v5VnTQr1M6XjmrUqxQfzf2/cu7Rx5uuZJk/NG5RwUcvDzqGzakgDQV8lsbhu4nmeJJ4k1H+0SxCmAN57h305yeYCRIGUDn7a/pRDottRUuuhAIYSN29d/qD7UvYvF5QAnaZuyvARxI7u+uti28mJTrLm8NJAiOyd30qnwExe9X+g/YlljrF0B3j1pf/b6sbQ2muTIk5RxPE0sftlK5JpM9VodPJwblfO1812sDfEDBM9m3iFxFzEKrNbAe4t1lEBiRl3QRB8jWfC8vDea027sHFYa3adcPZS2xhZYFnDAf7aG1aC/k2gEUi9KMBds426l3J1gInJ8oDKrKFkCBlIrWOUm2meTlGtwXYvGfDTyqyTJOWfH9KplwpqdLwjQ+fKjIyWLQIqxZbKSQd4I5/Wh5xHM+hr03WPA1dkNhv4+0MLZxFlAEe2oZVWQhAhgw5SCJPLXfS9tPaODZALgIG8KLjRroYVgSsyRoecUl4fGlVUtLKG1tEtBBkEgbpmDI1mo8bjBduSoyqoCqOIA1kySZJJO876HOCbsYx6hxj00T4/EW7l5urti3bAKgARMT2u47t5O6nXCYoYTYme2wNy6d43qztBjvVRHjWeOsTOs0Y6KbPuYvE28KrdgtnZWbKuVYzkb+1kmNOVDpjnXGUU2FehW3erfqr4zWbyt1gc5gSWIB13z8p8q62XtT9j2heGFdraFmQENOgggE8YIIpg+KPQrDYLCWrlhSjdZlJLsSylWYCNwGYE6DeazCzjSGU5ScpBGsa6kyR38frVSg6aMedDk2Cz04xg/9dj4hT9RUuJ+IOLFpz1gMI33E5HuoV0e2acVZ6xCojKCGmQWVW4D+L2Ndbd2BctYe4zBY0Eg/vMq8fGkl5qfcJeF7bWXvhla/vP4UA91/wDrWrlQVYHcQQdY3giso+H+1LVhrr3HRScoUM2Wfmn608r0tssCA9rXiLqn2I1pnFkjG7NeJYZzz+lbJJFDC9BrSSqXbqg8mkkcsx1/0ob8SGy9RbBMLPHgqoBJ476Z7G17ZOpU+DJ676SPiLiw2IQjcELeEk8vw1iU1Jc9y/DsTWpja4sXujWNZFWBpdxFwNpOgIAjXTdV/pTtIWjbMwTMagcp376CbNuXUs4QqiuGLH5mU5madSARER71302w4vLbFxSsM2WDOkCZ08RQ+ldaf1/2CySbjL8C4emSi9ZthM3WMF3wVllAMcd/tTvs6yly5leQN+hA3cNdSeUd9Y/s3ZKriLEMSFupALTHaG7lTn0kvENaHCSZ3aj+VTI0pxM4E+iW43bT2zawIRLaaElmEycskkmTMkkxOm+lPbXTA427btOBatBhl1zPLnKWOoEch41J0Q6KLjVxN9rtwN1gQiAwIRFymSZ4sK92hsOwrdXiLU5N8FgwDfKQV3g8jTjnKLutgKhCSav1DhgNjdUuW3ddI+4xzrqdRlImNd6njNV+ltpmw9yTLBS0bwSAOz36DSquFuPYUdX9pZWOyzF3Qb9CxJIE/wAql2jtZer0YNnO8a6cfDfEUFJydDD/AOvdiIuJZLSg9u5cGZp45t092/yMVYwFsgEsczNqxPE8fLgPCiV3ZiE5hpu136DcBVPEp1YMSYjQDgdJp+KpJCGXI8k3N9znGYrKpjQ7h51HhryogJU6aLrq7dw/Oobq7w8CBOs8CAc0awDvq3gsTBHWoF4LcWCscAeK1oCWMJh21uXNXYf4V5ChtzF/bqe8+mo/rwq3jsYwDDQAetBtjvbe5muTkB0iZgaDdzJ96xk9tDWkajmjJpumuOQ/exXZNCOvq5tXaCPHVrkVRHjrvNBs9cyb3o+hadNw6mqvsCNqXiWH2jL2VOUOQNJSY/6R60E28PtM0k5gDrJ4DTWmHFYRbkSASAR5Ezv86EbXwQCEgfKE7xGq/pTUJcHzqa3YBYVJh1ma4NWcINKYBFqxbFWAoqNN1dCrIWLl1FwzKT2i3ZBHMr8p7uNDsOkmvsaf9P68K7wbVTIT4q32THdFRYLFtaYNbd0cT2lJUiRB7Q1G+rmI1Shy2RJ1/nQW6Y9gjcNjvHYgvJZizHiSWJ8zrUGEw9y42W2rO2/KoLHTuFSOozCO46QfKjvQrE5cWkSM0gjybf7e9TqaRvLhUm3xSY//AA6wty1ZfrFZCxQAMIPYBEweGo9KYNuYL9osG3nKSVOYAN8hDDQ8JFVsPd0q11lQ53U7tCTieiGKW6i23R7bEBnK5SnMlM2o8DQgNdBI+zPDcw7u+tLB1/r+uNJjbIBZu0fmPDvNL5vSlR1dNq80rTkwbbS5kdiEhBOhYljwUAJvJ0k6CucQ14BkayyPBBUsoKkj7wMRvFHLWy8quJnMhjSNVKt9Aaube2czvbvyPtbFtjP7yr1b/wCZPehdXpuhtavN1dLlt9F+31PtiWsmGtLxVAD4gCfelj4mXSFsQSO0+4xwHKm3DrCgctPSk74l6rY/E/0Wg6ffILahVjYsbAxDNi8OCzH7a3vJP3lrTtu4Y3AsAtrEDfJ3fpWXdHV/vmH/AObb9iK07bu3zhLa3Qoc51ABnLzOYjWIBGnEij6iLeSKQHTy6YSbBewukOJwasuHYLmMwUDnNu0Bod0o6Q4vE5XdwWQzIRF07yoEinDoz042Qb7X3D4a82sOM9tGPzG2yDSTxYCOEVHt/ZGz8Rf6yxj8JbR5Lq1wAK3EovfyMRXTrajnXvYr7K+IV1ECAIrwYLSwZm1J3iJ00qTZO1AesLt22YFhAUA66KB92ZplGx9g4VC9zE28RcjSGNyCN2S3aEDX96ay3aeNW9ibjWg1tG3DcYVd5jTUiY76EoqHYYTeVU3waHZ2qRGog/1pXQ7Vwg/fMqe8aj2j0pWTZUfK7gcpBHuKsi9iEXIMt1ZkT2GXwO40axYP3L0AZt8kZuRmBPcfz1qNcYUXKUAjQgGARwgGZH0oJ/aeI+9bnn21M+IO+ormPuxHVsI3ZmUgTy1mO6pZCxtTaJfsDsg+ZCiutj7Qto7B7edRAiR41SSyQJJknf8Ap4Vb2fgAt2zJDdY2YiOGaIPPdQMrklsdXw3Hinkfmdk2qtcb8r6FraGLR2JtrkWBp38TQ/PVra8C9cCgAAwANBoB+dUshrnz9zPcaaUfKi1xS53Ze2TgRczyUEAas6oNZ4sRO7hVTbuEsizdi6jNlgKuZ92vzZQvuarDdUGIWUcfwn6UdOjwDhdsWMJbzOo5mKkww08zVezchgeRB9K7uXSHIB0zH3NO9xPsEk3V7VW3cbdP0/Su2Gm81ZRzfaSa+wW/yqIHfV7ZdktcAETB3+tU+C1uy0x7FDU36TEePnNH8Rg3VT2DHdr9KAtC7jM+G+l7s6OCKjGr+Z4h7YInQiivRzTE225Ms8d5H86GWG13bgT6A1c2IxN+1rxH13VGMQVr6/z7mu2Wq0rUC2rtq3hVm4e1Eqo1ZvTcO80JwHTY37yIqBV1LkyxCKCz66RoOVbW5xaHS29Lzt22/Efqag2b00t3Gi4rWidxYgqZ4ZhuPjX1259o34m+tL6jgb0vLL9pu0veSP8AECv51ae9mwlvnbuXbZ8GC3V/8m9KHC5EHkQfQg/lU2Bvq9vEhTKnq7q/9DNbPtcX0oEd019f5+g29pJ/T9vuSI+/xNJ3xFPZs/if6LTVbvTPiaUfiE2lnxf6LQ9P/URvUf02A+j3+9Yb/mL7GnPp1/uZ/Gn50qdF8IevstG55+tOPSu1mwd3uAP+Eg05qZrzYV2oU08X5U/xM1O6o0c99dzpUa06Iklx9Kt7Os5sv4gPVlH51Rc0T2T93vdf/Jf0rE+31GtMvf8A4v7Dki16wHfXSnSu1owoQhRzqNkXmONWy9Vr5nlUKB1w1cwHSVlVQbaHKNDqD661SuGizJhSozsitGpQnf4R+VL5Or+10dXQPFbWWDl9L2/IFYq/ndm3ZiTHjrR/+yKXbKywHMgeprQsgrmSts9Hr8vkqEYbc/YzW25PD10ohbyBRFuWkSWYkeAUQIPfNW7GySeFGcJ0Lu3BKg090nknk+JkO0LGS66kAQx3boOojug15jLJUqT95Vb2E/Snfpn0Dv27iGE7SxJJ0I7vA1DithJcQK28DQjh4Ubq4A1d0KiGpHOlR5YMDUD8q7yzp/XOiGCJd1Fej4+3Tz+hoYi6UV6Pf7zb8T/4tVS4Za5HApIIikxtmXc0BGPKF9ven9bVd7NwwF0A7jNKpuxzHLpujPW2Pe+8mXTjHvTBs3oWyL1rXYYAwqiQeI7R3DXlTLtLZ/b000oncQCwPCr+KCebK7Mw6SreN9jdJJMBdxkAbgeI36VxsZgnWh2Fo3LZtq7K7Bc5Gb5FJ1UEedNHSq3/AHdtNxUg8jI3eVKeLJFiynFs10+ZyJ/lRj/1USL22E2rt9woNmWo0xliDzXED62qLbMa2qENisOcoJmbvyjnNobqVdmbOuX2KqQI1176L7T6Mth8JduMysSFXjIzMo04TUnFSVEhNwdoLf27ZYQl2228fNl7pAaDHGiuz7yq67gj2mQwNBnSR8v8YFZHTTsq2rWkdgTFsW9JEFbznQjcerMedDeGMdw0c0p+kb7Vzf4mqG29lDEBQY7MxMjfG4jwqxosrwBIHgN3tFdi/XNVwlsdOUVkjT7g7ZGxjZdYGkiSDI0n0oztNM9m4vNGHtVfrQTUvWyKuU3JpszDCoKkZXwrhTU2JTKzDkxHoahUV2kcRrc+ajGz/wD0/wASfUfrQc0VR8uXkCvtH6UPI6aOjosbnDLXwocUauy+lQV1bajnMPZNcXDv8KmZxVS4dDUIU240RvY/DumoLNGjZcpmNJIjjQxt3vU13Z69WLlpiy7iDvU0vlbS2o7HhuPHKfrcluqa23+DfzPdmJN22P4l9jTzmpM2Is307pPoDThNcxnW8Sd5EvkWejuEDXFBrT8PhwqiBWcdHiA4JrScNdlRXXieSkJ3xFwgewpA1Vpjcde6s16qtj6U2c9lgf1rKb9iGIoc0bxvsZffSHYcmI9CavbCwvWXgO5j7R+dV9qW4vXRydvqaJ9DVnEE8kPuVrcvaVH3AMDLpy09NKJ9G1JxVr8X5GaoXDDtI+831NMPQjCZr7PwRT6toPYGrk/SSK3HQJXlxSIYb1M1dSzXRw9K0MWcX2zEHgRU2GXMiqeBg/8ATUOFgqQNYZgJ03Ej0kV50Zx4u21Y9lpIdf3X+8CO46elaouyzi8IAKE4ro5aumWQEiFBGhhdNCKacZh93j9Nfy96jXCxpUMC1g+jFq00oNTxJJPhXnSXYl2/hjbtsoJKntEgQusSAe6j+MxFu0rM7ABRJ1E+Q4k8BSpf+IABOSzI5s8eoA09avqaCw088vtQk43oji7XzWWI5pDj/Lr7VY2PjursPbZT/tA0bvuspGu7Uii+1emV66uVYtDWcpMnzOoHhS11hmdfHXWeXOo5dSoYxaTy5KUxnu7cULbJUy1tW3jf8h90PrVM7eedFA9T71TvGcNbYANla4vkcrj3L1X9qBLHG7o6GGKqgxZ6RLPa7PgZ/nRjD4gEAgyDupNIH3h50V2Bna6tpSAGJ3jNGkyY1ihSxLsXkVJsXNpLF24P42+pqC2ND4j6Gru3bZXEXVJBIcgkbpGmk1RtpoT3gexrpx9qPOS9zPIorlkULetZPwsRlBt32UkDR1DDUc1IoeWEpcHR8P1OPD1LI+RO2Vj7hAGhA013+1E+vM7vQ17jejNzBXAjsrZgWUrO4EDUECDXFyiwutxHP0vI3Hg9e93H2/WquIxm/Q+cVPmqljzp5R61cnSMQj1SSK37QriGOXXy86LG7bt2TbRs5ciTwAH+lV8PgEz9Wy65ZnkYnWqdqk8knH/R6XRYYTdK0lUunan8H8e3Ad6PD7aeSn3gU00tdGx23PcB6/6UyTSb5K10rzP8ArsUdoU8YS/C6Hy3j+VImB0NM+ExHZFdVHmJIubQxEqQdJ9PWs+2rhYY08XmkUs7Vw41iqluXDZmNdKMLkxL8m7Xrv8AcGpeiu0EtXSH0zgANwBB3HuPOjvTjZ8oLgGqGD+E/wA49aSMg1q16lRfDCnSbD5cUw3BgGHmNfcGi/w/uRiGT99JHeVI3czBaruL6EnFLaupdAm1bEESDA3gg0sbR2HiMK8MrDKZVwCV8Vb+jU5VE4dmx27NSdRSz0B2zibwZLyllUArdIInd2GJ+Yxx7jNOYWhVQTkVUxFxbrWurg9YIOvaRmJzDnpMxMcat4jYjo5uWAvazG4pMZiflYEgwQfY0yJbqS3ZqyylshHKqLvzIsHWZJ5kcYAoi1gVX2ZdW6vWIcysSQdRuOX8qvC2fGslC7tzodZxPaIKvEZ10McjwNL1n4WDMc94xOmVQDHeTpPlWi1ywqmg8M+SCpMzza3w3GRRhiAwJzG4TrMRECBGvDjQm38L8QTLPb7zJP0WtW6uvDaqqCLU5KqzPz0AIsC2bgDMw7QUx2Q+XTfMNE9w5Vxa+GP71/8Awp+rU9Y1IWf3SD6ETUuX/X9KnJlajJHhiXZ+GtgfM9x/NV+go1gdg2bAi2gWd53k+JOtGIrhzUozLLOfuZ+etrPN+8edxz/maq6v2I/iB9AR+dXtv4Xq8VeQj5bj+hJI9iKGCmhN8kthMzAcyB6mK/SODGlfnXZlotetKu8useMiK2PZ227tuBdkDmw/+W6tJ0ZaIfiPY7Vh+EOv0I+hpRbUU4dLtoLew4iJVgfy09aTM9Qs8NXth7CXF3erZmSFzSIO48Qd41oeaJdGrLXLty0pg3LF1AeRIGvtWXujcHUk06GHEdCL4Mo1m74zaaP8w96XtpdEcQkZcNcG+SsXB3RlJ76dsHsvEgArcNsrowLEh9EByyIEBTBYGCToaY8Bn6tesILx2o3T7cI4DWay4dapj2LUy08uqLT/ADX6cGWbAssubMCpkaEEHTx8aOUY6QYTrMQTmIIVRukcT4/eql/ZLfvr6H9aRlgknsFyatZZdb2stYcGi+Fuxv3/ANbv5UKsUQtNIiKdRy2gg1zShuMtzVlZHeO/f/Oo7oBqNkSF7aex1vIyNuYR4Vj+19j3MNeZXU6E5TBhhwI5it4a3Ud3CK4yuqsvJgGHoapOi2rM3+G21Li3OoYFrbAssdoWzv1/dU/WtMWzXuFwaWxCKqDkoC/Sp1t1TZpI5S1UgSu1FSrbrJZELdSonOpAtdKtQs9QV2BXgFdBPOoUeRNcm2KlmviKohDkrkipjXgWoWVcVZlGnkfpUWzsQLtm3cWSGUESCD5g6ir+SuSKhCBrdQNbq2a5KVCGUXfhzfuX7l3EMi2y7OxBLMVksQI3aab6SL+G6y63VKQCxyJGsE9kQOMV+iXtTvqvbwSL8qKv4VA+goiZhoyXo70CxS4m07qFVWVjrr2dY/KtH/s9maSRl4RyokU17q6IqWShd6Q7MTqLhCgFVkRpu14b6Qc2taftgTYu/gf6GsuWDWolSPZon0UxXV4tW03MNe8RQwxRnohhc919J7IG6QJPH0rT2MmiWNsKdDH0ohaxSn+p+lADsG390FPwkj23e1cf2bdT5HDfiEH1XT2qusnSyzijN5yN07/AAV7NcYZHIl95848+NS5KF1bhlEitCrdqqqVOmtaMFoPXLrNeLXQqEISDx/rxrsLXdeZeVUWfAVIqV5aqYCqIfKtdha+UV1UIfTG+ulE18q17l8qhZ2BXQrgNunjXRNQo9rnLy0r0Cuqohxu4eleiuor4rULPIrgia91k91dKZFQhHlrkpUprk1CiErUTjhVhq5y1ZCubdAOmW2HwuFNy2BnLKoJEhc06kcdB6kUylagxFlWUhgGB3ggEHxBqWQxnGdNcZcUq91ApGuVVEjiNBOtUhcM91ahtHoLgnk9SFP8ACWT2Bis92hhlS9ctCcqGBJkwI3nnRImZFdW0pw+H6/7Y/gH/AJGkwJFPHw/H2Vw83HsB+tSfBIjihrt93jpXKLUka+A/l+tCCHGWvIrs17FUaP/Z"/>
          <p:cNvSpPr>
            <a:spLocks noChangeAspect="1" noChangeArrowheads="1"/>
          </p:cNvSpPr>
          <p:nvPr/>
        </p:nvSpPr>
        <p:spPr bwMode="auto">
          <a:xfrm>
            <a:off x="4352925" y="-868363"/>
            <a:ext cx="2524125" cy="180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4199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5" y="4038600"/>
            <a:ext cx="3932238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48815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5A16FB-35E3-4F61-8C2D-6426850DF21F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Integrating Science &amp; </a:t>
            </a:r>
            <a:br>
              <a:rPr lang="en-US" sz="4000" dirty="0" smtClean="0"/>
            </a:br>
            <a:r>
              <a:rPr lang="en-US" sz="4000" dirty="0" smtClean="0"/>
              <a:t>Clinical Practice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1828800"/>
            <a:ext cx="8458200" cy="4525963"/>
          </a:xfrm>
        </p:spPr>
        <p:txBody>
          <a:bodyPr/>
          <a:lstStyle/>
          <a:p>
            <a:pPr lvl="1" eaLnBrk="1" hangingPunct="1"/>
            <a:endParaRPr lang="en-US" sz="2400" dirty="0" smtClean="0">
              <a:solidFill>
                <a:schemeClr val="tx1"/>
              </a:solidFill>
            </a:endParaRPr>
          </a:p>
          <a:p>
            <a:pPr marL="0" indent="0" eaLnBrk="1" hangingPunct="1">
              <a:buFontTx/>
              <a:buNone/>
            </a:pPr>
            <a:r>
              <a:rPr lang="en-US" dirty="0" smtClean="0">
                <a:solidFill>
                  <a:schemeClr val="tx1"/>
                </a:solidFill>
              </a:rPr>
              <a:t>Faculty members integrate clinical work through research</a:t>
            </a:r>
          </a:p>
          <a:p>
            <a:pPr lvl="1" eaLnBrk="1" hangingPunct="1"/>
            <a:r>
              <a:rPr lang="en-US" sz="3200" dirty="0" smtClean="0">
                <a:solidFill>
                  <a:schemeClr val="tx1"/>
                </a:solidFill>
              </a:rPr>
              <a:t>Adjunct affiliations with local hospitals and community mental health agencies</a:t>
            </a:r>
          </a:p>
          <a:p>
            <a:pPr marL="0" indent="0" eaLnBrk="1" hangingPunct="1">
              <a:buFontTx/>
              <a:buNone/>
            </a:pPr>
            <a:endParaRPr lang="en-US" sz="2400" dirty="0" smtClean="0">
              <a:solidFill>
                <a:schemeClr val="tx1"/>
              </a:solidFill>
            </a:endParaRPr>
          </a:p>
        </p:txBody>
      </p:sp>
      <p:pic>
        <p:nvPicPr>
          <p:cNvPr id="43014" name="Picture 8" descr="ANd9GcReKD7SvkkALdvoXZgOx1TBLQCWR7RE4hsHQSfZYrbwFkV2s6V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17424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AutoShape 10" descr="Z"/>
          <p:cNvSpPr>
            <a:spLocks noChangeAspect="1" noChangeArrowheads="1"/>
          </p:cNvSpPr>
          <p:nvPr/>
        </p:nvSpPr>
        <p:spPr bwMode="auto">
          <a:xfrm>
            <a:off x="3848100" y="3028950"/>
            <a:ext cx="1447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43016" name="Picture 12" descr="CAM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055" y="5029200"/>
            <a:ext cx="3022226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16" descr="PREV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368" y="5257800"/>
            <a:ext cx="2313432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798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6437"/>
            <a:ext cx="501650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6FBCAB-3367-4941-A243-3D6C5BB94700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1546225" y="304800"/>
            <a:ext cx="6858000" cy="1143000"/>
          </a:xfrm>
        </p:spPr>
        <p:txBody>
          <a:bodyPr/>
          <a:lstStyle/>
          <a:p>
            <a:pPr algn="ctr" eaLnBrk="1" hangingPunct="1"/>
            <a:r>
              <a:rPr lang="en-US" sz="3600" dirty="0" smtClean="0"/>
              <a:t>Knowledge translation of research is highly valued</a:t>
            </a:r>
          </a:p>
        </p:txBody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6500" y="5540375"/>
            <a:ext cx="4127500" cy="980004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Dr. Debra </a:t>
            </a:r>
            <a:r>
              <a:rPr lang="en-US" sz="1800" b="1" dirty="0" err="1" smtClean="0">
                <a:solidFill>
                  <a:schemeClr val="tx1"/>
                </a:solidFill>
              </a:rPr>
              <a:t>Pepler</a:t>
            </a:r>
            <a:r>
              <a:rPr lang="en-US" sz="1800" dirty="0" smtClean="0">
                <a:solidFill>
                  <a:schemeClr val="tx1"/>
                </a:solidFill>
              </a:rPr>
              <a:t> addresses educators at a bullying seminar hosted by York University at the Markham Convergence Centre</a:t>
            </a:r>
          </a:p>
        </p:txBody>
      </p:sp>
      <p:pic>
        <p:nvPicPr>
          <p:cNvPr id="44038" name="Picture 4" descr="e1129d8e43e78d70d4bf2222436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675" y="2514600"/>
            <a:ext cx="4038825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AutoShape 6"/>
          <p:cNvSpPr>
            <a:spLocks noChangeArrowheads="1"/>
          </p:cNvSpPr>
          <p:nvPr/>
        </p:nvSpPr>
        <p:spPr bwMode="auto">
          <a:xfrm>
            <a:off x="5181600" y="2057400"/>
            <a:ext cx="1981200" cy="914400"/>
          </a:xfrm>
          <a:prstGeom prst="wedgeRoundRectCallout">
            <a:avLst>
              <a:gd name="adj1" fmla="val 57311"/>
              <a:gd name="adj2" fmla="val 11036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Relationships are key.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" y="6209566"/>
            <a:ext cx="434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Dr. Robert </a:t>
            </a:r>
            <a:r>
              <a:rPr lang="en-US" b="1" dirty="0" smtClean="0">
                <a:solidFill>
                  <a:srgbClr val="000000"/>
                </a:solidFill>
              </a:rPr>
              <a:t>Muller, </a:t>
            </a:r>
            <a:r>
              <a:rPr lang="en-US" dirty="0" smtClean="0">
                <a:solidFill>
                  <a:srgbClr val="000000"/>
                </a:solidFill>
              </a:rPr>
              <a:t>founder of the Trauma &amp; Mental Health Report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404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1" y="3662362"/>
            <a:ext cx="2032000" cy="251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42" name="AutoShape 6"/>
          <p:cNvSpPr>
            <a:spLocks noChangeArrowheads="1"/>
          </p:cNvSpPr>
          <p:nvPr/>
        </p:nvSpPr>
        <p:spPr bwMode="auto">
          <a:xfrm>
            <a:off x="1933832" y="3688577"/>
            <a:ext cx="3276600" cy="1617663"/>
          </a:xfrm>
          <a:prstGeom prst="wedgeRoundRectCallout">
            <a:avLst>
              <a:gd name="adj1" fmla="val -58935"/>
              <a:gd name="adj2" fmla="val 1907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 Narrow" pitchFamily="34" charset="0"/>
              </a:rPr>
              <a:t>Our magazine provides accurate </a:t>
            </a:r>
            <a:r>
              <a:rPr lang="en-US" sz="2000" dirty="0">
                <a:solidFill>
                  <a:srgbClr val="000000"/>
                </a:solidFill>
                <a:latin typeface="Arial Narrow" pitchFamily="34" charset="0"/>
              </a:rPr>
              <a:t>information on mental health </a:t>
            </a:r>
            <a:r>
              <a:rPr lang="en-US" sz="2000" dirty="0" smtClean="0">
                <a:solidFill>
                  <a:srgbClr val="000000"/>
                </a:solidFill>
                <a:latin typeface="Arial Narrow" pitchFamily="34" charset="0"/>
              </a:rPr>
              <a:t>to </a:t>
            </a:r>
            <a:r>
              <a:rPr lang="en-US" sz="2000" dirty="0">
                <a:solidFill>
                  <a:srgbClr val="000000"/>
                </a:solidFill>
                <a:latin typeface="Arial Narrow" pitchFamily="34" charset="0"/>
              </a:rPr>
              <a:t>help break down the barriers of stigma those with a mental illness often face.</a:t>
            </a:r>
            <a:endParaRPr lang="en-US" sz="2400" dirty="0">
              <a:solidFill>
                <a:srgbClr val="0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025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3687EC-41D9-484B-AE96-C5EC9A9B3101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304800"/>
            <a:ext cx="7162800" cy="1371600"/>
          </a:xfrm>
        </p:spPr>
        <p:txBody>
          <a:bodyPr/>
          <a:lstStyle/>
          <a:p>
            <a:pPr eaLnBrk="1" hangingPunct="1"/>
            <a:r>
              <a:rPr lang="en-US" dirty="0" smtClean="0"/>
              <a:t>Diverse Clinical Practicum Placements available for our students in the GTA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133600"/>
            <a:ext cx="6629400" cy="45720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A wide range of clinical practicum placements.</a:t>
            </a:r>
          </a:p>
          <a:p>
            <a:pPr marL="0" indent="0" eaLnBrk="1" hangingPunct="1">
              <a:buFontTx/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Geography is an advantage!</a:t>
            </a:r>
          </a:p>
          <a:p>
            <a:pPr lvl="1" eaLnBrk="1" hangingPunct="1"/>
            <a:r>
              <a:rPr lang="en-US" sz="2000" dirty="0" smtClean="0">
                <a:solidFill>
                  <a:schemeClr val="tx1"/>
                </a:solidFill>
              </a:rPr>
              <a:t>Southlake Hospital</a:t>
            </a:r>
          </a:p>
          <a:p>
            <a:pPr lvl="1" eaLnBrk="1" hangingPunct="1"/>
            <a:r>
              <a:rPr lang="en-US" sz="2000" dirty="0" smtClean="0">
                <a:solidFill>
                  <a:schemeClr val="tx1"/>
                </a:solidFill>
              </a:rPr>
              <a:t>CAMH</a:t>
            </a:r>
          </a:p>
          <a:p>
            <a:pPr lvl="1" eaLnBrk="1" hangingPunct="1"/>
            <a:r>
              <a:rPr lang="en-US" sz="2000" dirty="0" smtClean="0">
                <a:solidFill>
                  <a:schemeClr val="tx1"/>
                </a:solidFill>
              </a:rPr>
              <a:t>North York General Hospital</a:t>
            </a:r>
          </a:p>
          <a:p>
            <a:pPr lvl="1" eaLnBrk="1" hangingPunct="1"/>
            <a:r>
              <a:rPr lang="en-US" sz="2000" dirty="0" smtClean="0">
                <a:solidFill>
                  <a:schemeClr val="tx1"/>
                </a:solidFill>
              </a:rPr>
              <a:t>Integra Foundation</a:t>
            </a:r>
          </a:p>
          <a:p>
            <a:pPr lvl="1" eaLnBrk="1" hangingPunct="1"/>
            <a:r>
              <a:rPr lang="en-US" sz="2000" dirty="0" err="1" smtClean="0">
                <a:solidFill>
                  <a:schemeClr val="tx1"/>
                </a:solidFill>
              </a:rPr>
              <a:t>Lakeridge</a:t>
            </a:r>
            <a:r>
              <a:rPr lang="en-US" sz="2000" dirty="0" smtClean="0">
                <a:solidFill>
                  <a:schemeClr val="tx1"/>
                </a:solidFill>
              </a:rPr>
              <a:t> Health</a:t>
            </a:r>
          </a:p>
          <a:p>
            <a:pPr lvl="1" eaLnBrk="1" hangingPunct="1"/>
            <a:r>
              <a:rPr lang="en-US" sz="2000" dirty="0" err="1" smtClean="0">
                <a:solidFill>
                  <a:schemeClr val="tx1"/>
                </a:solidFill>
              </a:rPr>
              <a:t>Kinark</a:t>
            </a:r>
            <a:endParaRPr lang="en-US" sz="2000" dirty="0" smtClean="0">
              <a:solidFill>
                <a:schemeClr val="tx1"/>
              </a:solidFill>
            </a:endParaRPr>
          </a:p>
          <a:p>
            <a:pPr lvl="1" eaLnBrk="1" hangingPunct="1"/>
            <a:r>
              <a:rPr lang="en-US" sz="2000" dirty="0" err="1" smtClean="0">
                <a:solidFill>
                  <a:schemeClr val="tx1"/>
                </a:solidFill>
              </a:rPr>
              <a:t>SickKids</a:t>
            </a:r>
            <a:endParaRPr lang="en-US" sz="2000" dirty="0" smtClean="0">
              <a:solidFill>
                <a:schemeClr val="tx1"/>
              </a:solidFill>
            </a:endParaRPr>
          </a:p>
          <a:p>
            <a:pPr lvl="1" eaLnBrk="1" hangingPunct="1"/>
            <a:r>
              <a:rPr lang="en-US" sz="2000" dirty="0" err="1" smtClean="0">
                <a:solidFill>
                  <a:schemeClr val="tx1"/>
                </a:solidFill>
              </a:rPr>
              <a:t>Thistletown</a:t>
            </a:r>
            <a:endParaRPr lang="en-US" sz="2000" dirty="0" smtClean="0">
              <a:solidFill>
                <a:schemeClr val="tx1"/>
              </a:solidFill>
            </a:endParaRPr>
          </a:p>
          <a:p>
            <a:pPr lvl="1" eaLnBrk="1" hangingPunct="1"/>
            <a:r>
              <a:rPr lang="en-US" sz="2000" dirty="0" smtClean="0">
                <a:solidFill>
                  <a:schemeClr val="tx1"/>
                </a:solidFill>
              </a:rPr>
              <a:t>ROCK</a:t>
            </a:r>
          </a:p>
          <a:p>
            <a:pPr lvl="1" eaLnBrk="1" hangingPunct="1"/>
            <a:r>
              <a:rPr lang="en-US" sz="2000" dirty="0" err="1" smtClean="0">
                <a:solidFill>
                  <a:schemeClr val="tx1"/>
                </a:solidFill>
              </a:rPr>
              <a:t>Aisling</a:t>
            </a:r>
            <a:r>
              <a:rPr lang="en-US" sz="2000" dirty="0" smtClean="0">
                <a:solidFill>
                  <a:schemeClr val="tx1"/>
                </a:solidFill>
              </a:rPr>
              <a:t> Discoveries</a:t>
            </a:r>
          </a:p>
        </p:txBody>
      </p:sp>
      <p:pic>
        <p:nvPicPr>
          <p:cNvPr id="45061" name="Picture 4" descr="image of Keele campus in Toronto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724150"/>
            <a:ext cx="3395663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83400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CD students are very competitive in the APPIC internship match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133600"/>
            <a:ext cx="8077200" cy="41148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In the past 3 years</a:t>
            </a:r>
            <a:r>
              <a:rPr lang="en-CA" dirty="0" smtClean="0">
                <a:solidFill>
                  <a:schemeClr val="tx1"/>
                </a:solidFill>
              </a:rPr>
              <a:t>, we have had an extremely high APPIC internship match rate (ranging from 90% to 100%) when national rates have been in the 75% range! 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987640"/>
            <a:ext cx="6629400" cy="123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989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1600200" y="304800"/>
            <a:ext cx="7086600" cy="1143000"/>
          </a:xfrm>
        </p:spPr>
        <p:txBody>
          <a:bodyPr/>
          <a:lstStyle/>
          <a:p>
            <a:r>
              <a:rPr lang="en-US" sz="3600" dirty="0" smtClean="0"/>
              <a:t>Impressive resources available for our trainees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152400" y="1917700"/>
            <a:ext cx="8664575" cy="41148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Access to clinical equipment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Psychology Resource Centre</a:t>
            </a:r>
          </a:p>
          <a:p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State-of-the-art technology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Hebb</a:t>
            </a:r>
            <a:r>
              <a:rPr lang="en-US" dirty="0" smtClean="0">
                <a:solidFill>
                  <a:schemeClr val="tx1"/>
                </a:solidFill>
              </a:rPr>
              <a:t> Computer lab</a:t>
            </a:r>
          </a:p>
          <a:p>
            <a:pPr lvl="1"/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Statistical support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176344-B5C4-4EE5-9F38-7E1DB38B4D8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057400"/>
            <a:ext cx="2695575" cy="223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926138"/>
            <a:ext cx="83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11" name="AutoShape 10" descr="data:image/jpeg;base64,/9j/4AAQSkZJRgABAQAAAQABAAD/2wCEAAkGBhQQEBQUEhQVFBQVFBUUFxQWFRYYFxcVFBQXFRcYFRUXHSYeFxskGRQVHzMgIycpLCwtFh4xNTAqNScrLCkBCQoKDgwOGg8PGiwlHyUpKSwsLCosLCwsLCwpLCksLCwsLDQsLCwsLDApLCwsKSksKiktKSwpMDQsKSosLCkpKf/AABEIAI4BZAMBIgACEQEDEQH/xAAcAAABBAMBAAAAAAAAAAAAAAAABQYHCAEDBAL/xABPEAACAQICBwUDCAYIAgkFAAABAgMABAURBgcSITFBURNhcYGRCCJCFCMyUoKhscFicnOSorIVNUNTo8LR8GPSVHSDk5Sz0+HxFhcYJDP/xAAaAQEAAwEBAQAAAAAAAAAAAAAAAwQFAgEG/8QAJBEBAQACAQUAAgIDAAAAAAAAAAECEQMEEiExQSKBMpETQlH/2gAMAwEAAhEDEQA/AJxoopLxrG1t16ufor+Z6CvZLbqPLdea7bu+SJdp2Cj8fAc6bV9pix3RLkPrNvPko3D76Qbu8eZtpzmfuA6AchWmrmHBJ/JXy5bfTrnxaaT6Uj+AOQ9FyrlJz476KzlU8knpFvYWuu3xWWP6MjDuJzHocxXKBWRSyX2SnFY6XMN0q5j6y7j6HcfupxWl6kq5owI+8eI5VHorfa3DRsGQkH/e49RVfPhl9JseSz2kOik3CMYE4yO5xxHXvHdSlVSyy6qeXYooorx6KKKKAoozrTJeIvF1HiwH40G6itcc6t9Eg+BB/CtlAUUUUBRRRQFFFFAUUVrkuFX6TAeJA/Gg2UVpS8RuDqfBgfzraDQZooooCiiigKKKKAorBbKtPy6PPLbTP9Zf9aDfRXlXB4b/AAr1QFFFFAUUUUBRRRQcmJ34gjLnluA6k8BUfXNy0jl3OZJzP+g7qWdLb7blEY4IP4iMz6DIetIVXuDDtm1Xky3dCs0V7iiLEBRmScgBzJqfaNhEJIAGZO4AcfIU4sO0SLb5Ts/ojj5ngKVsFwNYFzO+Qjeencv+99KhNU+Tnt8YrGHF/wBcNvgcKcI1Pe3vH7661gUcFA8hWRIOFe6r22+0skaJLNG4op8VFcNxo5C3AFD1U/kd1KtFJlZ6pZKadxg0tu22h2gu/aHEeK9KcWH3oljDDwI6HnXVXJFZ9nIWTcrfSXkDyYfh513c+6efbmY69OuiisE1G7c+I4jHbxNLM6xxoM2djkAPH8udQlpj7Q7Fmjw6MBeHbyjNj3pFwHi2fgKaOtrWK2J3RjjY/JIWIjUHdIw3GVuufLoO8mmBQLeL6a3t2T291M4Pw7ZCeSLko8hSKTSpgeit1fNlawSTZHIlV91T+k591fM077bUNijjfHEnc0yZ/wAG1QR6kpU5gkHqNx+6nBhGsLELQjsbuYAfCzl0/ckzX7qXL7UdisQJECyAf3csZPkpIJ8hTKv8Nlt5DHNG8TjijqVYeRGdBNuhftChmWPEUCZ7vlEQOyO+SPeR4r+7U021ysiK6MGRgGVlIKsDvBBG4iqQVLeovWE1vcLYzMTBM2UWZ/8A5zHgo6K53ZfWIPM0FiKKK8u4AJJyA3kngAOtBpv8Qjt42lmdY40GbOxyUDvNQpph7RBzaPDoxlvHbzA7+9IuXi37tM3WvrIfFLgxxsRaRMRGo3CQjd2rdSeQPAHqTTBoHBi+sC/uye2u5mB+EOUT9xMl+6kF5CTmTmep30p4HotdXzZWsEk2W4lVOyv6zn3V8zTuttQ+KON8cUfc0yf5Nqgj3OlDDtI7m3OcFxNEf0JXX7gcjTyutQ+KIPdijk7kmTP+PZpnY1o5c2T7FzDJCTnltqQGy47LcG8iaCQNFdf15bsFuwLqLgSQElA7nUZN9ob+oqetGNKbfEYBNbPtqdxB3MjZZlXX4WGfnxGY31TOndqx01bC75H2j2EhEc68ihP0suqE7Q8xzNBbWisA0j6XaTR4dZy3Mm8IPdXPIu7bkQeJ58hmeVBo0w05tcLi27l/ebPYiXfJIR9Ven6RyA61BOk+vu+uSVttm0j5bOTSkd8jDd9kDxpi6Q6QTX9w89w+3I58lHJUHwqOQ/8Aekyg7sQxue4Oc80sp6ySM/8AMTXFnTmwPVpiN6oaG1kKHeHfKNSOoaQjaHhnThTUFiZGezCD0Mwz+4ZffQR9bX0kRzjd0PVGKn1Bp3YFrhxO0IyuGmUfBP8AOA/aPvjyYVqxjVJidqpZ7V2UcWiKy+qoSw9KaDLlxoLPaAa5bbEmWGQfJ7k7gjHNJD/w36/onf0zqRKo8jkEEEgg5gjiCOhqzmpnWAcStTHO2dzb5BmPGSM7kkPfuIPeAfioJFooooCiiigjW7m25HY/EzH1JrUBWdmsgVqKIpzaJYdxlI6qv+Y/l602gKkDCYdiCMfoA+ZGZ+8moOfLWOkvFN11schXLLNXS65jKki6cqSDVTGbWLXqW4yrtsr0SDL4hxH50gTXFcYvyjBlO8f731N/j3Effo9aK5MNxFZ0DL4EcwelddQWa8VLvYooorwFNPWpi5tcIu5FOTGPs1PMGZhFmO8ByfKnZUf69Ii2CTkfC8LHw7ZV/FhQVdNOrVlogMUxGOByREAZZctx7NMswDyJYqufLMnlTUqRNROOpa4sokIUTxNAGPAOzI6AnvKbPiwoLLYfh0dvGsUKLHGgyVFACgdwFdNFFAUh6W6HW+JwGK4QHcdiQAbcbH4kbly3cDzpcooKY6UaPSYfdy20v0o2y2hwZSM1YdxUg+dJsMxRgykhlIYEcQQcwR51YjWzqluMVu457ZoVyhEb9ozKSVdipGyjZ7my8hTH/wDx0xH+9tP+8l/9Kgn7RrFvldnbz/3sMchHQsoLDyOY8qamuzSA2mEyBTk9wwtwR0cEyfwKw+1S5oBgUtjh0FtOUaSJWUlCSuRkdlyJAP0SvKo+9oXDri4WzS3hmmAMzt2cbuAco1Xa2QcuLffQV+p9aptX/wDS12e1zFtCA0uW4sSTsRg8trIknop55U3/AP6Lv/8AoV1/4eb/AJasHqKwB7XDD2sbxySzu7K6FGyUKi5hgDl7pPnQP2ww+OCNY4UWONRkqKAFA7gK6aKKArhxrBIbyFobiNZI3GRUj0KnirDkRvFd1FBTvTrRVsMv5bYksqkNGx4tG42kJ78tx7waQRUse0co/pKAj6RtVz8BNLl+fpUTUFxNAL8z4XZyE5s1vFmerKoUn1U1F3tJ4ucrS2B3HbnYdSMo09M5PWpE1U/1NZfsR/M1RP7SUZ+XWzcjbkDxErE/zCgiCpo1B6ARXAe+uEEgSTs4UYZqGUBmkIO5iNoAdDmeOWUL1Yn2d8eSSxktswJYZWfZ5mOTLJh1yYMD093qKCWcqzRRQFRnrc1XR30ElzboFu41LnZGXbqozKuBxfLg3Hkd2WUmUUFHaeupvGza4xb78lmJt2HUS7l/xBGfKnTjXs93slzM8L2qxNLI0as8gIRnJUECMgEAgcaMH1BYjBcQy9pa/NyxybpJM/ccNu+a7qCwlFFFAUUUUEe4rbdnPIv6RI8G3j7jXMBTl0tsPoyj9Vv8p/EelNwCtHjy7sZVTKaumMqkHDpNqGM9UX8KYQWnTove5oYzxXeP1T/ofxqLnm5t3x+KXa5MQsu0Xd9IcD+RrroqpLpYpiXUpUkHcRuI76TZ7indpNgpkUyRj31G8D4gPzH++VR7Pc1ocOs4p8m8aU8Nx5raUON44Mv1l/16VI9lerNGroc1YZg/kehqFpZ6WtEdKDaSbLkmFz736J4bY/MdPCuufp+6d2Ptzxc2rq+krUV5jcMAQcwRmCN4IPAg16rMXhSVpTggvbKe3O7tYmQE8mIzVvJgp8qVaKCkd9ZPDK8UilXjYoyniGU5EeorSDVlNa2qEYlnc2uyl0B7wO5ZgBkAT8LgDINwO4HkRXbFcImtZTFcRvFIvFXBB8R1HeNxoJK0L1+XFqqxXaG6jGQEm1lMoHVjuk88j31LGCa4sMussrgQsfgnHZkfaPuejGqo0UF3re6SRQ0bK6ngykMD4Ebq21SawxSW3bahlkib60bsh9VIp6YNruxO2yBmE6j4ZkDfxrk/30FpaKiDRv2ibeUhbyFrc7h2iEyR+JGQdR4BqlXDcUiuYxLBIksbcHRgwPdmOfdxoOqiiigKK577EI4IzJNIkaLxd2CqPEndUbaQe0FYwErbrJdMOajs4/3394+SkUEo0Z1XLFfaJvpMxBFBAORyaRx5sQv8NNTENamKT/TvZh3RkRD/AAwtBbWSUKM2IAHMnIeppnaS63MOslOc6zSDhFARIxPQsPdXzPkaqzeYnLMc5ZZJD1d2Y+rE1z0C1pjpVJid3JcygAtkFQHMIi7lUHn3nmSTzpEr0UIyOXHh38t1eaC2+qn+prL9iP5mpse0Bou1zYJcRjNrVmZgOPYyZBz9kqh7htGnPqp/qay/Yj+ZqdUsYZSrAEEEEEZgg7iCDxFBR6u3B8ams5lmt5GjkQ7mX7wQdxB5g7jUoaytSEtu7z4ehlgObGBczJF12BxkTw94d/GokZCCQRkRuIPEHvoJ10X9oxCAl/CVbh20O9T3tExzXyJ8KkrBtYeH3mXY3cRY8EZuzf8Ackyb7qp9Wc6C8Ias1TPCNLbu0y+T3M0QHwrI2z5pnsnzFPnBPaDv4chOsVyvPaXs38mj931U0Fk6KjzRTXfYXpCSMbWU5DZmI2Ceiyj3f3tmpCBzoM0UUUBRRRQari3EilW3hhkaY17YtC5RuXA9RyIp/VwYthgmTow+ifyPdUvHn21xnjsywK320xRgy7iKw0JUkEZEHIivSrVu+UB42F8JkDDjzHQ11U0MPuzE+Y4cCOop1wTB1DKcwap54dtWMcttlMDTvRorncRD3TvkUcj9cd3X160/68ugIIIzB3EHoacfJePLceZ4TOaqCSa8FqcOmmjfySXaQfNSZlf0TzT8x3eFNsmtvDKZzujLylxuqfGgOlewwtpT7pOUbH4WPwHuPLv3c90jVX7aqXtCNIfldv7xzljyV+/6reYHqDWf1fB2/nP2t9Py7/GnHRRRVBcFJ+M6P295H2dzDHMvIOoOXep4qe8EUoUUES477OtpLmbaaS3J+FvnUHgCQ4/eNMTF/Z+xGHMxdjcDlsPsN5rJkPRjVlaKCmmL6IXlpn8otpogPiaNtjyce6fWkjKrwkUz9JtU+H34JeBYpD/awgRvn1IA2X+0DQVNpf0P02ucLnEtu5yJG3ESezkHRl69GG8V36wtXE+ESgOe0hfPs5gMg2XFWX4XA5Z7+RO/Jo0FytEtJ4sStEuIT7rbmU/SRx9JG7wfUEHnWjTfTOLCrVp5feOezHGDk0khG5R0HMnkBzOQMOeznj5S7ntSfclj7VR0kiIBy8UY5/qCkTXppKbrFHiB+btR2SjPdtkBpW8drJf+zFA2NLdNbnE5u0uZCQCdiMZiOMdEXl4neeZpCrFTxqc1SRGBL29QSNINuGFhmip8MjqdzFuIB3AZHeTuCJsC0Dvr4A21tI6ng+QSPykchT6088P9njEJMjI9vEOhdmb0RSPvqyCqAMgMgNwrNBCFj7NQ3Ga9J6rHDl/Ezn+WnXguonDbcguj3DDf88+a5/qIFUjuOdSJRQVv9oa2WLELZI1VEWzQKqgKoHbTbgo3AVFlSx7R/wDWcH/VF/8AOmqJ6C2+qn+prL9iP5mp2U09VP8AU1l+xH8zU7KApt6S6u7HEMzcW6lz/apmknm65FvtZinJRQQjjXs2qczaXRHRJ0z/AMRMv5aY+L6kcUt88oFmUfFC6t/A2y5/dq01FBSfEMJmt22Z4pIm+rIjIfRgK5Ku7d2STIUlRZEPFXUMp8VbcajXTHUNaXSs9oPks3EAZmFj0ZPg8V4dDQVsqTtVWtuSwkS3unL2jEKCxzMGe4Mp49n1XlxHQx/jeCy2c7wToUkjOTA+oIPMEEEHmDXDQXhRwRmDmDvBHDLur1TB1I48bvCIg5zaBmtyTzCAMnojoPs0/qAooooCiiigScZwrtBtqPfHEfWH+tN9Vp7Ui4thuR21H6w/OpuPPXio8sfsI6pSjhl4Yzkfonj3d9cirW1UqTLz4cTwcynOs0mYdc5e6eHLu7qU6rWaTS7JGlWFi4tJUy94KXT9dN49eHnUKE1YEiq/T5BmA4bRy8M60uhyurFLq55leSaX9BcX+T3qZn3Zfmm+0fdPk2XqabpNeRIQcxxG8eI3ir+eHdjcapY5dtlixAqK9eWmN5hvyRrSXslk7YP7kbZlezK/TU5bmbhUnWVx2kSP9dFb94A/nUea/MCNxhRkUZtbSLL37Bzjf+ZW+zXzrbQ//wDevF/+l/4MH/JU5an9K5cRw0STv2kySyRu2SrwyZdygD6LgcOVVUqRNTWsFcMumjnOVtPshm/u3X6L+G8g+R5UFn6K8QzK6hkYMrAEMpBBB3ggjcR317oCiiigZmuDDVnwa62gM40Eyk8mjYHMd5G0v2jVT6sZr600jhszZIwM8+ztqDvSJWDEt0LFQAOm0arnQP8A1GZ/03b/AKk+fh2L/nlTV0qnMl9dOeLXEzHzlY1Ifs64OZMQlnI92CErn+nKwA/hWSmBpjZmHELuM7itzMPLtGyPpkaBKgj2mVepA9TlV2ra3WNFRRkqqFUdFUZAegqkQNXA0E0sTErGKdGBfZCyrzSUAbYI5b946gg0DiooooCijOou1sa3I7GN7a0cPdsCpZTmIAdxJI/tOi8uJ5AhFOuvH1u8Xl2DmkCrbg9TGSX/AMR3HlTDrLNmc6BQW21Vf1NZfsR/M1RFrC1o4pZ4ndQRXOxGknuL2UJyVlVlGZTM7mHGpb1TSA4LZZf3WXo7A/eKh/2hsCMWIpcAe7cRDf8A8SHJGH7nZUCImuzFsxndbv2MH/JVpLS5EsaOpzV1V1PUMMx9xqkNWG1H6yI5rdLGdws8Q2YSxy7WMcFU/XUbsuYAyzyNBLtFFFAUUVgnKggj2lMNRZbOYDJ3WWNj1EZRl9O0b1qFKkjXhppHiF8scDB4bZWQON4eRiDIVPNfdVc+eySNxFRvQWD9m0n5FddPlC5ePZLn+VTBUc6hsINvhCuwyM8rzd+zujX1Eef2qf8ADexuSEdGI4hWBI8QDuoN9FYzrNAUV5DjMjmOPnXqgKwRWaKBFvbDYOY+ifu7q1IlLroCMjwNJ0lrsnu5Gpcc3FxaUjpTtmzXfy3VypHXbGmQrnKvY48cxEW9vLKfgQkd7ZZKPNiBUDE0+tZekwkYW0ZzVDnIRzccF+zz7/CmETWt0fFccN36zep5O7LU+Mk15JrBNbLS2M0iRrxdlQeLED86u+ptVTzo8MrS3/YxfyLXVd2qyxvHIoZHVkZTwKsCCD3EE17hiCqFHBQAPADIV7r5q3d23ZNTSoesLQmTCrxomBMTZtDJyePPr9ZcwCOu/gRTYq5uk2i1viMBhuU21O8HgyNyZG+E/jwOY3VX3TDUXe2ZZrYG7h3kbA+dUdGi4t4rn4CvHptaLaxr7Dfdt5j2eefYuA8ffkp+jn1Ug1IFj7Sk4Hz1nE55lJHj+5g/41Ds9s0bFXVkYbirAgg94O8V4yoJuk9phsvdsQD33BI9BEKbeOa/cQuFKxdlbKecakvl+u5OXiADUa5UAUGy4uWkYu7M7sSWZiWZieJJO8mvVlZPNIscSl3dgqqozLMdwAFOnRjVRiF+QUgaKM/2swMaZdQCNp/sg1Pur/VVbYSNsfPXJGTTMMsgeKxL8A8yT1y3UHVq00KGFWKxHIzOe0mYcDIQBsg/VUAL35E86iL2gdEWhvFvUHzVwArnksyLlv6bSKCO9WqxNcONYNFeQPBOgeOQZMp9QQeRByII4EUFKqV9G9K7nDpe0tZWjY5BhuKuBydDuYcePDPdlTw041J3dizPbq11b7yGQZyIOkkY3nL6y5jdn7vCo6ZCDkRkRy50Ex4d7Sc6qBPaRSHrHI0efkwet9x7SzkfN2SKerTlh6BB+NQplRlQPnSPXNiV6pQyiCM7ikAKZjvckv5bWVMbjS1o7oXeYgwFtA8gzyL5ZRj9aRslHrnU8au9SUNgyz3RW4uBkVGXzUR6qDvdh9YgZchnvoIQ0i0GnsLS1nuAUa5MmURGTIqCMqX6M22x2eQUZ7yQG3VqdcOhrYlhxEI2poW7aNeb5Ah0HeVOY6lQKqzJEVJVgQQSCCMiCNxBB4GgknQLXbJhloLZrdZ0QsYz2hjKhmLFT7rbQ2iTy41IkkB0pwNnZEimErtBkSQrx7gGY78mBKk94OW6q4ZVZ3UNGRg0eYIzllIzGWYLDeOo76CtF9ZPDI0cqlHRirKwyKsNxBFaVYg5jcRzq1OsPVTb4sNvPsbkDJZlGYYDgsq/EO/iPDdUAaT6sL/Dye1gZ4xn89EDJHkOZIGafaAoFXR7XfiNooVpFuEG4CcFmA/aKQx8yadsPtLuB79ipPVZyB6GM1CeVGVBNN17S0pHzdlGp5F5mYeiov40x9KdbOIYipSSURxNxihGwpHRjmWYdxYjupnZVttLJ5WCRo0jHgqKWY+AXfQaac2gGhMmK3axICI1yaaXkkee/f8AWPADr3A5OnRDUNeXRV7r/wDVh3EhsjMw6CP4PFssuhqftG9F7fDoBDbRhEG8niztzZ24s3/wMhuoI9x5jdfLkXNcOwmAp8mR2QXM0UJbYldfe7JAAuyOJ3+CZJgcYWxaaxtLdLx4o4Z7GaWO6hknTajfeo28sxnvNKmJE2kuL2LjL+kUmuLNiQqyyyw7EkO2xCh9sLkCd4PeM/VlofHhElle9hGqC3SK72ymdvJ2YPyiNnPHa2kYKcyCMgaDrwbWYtkJLXE3JubeVou0UD52MKrRykciyuMx3d9FN5NW/wDT0s+IyEwpPMexVlIZreONI45COW0EJ+/nRQSdpLLJbhbmIbXZ7pU+tETx7ip3g8s2rtwfHIrpNqJs+qncyn9Jfz4V3OgIIIzBGRB5g9ainSjAJMPm7SEssbH3HUkFCfgJH3dR4GrHFhjyfjfF+IOTK4fl8SvWai3DtZdxHkJFWUdT7req7j6UuQa1ICPfilU92ww/EV7l0vLj8Jz4X6e1YIpoNrRtR8Mx+wv5tSde62VA+agYnq7AD0XPP1FczpuW/wCr28/HPp/7h3UwdMdYYUNDaNm3BphwXujPM/pcByz5NDG9Mrm7BDvsof7NPdXz5t5k0hE1e4ei1e7P+lTl6rfjBlmryTWCa8k1pKNoJp8arcAMs5uGHuRZhe+Rh/lU+rCmxo9gEl7MI4xu4u+W5F6n8hzPnlOeE4WltCkUYyVBkOpPEk9STmfOqPWc8wx7J7q30vF3Zd19R2UUUVjNQUZUUUHHiGDwXAynhilHSSNXH8QNIE+qvC3OZsoR+qCv3KRTrooGjDqmwpOFlEf1ttv5mNLeG6M2ttvgtoIj1SJFP7wGdKdFAZUUUUBRRRQFJeKaL2l1vuLaGU/WeNGb94jMetKlFA0H1SYUTn8ij8jIB6Bsq7bHV3h0BBjsrcEcCY1YjwL5mnFRQeUQAAAZAcAOA8BXqiigKQsa0Hsb1tq4tYpH+uVyc+Lrkx9aXaKBsWGrPDYCCllBmOBZdvLw7TPfTmVQBkNwG4Cs0UBRlRRQJGJaI2dyc5rWCQn4miQt+9ln99I8mqTCmO+yj8i4/BhTvooGvbar8MjOa2UB/WXb/nJpfssNigXZhjjiX6saKg9FAFdNFAUUUUHFi2DQ3cRiuIkljO/ZdQRnyI6HvG+kC01V4bG6uLYMV3qJJJZVXwSV2X7qdlFBgLRWaKArTdWiSoySKGVhkVPAit1FBFmk2r+SAl4AZYuOzxdPL4x3jf3c6ZrGrCZUjYzohbXWZkjyc/2ie6/mRubzBrQ4uss8ZqXJ0u/OKESa8k1IN/qmbjDOD3SKR/Euf4U1cQ0TmhJDNGcujN+air+HPx5+qp58WePuEUmvJNKtro5LKclKebN+S05rHVLK2RkmjUH6gZz9+zXefPx4fyrnHizy9QwiacOjOhE96Q2XZw85WHEfoD4z38O+pHwbVzaW5DFTM4+KTIgHuQe76g06AtUeXr/nHP2tcfR/cyCuCvZWojw+OIybQz7d2UN9ZmdFJLcN2WXhTdwPTi+ntLi7eC1WGBLrcsspcyWytuyKZbJZeOeeXKpANR3o7hjLgV9GSu039I5bzl7/AGmWZy7+lZltt3WhJJNRvwLWiJsKuLyaMRy24O1CCTtM6q0GyeOUnaIAfGlvQHSaTEbITyxiJ+0kjZFJIBjcrxPhTFw/QtzcYT76rDJa2r3MYz+ckw+MGE8N4zdQc8ty079V9m0ViysQT8puW3En6UzHmBXj07qKKKAooooCiiigKKKKAooooCiiigKKKKAooooCiiigKKKKAooooCiiigKKKKAooooCiiigKKKKD//Z"/>
          <p:cNvSpPr>
            <a:spLocks noChangeAspect="1" noChangeArrowheads="1"/>
          </p:cNvSpPr>
          <p:nvPr/>
        </p:nvSpPr>
        <p:spPr bwMode="auto">
          <a:xfrm>
            <a:off x="4398963" y="-647700"/>
            <a:ext cx="33909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471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45200"/>
            <a:ext cx="1396957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3" name="Picture 13" descr="http://us.123rf.com/400wm/400/400/mishoo/mishoo1011/mishoo101100006/8279143-computers-with-lcd-screens-blue-ton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4413250"/>
            <a:ext cx="24384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815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33600" y="274638"/>
            <a:ext cx="6553200" cy="1143000"/>
          </a:xfrm>
        </p:spPr>
        <p:txBody>
          <a:bodyPr/>
          <a:lstStyle/>
          <a:p>
            <a:r>
              <a:rPr lang="en-US" dirty="0" smtClean="0"/>
              <a:t>Areas that we excel at….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Relationships and social development</a:t>
            </a:r>
          </a:p>
          <a:p>
            <a:r>
              <a:rPr lang="en-US" dirty="0" smtClean="0"/>
              <a:t>Developmental cognitive neuroscience</a:t>
            </a:r>
          </a:p>
          <a:p>
            <a:r>
              <a:rPr lang="en-US" dirty="0" smtClean="0"/>
              <a:t>Child clinical populations</a:t>
            </a:r>
          </a:p>
          <a:p>
            <a:r>
              <a:rPr lang="en-US" dirty="0" smtClean="0"/>
              <a:t>Treatment approaches and outcomes</a:t>
            </a:r>
          </a:p>
          <a:p>
            <a:r>
              <a:rPr lang="en-US" dirty="0" smtClean="0"/>
              <a:t>Professional function related to child development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9E1BC1-B85E-4C9E-8197-BD89E30FE5A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4408714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01446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Training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077200" cy="3886200"/>
          </a:xfrm>
        </p:spPr>
        <p:txBody>
          <a:bodyPr/>
          <a:lstStyle/>
          <a:p>
            <a:r>
              <a:rPr lang="en-US" dirty="0"/>
              <a:t>Clinical Neuropsychology Stream </a:t>
            </a:r>
            <a:endParaRPr lang="en-US" dirty="0" smtClean="0"/>
          </a:p>
          <a:p>
            <a:r>
              <a:rPr lang="en-US" dirty="0" smtClean="0"/>
              <a:t>Health </a:t>
            </a:r>
            <a:r>
              <a:rPr lang="en-US" dirty="0"/>
              <a:t>Psychology Graduate </a:t>
            </a:r>
            <a:r>
              <a:rPr lang="en-US" dirty="0" smtClean="0"/>
              <a:t>Diploma</a:t>
            </a:r>
          </a:p>
          <a:p>
            <a:r>
              <a:rPr lang="en-US" i="1" dirty="0" smtClean="0"/>
              <a:t>AND</a:t>
            </a:r>
          </a:p>
          <a:p>
            <a:r>
              <a:rPr lang="en-US" dirty="0" smtClean="0"/>
              <a:t>Neuroscience </a:t>
            </a:r>
            <a:r>
              <a:rPr lang="en-US" dirty="0"/>
              <a:t>Graduate </a:t>
            </a:r>
            <a:r>
              <a:rPr lang="en-US" dirty="0" smtClean="0"/>
              <a:t>Diploma</a:t>
            </a:r>
          </a:p>
          <a:p>
            <a:r>
              <a:rPr lang="en-US" dirty="0" smtClean="0"/>
              <a:t>Quantitative </a:t>
            </a:r>
            <a:r>
              <a:rPr lang="en-US" dirty="0"/>
              <a:t>Methods Diploma in </a:t>
            </a:r>
            <a:r>
              <a:rPr lang="en-US" dirty="0" smtClean="0"/>
              <a:t>Psychology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6B8150-D6FA-47DC-9A44-2BB8386E804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7918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41CE7-5371-41E7-ACB5-4C246031D38E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6781800" cy="792163"/>
          </a:xfrm>
        </p:spPr>
        <p:txBody>
          <a:bodyPr/>
          <a:lstStyle/>
          <a:p>
            <a:pPr eaLnBrk="1" hangingPunct="1"/>
            <a:r>
              <a:rPr lang="en-US" sz="4000" dirty="0" smtClean="0"/>
              <a:t>Cohesive and optimal size MA cohorts</a:t>
            </a:r>
            <a:r>
              <a:rPr lang="en-US" sz="3600" dirty="0" smtClean="0"/>
              <a:t> 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0800" y="2209800"/>
            <a:ext cx="5562600" cy="4114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US" sz="1800" smtClean="0"/>
          </a:p>
        </p:txBody>
      </p:sp>
      <p:pic>
        <p:nvPicPr>
          <p:cNvPr id="50181" name="Picture 4" descr="DSC008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909763"/>
            <a:ext cx="66294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657599"/>
            <a:ext cx="2193925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 bwMode="auto">
          <a:xfrm>
            <a:off x="7086600" y="2209800"/>
            <a:ext cx="2209800" cy="1447800"/>
          </a:xfrm>
          <a:prstGeom prst="wedgeEllipseCallout">
            <a:avLst>
              <a:gd name="adj1" fmla="val -38394"/>
              <a:gd name="adj2" fmla="val 8402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Males are part of each cohort too!</a:t>
            </a:r>
          </a:p>
        </p:txBody>
      </p:sp>
    </p:spTree>
    <p:extLst>
      <p:ext uri="{BB962C8B-B14F-4D97-AF65-F5344CB8AC3E}">
        <p14:creationId xmlns:p14="http://schemas.microsoft.com/office/powerpoint/2010/main" val="2618031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1619250" y="381000"/>
            <a:ext cx="6858000" cy="1143000"/>
          </a:xfrm>
        </p:spPr>
        <p:txBody>
          <a:bodyPr/>
          <a:lstStyle/>
          <a:p>
            <a:r>
              <a:rPr lang="en-US" sz="3200" dirty="0" smtClean="0"/>
              <a:t>The Clinical-Developmental Area is a </a:t>
            </a:r>
            <a:r>
              <a:rPr lang="en-US" sz="3200" dirty="0"/>
              <a:t>C</a:t>
            </a:r>
            <a:r>
              <a:rPr lang="en-US" sz="3200" dirty="0" smtClean="0"/>
              <a:t>ommunity </a:t>
            </a:r>
            <a:r>
              <a:rPr lang="en-US" sz="3200" dirty="0"/>
              <a:t>W</a:t>
            </a:r>
            <a:r>
              <a:rPr lang="en-US" sz="3200" dirty="0" smtClean="0"/>
              <a:t>ithin the Larger </a:t>
            </a:r>
            <a:r>
              <a:rPr lang="en-US" sz="3200" dirty="0"/>
              <a:t>P</a:t>
            </a:r>
            <a:r>
              <a:rPr lang="en-US" sz="3200" dirty="0" smtClean="0"/>
              <a:t>sychology </a:t>
            </a:r>
            <a:r>
              <a:rPr lang="en-US" sz="3200" dirty="0"/>
              <a:t>G</a:t>
            </a:r>
            <a:r>
              <a:rPr lang="en-US" sz="3200" dirty="0" smtClean="0"/>
              <a:t>raduate </a:t>
            </a:r>
            <a:r>
              <a:rPr lang="en-US" sz="3200" dirty="0"/>
              <a:t>P</a:t>
            </a:r>
            <a:r>
              <a:rPr lang="en-US" sz="3200" dirty="0" smtClean="0"/>
              <a:t>rogram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C08F5-96BF-4C9D-A3DA-37BE2E83CC2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41500"/>
            <a:ext cx="5029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790950" y="3733800"/>
            <a:ext cx="1257300" cy="1143000"/>
          </a:xfrm>
          <a:prstGeom prst="ellipse">
            <a:avLst/>
          </a:prstGeom>
          <a:solidFill>
            <a:srgbClr val="FFFF00">
              <a:alpha val="23137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807633" y="1841500"/>
            <a:ext cx="5202767" cy="5022144"/>
          </a:xfrm>
          <a:prstGeom prst="ellipse">
            <a:avLst/>
          </a:prstGeom>
          <a:solidFill>
            <a:srgbClr val="FFFF00">
              <a:alpha val="23137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070" y="3894435"/>
            <a:ext cx="1332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CD area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524000" y="4147066"/>
            <a:ext cx="2667000" cy="0"/>
          </a:xfrm>
          <a:prstGeom prst="straightConnector1">
            <a:avLst/>
          </a:prstGeom>
          <a:ln w="50800"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9036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dirty="0"/>
              <a:t>Students have an active role in  </a:t>
            </a:r>
            <a:r>
              <a:rPr lang="en-US" sz="3600" dirty="0" smtClean="0"/>
              <a:t>decision-making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2133600"/>
            <a:ext cx="4797426" cy="4267200"/>
          </a:xfrm>
        </p:spPr>
        <p:txBody>
          <a:bodyPr/>
          <a:lstStyle/>
          <a:p>
            <a:pPr marL="285750" lvl="0" indent="-285750" eaLnBrk="1" hangingPunct="1"/>
            <a:r>
              <a:rPr lang="en-US" dirty="0">
                <a:solidFill>
                  <a:srgbClr val="000000"/>
                </a:solidFill>
              </a:rPr>
              <a:t>Annual Town Hall meeting to discuss the CD program with </a:t>
            </a:r>
            <a:r>
              <a:rPr lang="en-US" dirty="0" smtClean="0">
                <a:solidFill>
                  <a:srgbClr val="000000"/>
                </a:solidFill>
              </a:rPr>
              <a:t>students</a:t>
            </a:r>
          </a:p>
          <a:p>
            <a:pPr marL="285750" lvl="0" indent="-285750" eaLnBrk="1" hangingPunct="1"/>
            <a:r>
              <a:rPr lang="en-US" dirty="0" smtClean="0">
                <a:solidFill>
                  <a:srgbClr val="000000"/>
                </a:solidFill>
              </a:rPr>
              <a:t>Student Advisory for YUPC</a:t>
            </a:r>
            <a:endParaRPr lang="en-US" dirty="0">
              <a:solidFill>
                <a:srgbClr val="000000"/>
              </a:solidFill>
            </a:endParaRPr>
          </a:p>
          <a:p>
            <a:pPr marL="285750" lvl="0" indent="-285750" eaLnBrk="1" hangingPunct="1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6B8150-D6FA-47DC-9A44-2BB8386E804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AutoShape 2" descr="data:image/jpeg;base64,/9j/4AAQSkZJRgABAQAAAQABAAD/2wCEAAkGBhQSDxIQEhQUFBQUFBUWFBAWFRUUFhcVFRUVFhgVFhQXHCYeFxwjGRUVHy8gJScpLS0sFR8xNTAqNSYrLCkBCQoKDgwOGg8PGiolHyUuKi0qLy0pKSwsKSwvKjQsKSwpLy0sLC8vLCwsKiwsLCwsNSwsLCksLCwpKSwsLCwsLP/AABEIAM8A9AMBIgACEQEDEQH/xAAcAAABBQEBAQAAAAAAAAAAAAAAAwQFBgcCAQj/xABUEAABAwEDBwgDDAYHBQkAAAABAAIDEQQSIQUGMUFRYXEHEyKBkaGxwTJSciMkQlNiY4KSorLC0RQWM0OToxUlNHOz0vBkg7TD4TVUdISUpNPi8f/EABsBAAEFAQEAAAAAAAAAAAAAAAUAAgMEBgEH/8QAPBEAAQMCAwQGBwYHAQEAAAAAAQACAwQRBRIhMUFhkRMiUXGBsRQyM6HB0fAGUmJy4fEVJDRCQ5KygiP/2gAMAwEAAhEDEQA/ANxQhCSSEJO0WhrGl7yGtaKlxNAANZKo+W+UV9SyzRgD46WorXQWsw06rxx2KKSVkYu5WqaklqTaMeO4K+JjbsuwQ/tZo2HYXtB+rWqz0ZMyjbMZHzFp1E8xH9U3SR9BykLDyX0xkexu0NaZD9ZxDfsKDp5H+oznor3oNPF7aYX7Gi/1yUnbOUuytNIxJMdjGUHa+ncCoW18pdocbsUEcZOjnHF7vqC6fFWWyZh2ZnpB8m5zqN/hx3WnrCmrJk+OIUijZGNjGhvgEsk7trgO4JdNQRepGXH8R+XyWcDKOVpcWmUD5MDWDtkaK9q9izut9kkaLSHPafgSRtjcQNPNyM6JO416lpyoXKZbq83BpAHOEbXElre4P7VIyjkdfI83AJ12aC6QxGBzgySFoaSBoNRfS9+C9nz2nnN2ysIqKgNj52Sh1vxuR8OkuTZ8qvxrKPp2Zvc0J3yZz+4TRYdCWoO0PaKV24tcrmicNc3ICyNuzeL96DVVG6KZ0bnnQ92m73LP/wCiMp/GSfx2+SP6Fymf3kn8ceS0BCl9Pd9xn+qr+jD7x5rP/wCgMp/HP/8AUOR/Q+VG4iWQ/wC+Y7ufgtAQl6e77jf9UvRh9481n8eddssrwLUwyN1gtaySmsse2jH02U6wrdFnFA6NkokBa8VaBUup7AxBBqDhpCa50ysMfNPAdXpGvwQ06RvJw7VBZsSMtMksIvRtja0gNoC68XA1wwpdHahVVWGdxZSxdZvrn+0X2eP1rrbrMzHZS699narC/OiIaGyH6BH3qJP9bI/i5exn+dOW5uQj4JPF7/IrsZAg9Tvd+aoZa872Dn8lPqmf62M+Kl7I/wDOuTnWPiZf5f8AmT8ZCh+LHafzXQyND8W3sXcld95vI/JLVRv62t1wTdjD+JL2POuCRwZeMbiaBsgu1OwO9EndVOzkaH4tvVUeCr2W8ksdeDQSKOJaSXC630jV2I0qtUVVTSZTIWuubWAN10AlWj9LZWl9tdl4JUFVnNmEyQFrjUxPMeIvVAALSSTiaOAruUicj0xaGje0lh7l1uIVVs/QEtOwhw8tqlDWHepZCiOalbodIONJPEE969FvlGm47d0mHz8F3+NQN0ma5n5mkJdEd1ipZCjG5bA/aMcz5Xpt7W49ykIpg5oc0hwOgg1B60SgqoagXicD3Jjmlu1doQhWE1CEISSWeZ/5Yc+0MsceN0tLmj4UjsWNI10BBptcrPm9msyzgPdSSc4ulOJBOkMroG/Sdap1kbfy6b3/AHiT+Ww3fuBaaqVOM7nSO7bDgjeIPMEUVOzQZQTxJQhCFdQRCEISSQs9zhbfyxGw6CYW9zj5rQln+cXRyzA7a6z97nMRCg9Z4/C5Vqg2DTxC55LJenaG/IhPZfB8VoSzrkxb7vORo5pneT+S0VBaT2I+t6PYx/WP8PIIQhCtIUhCEJJKsWr3S3sYdHODsiZfp9ZQuZAu5StLdVyT7M4Hmpmy/wDaP8byHgofMw1ypaTquTd9oamYKL01S7td8VVk9ozvPktAQhCerSEIQkkvHGgJUG3RaCdUDQPpB5PgFNy+ieBVflko2cbRCO2te6qB4iQKhhO5sh9ykHqFd5pswtB2zU7GM/NT6h81We973rySO6rxaO5oUwiVG3LTsHAKIbELxzQdIqvUKyRddTeSxNOjDho7FCTONllEgwjc4CZnwaONBKBqINK7RXYKWNROcNnD4nNPwmOHcgOJU7KVoq4Rlc0i9tLgmxvzU0bi45SpZCbZNlLoInnS6NhPEtBQjwNxdQpyhCF1JZlKeay9xnB/isYPFxWmrNeUOExW2K0N1tY4H5UT/wD7RrR4Jg9rXtxDgHA7iKjuVSn0c9vG/NGMR68cMo3tt4hdoQhW0HQhCrmWs+YIHGNt6aQYFkeNDsc7QDuFTuTHvawXcbKWKGSZ2WMXKsazzlMhLZYZW4EsIB1gxvDh9/uSUue1ttBLbPG1nsNM7xxNLresBe2fMS1TXpbRJSQjo846+4nU03SWsbwLuAUlDWtbO3Qlp0J4FWKrDHRwl0j2hw1Avck+CleTTJpZA+Y/vS0N9mMEV+s5w+irks6sWWLZYWCF8V5jMG32uwGxsrKtI2YGncrDm9noy0ycy5nNyEEtF6+1wGm66gxGmhGjbQqwcPfAzq6tG8KlNXCplL36OO5WRCFDZYzpis9W+m8aWNI6NdF9xwZwOJ1AqFkbpDlaLlNc4NFyplCoP67WyUkwQtLdrYppvt9EdyP1gymf3JH/AJZ48Xq5/D5RtLR3kKD0lm4Hkn9vtYs9u5x3ogv670VQOt1BxKbcndkPO2mY/JjrtdUvf2Et7UzORcoWl/OStoQMC8sbor6LGa8TQuI4hSNi/SbJGI2ijG1PTiqMTUkuj8UNc+PC4XxOOYvcTdoJDRe9ie3672tu94cQQArmhR+Rcqc/FfIuua4tc2tRUAHA6wQQetK27KbIvSNSdDBiT+XEpvTR5OkJ6varadoVcfleaUkRAjcxocR7UjuiDuok/wBCtZ0uk/iRjwVL+INd7NjnDtA0XLqzFVDKT3c5cbiXtZdG14vtHV069SdDI1od6TiRsfM5w+qBQpeSyuhkikoHlgINABVjhjdroIIGvdrQjEXulfG+RpYwEgk8bfL3qVnWBapiw2URxMjGhjQ2u2gpVLpCy25kg6JqRpbocOLTiEutMwtc0Fh03WUdrIQhCekhR+WfQ+i7wUgovLz6RPOyN57qITjP9G4fl/6Cki9YJxkYe9oB81H9wLxOLJHdjY3Y1o7AAhFGizQFGUqhCE5JVvPvIpnst5gJfES4AYktIo5o2mlCBrLAFAZr5/siszYpmyHm+i17G3wW6mnHAjRwAWhqHteaNlkkMjogHnS5rnxknabjhU8VWfE/PnjOu+6JQVUXQ9BUNJANxbaO3wUZFyj2YkXmTsb8Y6PoDeS1xIHUrU1wIBGIOghZzyg5Gs9njh5plx7nPq4OcSWtYcCScekWoytnQ6Ox2exxEmQwxiRwqXC80UjbTG8agbuJUYqHMLhJbS2xWnYeydsb6cEB1733Ab0+znzrMj/0azkkE3CWenI/4uMjQ0fCf1CmJT3IOYrGND7QGvef3QHuTd13Q88cN1cSpmbmn+jtE0oBncKU1Rt9Ru/aerebQnxxFxzybezsUNTVNiHQUx6u873H5fWxcxxBoDWgADQAKAcAF0hCtIShZ9EBJlyrRQMe4uIw9CG64n6WHWtAccMOxZJk2wzzSObG15kfUSggtY284Odzr+IHQGmmvQilAwFshJtpbn+yp1LrFotfW/JWnL+eBc4QWW8S43Q9mL3nWItg01kOGBpWlQvkPMkC7Jag17tLYBjGwnWa/tHbXGvXpUnm9myyzAurflcOnMRifktHwW7twrqUyopKlrB0cGg3nefr67E9sRcc0m3s3BeBoAoNA1L2iEKgrKFGZwWq5CRrf0erS49le1d2zL8ERuvkaDraKuI4hoNFG2u22a2FsbJ2h2IDXAguBpUBrrpOgaN6o1UmeN0cbhmOlri/H3LhTHJ2UzHCGxg35HFxNKmrtDWt1m6G/wCsVJWHIBcb8xOONytSfbdr4DtKkbBkpkWIFXaC84ngNQG4J6q8FASGmoN7bBuHzK4B2rmOMNAa0AAaABQDgF0hCLJyFxJEHChFV2hNc0OFnC4SUHlGDm3se30muZQ6yHODSw7QR/rBTT3gCpNBtKhrc8mUGmDX1ONPQGH2sepKRxvlNdA9YjD6DdfHxWWpK0Qukhp2FxzHK0bANlydgBVlzLgFxTqTKQ+C0neTdH59y4GVvWjdxaQ4eR7kvDk9jdV47XYn8h1Lt1kYfgjqw8ES6PEj1s7L9ljbntUd4+xJsynGfhU3EOB7CFH28885sY0PIB/u2mridldHWE/OThqc4dnmErZ7I1laaTpccSevyUboKyqc1tQGtYDc2JOa27uXbsbq1LIQhHVChCEEpJIRVUDOLPyRxfHYhg0hptF29Uk0AjBwxINNJNDQUFVWJLZbQbzrVKHerzzjTi1vRHBU31jGmwBKMw4NNI3M4hvA7eSsPKleMsGBu3HAHa4vbUcaAYJ/mRmcY6Wq0NpJ+7iOlgPwnfLPdxwDTNTPuTnW2e1kOvYMtAAaQdADwKA7Lw0Vx2jQVyKNkjzL7uxPqqiemhFIRbiDtF93xQhCFdQNCqec2fIgcYYQ18g9Jzq3GnZQYuO3EAba4Kfy1bDFZppRpZG9w4hpp30WNxgk10k6SdJ3ovhtGycl8mwblSqpzHZrdpVggz2tznYSQDY17A1p3Xq4dZCsWb2fzZZBBaWczKTRprWN52An0SdQNa7dSogaUjabOHimg6MdHGupFZsPhkFgLdypMqZG7TdbghQOZWVXT2NvOEmSMmKQnSXMpid5aWk76qeWVewscWncjLTmFwhV/OHKhrzLDdw6bhpx+CDqwxPEKwKj5Vrz0tdPOHs1d1EFxiofDBZm82SKbOkaMGsAHaTvJ/KiTnjje0tcwcRXwJIPcuSV4VjRK691GrJmjlNzg6zyOLnMFWPOJcytKE6y00x2OG8qyKl5rMJtQI+DG+vAlgHf4K6LdYbK6Wna521SDYhCEhbLTcbXWcAFbllZCwyPNgNqcASbBLoUBPGJPTq7iT3DQE0Nmki6cDzhiYiS5pHsnyoVno/tHC+TLlNu39FYNObbVY3WJhdeLQTv0caaEumGR8rNtEd4C65po9mtp8wdR/Ip+tBCI8uaICx1038VXN9hQhCFMuIQhCSSEIQkkhVjlBysYbJdGmV3N/RoXO7QLv0lZ1S+VGyF1mhlGIjmF7c14La/Wuj6SgqCRE6yvYc1rqpgfsv+3vVHskhDdOArdGqpwc7iaU4Ci8fIubO7oAbKg8QVy9yDt2LdO9YppajiOK2/ItoL7NBI70nRRudxLAT3rFsnWF1ptLIWaXGldg1uO4DHqW5WeEMY1jcA1oaBuAoO4K9RA9Y7lnMee3qM36lKIQovLmcUNkaHSk1PosaLzjtoNQ3kgIm1jnnK0XKzJIaLlPLfZBLDJEdD2OaT7QIr3rH3QOje6N4o9hLXDePI6RuIV1ZypWauMVobvusPg9R2XcsZOtnT510MwFA8xSUI2PAFCN9ajuRqh6WmJbIw5TwvZUKjJKAWuFwq7RcyAUNdi6/RjWjJoH7CJo290pYe5TuQ8ynTkGaSMR6445Gve7debgwbwSeGlFpKmKNuZzvmqbYnONgFO8mtlc2xukdhzsrnt9kNYyvWWE9ati4iiDWhrQA1oADRgAAKAAbKKOyvlrmaMa2/I4VDa0AGgEnj4FY2qqWgulfoLoyxuRoClFXs48klx51grUC+0YnDQ4DXhgRuCjJs5LUTphZuAvd94pu7LlqP79o4Rt82rP1WI0k7DG+/JdJCZFy9hjc91xjS93qjHt1AbyvbQ+SQ1kmvHbcbXtuoYHAU5+UDY0uaOwUCzgjhDtXG3gD5pqueQcj8ww3sZH0LyNApoaNwx6yVKLNXWdp9KSV3Ek+LkmbI0GsbpGOGhwcWntBR+PGIomhjWaDinXWnKNyr6TeB8k1zcy1fhpM9vONcWEktaXYAh1NtCK01gqRyhDeZUYkY8Rr/ANblcxMel0LxFrcA8iCp4jZwJUYvQVyCvV5iiCY2QmG3sIwbMC0jVWhIPaCPpFWxVfmuctsDR+7q924AED7RCtC9LwMuNIL9p+uaoTeshCEI2oUIQhJJCEISSQkrVZWyMdG9oc1wLXNOgg6Qm2VctQ2Zl+Z4aNQ0uNNjRiVSMpcq5PRs0HB8p8I2/wCZQyTRx+sVcpqKon1iae/YOaa5Z5ObRG8uspErDoY5wbINxJo13GoO5Vm2ZLkjddnfFDtBkbI7+HCXO7QOKeZQy1bLRXnpnNaf3bfc202FrcT11UayxMbv7ghEhYT1AfErZU7KhrbTPBPAa89nuU1knOmOxtIskJkkdg60zdGu5sTCaNrqvVOuuFG1vzjts/7SdzR6jDzQ7G4nrqmXOU0YcEX0s7iMt9OwJ4poQ7Plue06n9PBPch5xzWSQPEj3sr04nOLmuG68eid479CfZyWvn7XLJWreiGbmXGkdt4nrKrdoOClWu0HayP/AAmDyWk+zjz0z2n7unMLLfaiBgjZIBa5seOmi85gI/Rm7F0ZEAra3Kw9gkzYmnUEmcmM2dmCd1QSm3SskoWyM9CaZnsyOHcHBd2nKVoYb/PGbDESAl1BqJOO3QV0HIdoVaelhqG5JWAjiAnBzhsKlrDbBLG2QYVGI2HWEvVRWa8bnRzXWkhkjiaDBrbrDU7NfYVKUXiOJUopamSJo6oJt3XRdhu0FerxC8KHp69ql7HBfeGnRr4BJ2SzmSVkYwL3UrswJJprwBUhZbJzdpcwmt0uFaUrgDWnAp74niEy202X42T4xdwBUi6xRkULG9Qoko7I+LGGRzfkHFvYcE6XtUMjqZYnZmOIKLloOiZPyi9p90jptczFp33dXb1J5Y3c7+zfHXeTeH0CAV0m0+TWOxpQ7RgrMdTC6TPOy/bY2vyTS02sCp6wZObECRUudi550n8gNidqrxz2iL0X8431X4nt096f2LOVjnXJAYnb8Wk+1q61uqHFKOVojjOXsBVF8TxqdVMoQhGlChCEJJIQhCSSxfLeVjabXLIcaOcxrTWgY0kNFBuF4jaU3Z0RQYcMCeJXNvh5u12mP1Z5AOBc4juSck6A7yXbV6IwARtazZYLsleO0JJklV292CSckXlEMLnvbGwVe9wa0bSTQLh7k/zXkpb7KfnWDtNPNcAu4BKRxZG5w3AlRZqQaihBI7NKloj0I98Y7nPb+FNcrx3LTaWamzyin03fkErZ3e5xey4dj3H8aO/Z42rCOBHvCzv2lGaia78QPMFSubtibLFlG8AXRRRyRu1tLTMTQ7w0Api1ylsx8ZbdH69kd3OcPxqEjdgOAW0gcTJID2jy/RYB4Aa0pwCiqTDl7fVqyiuvYInPmZCzF7yQ0aNDS7TwaV1iCWkUIJBB0gg0ITjNt39aWP23d8UwS2crLtutAHxlfrNa495KriUmcxcL+9SZLMD+NlMcnbR+g287ZHD/ANuz8ykHnwHgnHJ0feNu/vHf8OxNX+Q8AvK/tQP5nn5opF7NqKryq8qhZRSKRzeHvuHi8/y3p+TW1zH5Tu4NCY5tD33HwefskeaeN/tU/tv+8FfqNMOH5j5KaD1wu7TbC2SOMCt80O5Owo6b+1w7qnsa4+SkAgc8LWRRvG03v4W+aKA3JC6C9XK9qqa6ugUzyxZg+JxwvNFQd2zenQKRt76RPPyVLCSHiyaQn+alsMlkYXGpbeZe23TQd1B1KYULmdHSxR7y89r3KaXrNPfom37B5IY7aUIQhTJqEIQkkscz3huZTn+Vzb+1rWnvvLnNLI7LVanRSYgRSOA+VQNB6r1epSXKnBdtsT/XgI62OcfxBMswZ7uUovlh7fsEjvAQbKOnynt81tWyOOHh7TqG+X7KvWM9EDWNPFKvkXVuh5u0zx+rNI3qDzTwTZ71X2aImLOsRvQ8pbJM1y0wu9WWM9jgU1JXLX0IOwrgNiCnPbmaRwU5njBcyham7ZA767Q78SbWf9gw6r8o7oj5lWrlDyA90gtsbS5kkbQ+6Klrh6LiBjQtoK6qY6U4zZzJM2Trst6J7pTJGS3EC6G9JpoaHHDDUUawx3o9dnds15FZbFJG1GFtDTr1R4jamHJ22tvlGo2aQHrfF/1VciOAG4LWM1s1G2NrzevyPIvSUu9EaGtFTQaTpxJ4Uyidt1727HOHY4hbOimbLNK5uzT4rDTsLGMB4rq8vbySqiqKKpdSOb7v6xsZ+d8WPHmnud+GULR7TD2xRqNyG73/AGM/Ps7zTzUtn5EW2+Q+uyNw+rd8WFDhpW/+firP+Dx+Ck+TlvvG3H5x3/DsTR58B4KTzAspbk20PIoJHyubvDY2sr9ZjuxRTj4DwXmX2o1qeaJRezb3IQvKoqsopFLZqD3232H/AIR5qXtthLLQ9/wX0IO/AEd1etReaA99/wC6f96NWvKVlL2i7iQdG0I96KajCy1ou65I5/JTwEBwJVXONsZuY8/ynKRBRBkdzXS2iTAlhaxmkgEipJGFTsG1crPYhC+FkTHixsTzP6IjGQ4khdoXIK6qhKkUZk3pWq0O9Vg73t8gUvlt9LO/fgkc3zU2t210be9xXGcz6QU2lGp4wJoAPui/MqFp0Ks+QIrtkgHzbD2ivmpBJWWK7GxvqtaOwAJVejsFmgIcUIQhOXEIQhJJUDlas/udll9WRzD9NoP/AC1Ss2rTcttmdslYDwLgD3VWo5/5JdaLBI1gLnsLZGtGJNw4gDWbpdRZJkqEutULG4l0rLvWQf8AXBCakFswPbZa7DHtkonMJ2ZuR1+Kks9YLmUrUNr2v+uxrj3uKg3OVs5T4LuUL3rwsPWHPb4NCp5KqzC0jhxRWidnp4zwC6JXJK8qvFDdWlv+QZb1ks7tsMZ+wE/UJmVLeydZj8in1SW+Sm1pGG7QV5vM3LI4dhKFiOV2UtU7dk0o/mOW3LGM5WUttpHzrz2m95o7gx/+jhwQuuHVCjzGV5QqRzXYHZRsrHgOaXPBY4Ag1ik0g4HGiVzpsbYbZNEwUaHAtGwOY11OAvEI4JwZjFvtdUDH1M/gmWRz79sn/iIu+RoWtZYzbhtV0yg1bgHNcWmh+CSNXhqWRZLNLXZT/tEH+KxbkEDxV7mThzTY2V+jAdGQUynsrY7K6NgDWMic1rRoADSAFnjvIeC0jKP7GX2H/dKzZ3kPBee47q9h71cKmM2MkMndJzlSGBtGgkVLr2JIxwu96iCKU4Ky5jfv+Mfg9Vl50cFQqo2spoSBqc1+OoS3KbzM/tTv7p332fkrsqXmSPfEh+a8XD8ldFo8JH8q3x804bE1ymfcndX3goMFTOVj7keI8VC1WV+0hvVNH4R5lEab1PFdIc7A8CvGuXFodRjjuKzYGqsprm4PcJXetPTsZXzSGXm3nQx+tI0drgE9zei94h22Z7j93yXMNjM1tiIFWQ9J7tV4YtbXbWmC076dzq6Jtv7W/FVQ6zCVb0IQt0qCEIQkkhCEJJITKHI0DJXTMijbI6t6QMaHGunGlcde1PULlgV0OI2FZryt2f3SyybWysPUWEfeKzsrVeViCtlhk9ScDqcx3m0LKnIJVi0pW4wh+akbwuPerJas3425Js9qpWSS0EOdU4M90aGjdVgPEquPFCQrtF7pm6/5qcffZ/8AIVSZtJTJmgFtuwKaje5wfmOoc4fLzWy8m017JsY9V0jftl34laFSeSeatikb6szu9jP+quyNQm8be5YuublqHjiULIc8o6ZQtHtNPbGwrXllOfTKZQl3tjP2APwo3hJtMe74hCKwdQd6i83H3coWQ/OtH1g5vmpLPpv9YS7xGf5bR5KHya67bLIf9oh/xWDzU9n+ylvdvjjP3h5ItsrL/h+Kp/4fFVyymlosx2Tw/wCKxbqsIrSWE7Joj2SMK3dDMX9o3uVqi9UpvlD9jJ7D/ulZq4+A8FpWUP2MnsP+6Vmb/IeAWAxz1meKuOVozH0Wg72eDlWXHRwCsuZPoWji37pVYdoHsjwVOs/poO4/Bc3KxZjj3ab2Gd7nfkrkqdmIPdJz8mPxkVxWhwwWpWePmU4bEwyyfcx7Q8CoG1upG8/JKm8uHoN9ryKr2UnUhfwWSxvrV9uARGD2a7yPAG2SE63c4T1PIC9yi+kLzuXdhFLLZh82T9ZxKbZafSB6pVrR6blH4f8AkXT2Hqc1OZpR0sUQ2hx7XuKl2MAFAABsAomWQY7tkgHzTO9oPmn69GibZje4IadqEIQpVxCEISSQhCEkkIQhJJVjlJs97Jsx1sMbh1SNB7iVjMukreM6rPfsFqZthkpxDSR3gLB5dR2gfkhNcOuDwWuwJ94XN7D8FdM1+nkbKMXqi/8AZvf8tUubT1DwV05NTfZboPjIDh1Ob+NUqTQ0/J8yoJdWMPD4q9S6TTN4g8x+i0nkgm6FpZsMbu0PHkFoqy3khk93nbtjaex1PxLUkUpTeILK4q21U/w8kLMeUOOlurthjP2pB5LTlUM+c2ZJyyeEXnNbdcyoBLakgtrhUEuw37kYw+RscwLjYILUtLmaLOWupNZ3bJoj2SsKtXKI336DtgZ9+UJnkXM+eW0xc5E+ONjw97nC7g0hwa2ukkgDDVVSnKTZXCeKWnRMdy9qvNc51DxDsOB2IwZWOq22O4qkGEQm43qkWo0LDse37wK3pYbHYXTSxQs9J8jQN2sngACepbkqOLHrt7lPR7CkrTHeY9o+E0jtBCzCUUNDpGBG8ChHatUTG0ZDgkdffG0u1mmnjTT1rJYhQmqylpsQrpF1C5jwHmZidDn0B20aAadZp1KsW+zOjeY3Agtwx10wqNoK02OINAa0AAaABQDgAvaJk2GCWJkZdYt32Ssq5mXk57GSSPBbzhbdBFDdaDjTVUuPYrIhCIwQiGMRjcuqKy8cGcT5fmq5lh1IHdSsGXziz6X4VWcvupAeIWGxTrYkR+XyCIReyUrGKQ2cbII+8VUXnG+lnO8qXtDbtxvqxxt7GhQucAq2NnrPA7SAq0wzYgR+Ly0TxpGr1ZI7sbG7GtHYAEshC9IGiGIQhCSSEIQkkhCEJJIQhCSS4niDmuadDgQesUXzrKygAOkVaeIK+jVmOdfJtM6d0llDXMkcXlhcGljnYupXAtrjtGiio1kTngFo2I7g9VHC5zZDa9vd+6jeSqalvLfWheOwtd5LjLvJ5aY5rkMbpYyTce0tFGk1DX1IoRoroOncLnmNmL+hl00rg+ZzbtG1usbUEgE4uJIGNBo41uC5HTZog1+1dnxMx1LnwWIIAN99lUswcznWNj5JSDLJQFrTUMaKm7XWSTU6sBxNtQhXGMDG5Qg00zpnmR+0oQhCeokJOeBr2lr2hzTpa4Ag8QdKUQkkmNiyHBC4viijY4ihc1oBpsrqG5PkIXS4uNyVwADYhCELi6hCEJJIQhCSSb26xiRtDgRiDsKhJc2HSFrZC3mwam6SS6nwcRgNp/8A1WNCozUEE0ole3rD61UgkcBYKuZTPuz+r7oUNbhetNkZtlYex4PkrdlDJgk6QNHbdR4/mmdhzepMJ5CC5gIY0VoK6XEnScTw8M+MKnFeZCOqSTfvN1Y6ZvR23qaQhC1ypoQhCSSEIQkkhCEJJL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hQSDxIQEhQUFBQUFBUWFBAWFRUUFhcVFRUVFhgVFhQXHCYeFxwjGRUVHy8gJScpLS0sFR8xNTAqNSYrLCkBCQoKDgwOGg8PGiolHyUuKi0qLy0pKSwsKSwvKjQsKSwpLy0sLC8vLCwsKiwsLCwsNSwsLCksLCwpKSwsLCwsLP/AABEIAM8A9AMBIgACEQEDEQH/xAAcAAABBQEBAQAAAAAAAAAAAAAAAwQFBgcCAQj/xABUEAABAwEDBwgDDAYHBQkAAAABAAIDEQQSIQUGMUFRYXEHEyKBkaGxwTJSciMkQlNiY4KSorLC0RQWM0OToxUlNHOz0vBkg7TD4TVUdISUpNPi8f/EABsBAAEFAQEAAAAAAAAAAAAAAAUAAgMEBgEH/8QAPBEAAQMCAwQGBwYHAQEAAAAAAQACAwQRBRIhMUFhkRMiUXGBsRQyM6HB0fAGUmJy4fEVJDRCQ5KygiP/2gAMAwEAAhEDEQA/ANxQhCSSEJO0WhrGl7yGtaKlxNAANZKo+W+UV9SyzRgD46WorXQWsw06rxx2KKSVkYu5WqaklqTaMeO4K+JjbsuwQ/tZo2HYXtB+rWqz0ZMyjbMZHzFp1E8xH9U3SR9BykLDyX0xkexu0NaZD9ZxDfsKDp5H+oznor3oNPF7aYX7Gi/1yUnbOUuytNIxJMdjGUHa+ncCoW18pdocbsUEcZOjnHF7vqC6fFWWyZh2ZnpB8m5zqN/hx3WnrCmrJk+OIUijZGNjGhvgEsk7trgO4JdNQRepGXH8R+XyWcDKOVpcWmUD5MDWDtkaK9q9izut9kkaLSHPafgSRtjcQNPNyM6JO416lpyoXKZbq83BpAHOEbXElre4P7VIyjkdfI83AJ12aC6QxGBzgySFoaSBoNRfS9+C9nz2nnN2ysIqKgNj52Sh1vxuR8OkuTZ8qvxrKPp2Zvc0J3yZz+4TRYdCWoO0PaKV24tcrmicNc3ICyNuzeL96DVVG6KZ0bnnQ92m73LP/wCiMp/GSfx2+SP6Fymf3kn8ceS0BCl9Pd9xn+qr+jD7x5rP/wCgMp/HP/8AUOR/Q+VG4iWQ/wC+Y7ufgtAQl6e77jf9UvRh9481n8eddssrwLUwyN1gtaySmsse2jH02U6wrdFnFA6NkokBa8VaBUup7AxBBqDhpCa50ysMfNPAdXpGvwQ06RvJw7VBZsSMtMksIvRtja0gNoC68XA1wwpdHahVVWGdxZSxdZvrn+0X2eP1rrbrMzHZS699narC/OiIaGyH6BH3qJP9bI/i5exn+dOW5uQj4JPF7/IrsZAg9Tvd+aoZa872Dn8lPqmf62M+Kl7I/wDOuTnWPiZf5f8AmT8ZCh+LHafzXQyND8W3sXcld95vI/JLVRv62t1wTdjD+JL2POuCRwZeMbiaBsgu1OwO9EndVOzkaH4tvVUeCr2W8ksdeDQSKOJaSXC630jV2I0qtUVVTSZTIWuubWAN10AlWj9LZWl9tdl4JUFVnNmEyQFrjUxPMeIvVAALSSTiaOAruUicj0xaGje0lh7l1uIVVs/QEtOwhw8tqlDWHepZCiOalbodIONJPEE969FvlGm47d0mHz8F3+NQN0ma5n5mkJdEd1ipZCjG5bA/aMcz5Xpt7W49ykIpg5oc0hwOgg1B60SgqoagXicD3Jjmlu1doQhWE1CEISSWeZ/5Yc+0MsceN0tLmj4UjsWNI10BBptcrPm9msyzgPdSSc4ulOJBOkMroG/Sdap1kbfy6b3/AHiT+Ww3fuBaaqVOM7nSO7bDgjeIPMEUVOzQZQTxJQhCFdQRCEISSQs9zhbfyxGw6CYW9zj5rQln+cXRyzA7a6z97nMRCg9Z4/C5Vqg2DTxC55LJenaG/IhPZfB8VoSzrkxb7vORo5pneT+S0VBaT2I+t6PYx/WP8PIIQhCtIUhCEJJKsWr3S3sYdHODsiZfp9ZQuZAu5StLdVyT7M4Hmpmy/wDaP8byHgofMw1ypaTquTd9oamYKL01S7td8VVk9ozvPktAQhCerSEIQkkvHGgJUG3RaCdUDQPpB5PgFNy+ieBVflko2cbRCO2te6qB4iQKhhO5sh9ykHqFd5pswtB2zU7GM/NT6h81We973rySO6rxaO5oUwiVG3LTsHAKIbELxzQdIqvUKyRddTeSxNOjDho7FCTONllEgwjc4CZnwaONBKBqINK7RXYKWNROcNnD4nNPwmOHcgOJU7KVoq4Rlc0i9tLgmxvzU0bi45SpZCbZNlLoInnS6NhPEtBQjwNxdQpyhCF1JZlKeay9xnB/isYPFxWmrNeUOExW2K0N1tY4H5UT/wD7RrR4Jg9rXtxDgHA7iKjuVSn0c9vG/NGMR68cMo3tt4hdoQhW0HQhCrmWs+YIHGNt6aQYFkeNDsc7QDuFTuTHvawXcbKWKGSZ2WMXKsazzlMhLZYZW4EsIB1gxvDh9/uSUue1ttBLbPG1nsNM7xxNLresBe2fMS1TXpbRJSQjo846+4nU03SWsbwLuAUlDWtbO3Qlp0J4FWKrDHRwl0j2hw1Avck+CleTTJpZA+Y/vS0N9mMEV+s5w+irks6sWWLZYWCF8V5jMG32uwGxsrKtI2YGncrDm9noy0ycy5nNyEEtF6+1wGm66gxGmhGjbQqwcPfAzq6tG8KlNXCplL36OO5WRCFDZYzpis9W+m8aWNI6NdF9xwZwOJ1AqFkbpDlaLlNc4NFyplCoP67WyUkwQtLdrYppvt9EdyP1gymf3JH/AJZ48Xq5/D5RtLR3kKD0lm4Hkn9vtYs9u5x3ogv670VQOt1BxKbcndkPO2mY/JjrtdUvf2Et7UzORcoWl/OStoQMC8sbor6LGa8TQuI4hSNi/SbJGI2ijG1PTiqMTUkuj8UNc+PC4XxOOYvcTdoJDRe9ie3672tu94cQQArmhR+Rcqc/FfIuua4tc2tRUAHA6wQQetK27KbIvSNSdDBiT+XEpvTR5OkJ6varadoVcfleaUkRAjcxocR7UjuiDuok/wBCtZ0uk/iRjwVL+INd7NjnDtA0XLqzFVDKT3c5cbiXtZdG14vtHV069SdDI1od6TiRsfM5w+qBQpeSyuhkikoHlgINABVjhjdroIIGvdrQjEXulfG+RpYwEgk8bfL3qVnWBapiw2URxMjGhjQ2u2gpVLpCy25kg6JqRpbocOLTiEutMwtc0Fh03WUdrIQhCekhR+WfQ+i7wUgovLz6RPOyN57qITjP9G4fl/6Cki9YJxkYe9oB81H9wLxOLJHdjY3Y1o7AAhFGizQFGUqhCE5JVvPvIpnst5gJfES4AYktIo5o2mlCBrLAFAZr5/siszYpmyHm+i17G3wW6mnHAjRwAWhqHteaNlkkMjogHnS5rnxknabjhU8VWfE/PnjOu+6JQVUXQ9BUNJANxbaO3wUZFyj2YkXmTsb8Y6PoDeS1xIHUrU1wIBGIOghZzyg5Gs9njh5plx7nPq4OcSWtYcCScekWoytnQ6Ox2exxEmQwxiRwqXC80UjbTG8agbuJUYqHMLhJbS2xWnYeydsb6cEB1733Ab0+znzrMj/0azkkE3CWenI/4uMjQ0fCf1CmJT3IOYrGND7QGvef3QHuTd13Q88cN1cSpmbmn+jtE0oBncKU1Rt9Ru/aerebQnxxFxzybezsUNTVNiHQUx6u873H5fWxcxxBoDWgADQAKAcAF0hCtIShZ9EBJlyrRQMe4uIw9CG64n6WHWtAccMOxZJk2wzzSObG15kfUSggtY284Odzr+IHQGmmvQilAwFshJtpbn+yp1LrFotfW/JWnL+eBc4QWW8S43Q9mL3nWItg01kOGBpWlQvkPMkC7Jag17tLYBjGwnWa/tHbXGvXpUnm9myyzAurflcOnMRifktHwW7twrqUyopKlrB0cGg3nefr67E9sRcc0m3s3BeBoAoNA1L2iEKgrKFGZwWq5CRrf0erS49le1d2zL8ERuvkaDraKuI4hoNFG2u22a2FsbJ2h2IDXAguBpUBrrpOgaN6o1UmeN0cbhmOlri/H3LhTHJ2UzHCGxg35HFxNKmrtDWt1m6G/wCsVJWHIBcb8xOONytSfbdr4DtKkbBkpkWIFXaC84ngNQG4J6q8FASGmoN7bBuHzK4B2rmOMNAa0AAaABQDgF0hCLJyFxJEHChFV2hNc0OFnC4SUHlGDm3se30muZQ6yHODSw7QR/rBTT3gCpNBtKhrc8mUGmDX1ONPQGH2sepKRxvlNdA9YjD6DdfHxWWpK0Qukhp2FxzHK0bANlydgBVlzLgFxTqTKQ+C0neTdH59y4GVvWjdxaQ4eR7kvDk9jdV47XYn8h1Lt1kYfgjqw8ES6PEj1s7L9ljbntUd4+xJsynGfhU3EOB7CFH28885sY0PIB/u2mridldHWE/OThqc4dnmErZ7I1laaTpccSevyUboKyqc1tQGtYDc2JOa27uXbsbq1LIQhHVChCEEpJIRVUDOLPyRxfHYhg0hptF29Uk0AjBwxINNJNDQUFVWJLZbQbzrVKHerzzjTi1vRHBU31jGmwBKMw4NNI3M4hvA7eSsPKleMsGBu3HAHa4vbUcaAYJ/mRmcY6Wq0NpJ+7iOlgPwnfLPdxwDTNTPuTnW2e1kOvYMtAAaQdADwKA7Lw0Vx2jQVyKNkjzL7uxPqqiemhFIRbiDtF93xQhCFdQNCqec2fIgcYYQ18g9Jzq3GnZQYuO3EAba4Kfy1bDFZppRpZG9w4hpp30WNxgk10k6SdJ3ovhtGycl8mwblSqpzHZrdpVggz2tznYSQDY17A1p3Xq4dZCsWb2fzZZBBaWczKTRprWN52An0SdQNa7dSogaUjabOHimg6MdHGupFZsPhkFgLdypMqZG7TdbghQOZWVXT2NvOEmSMmKQnSXMpid5aWk76qeWVewscWncjLTmFwhV/OHKhrzLDdw6bhpx+CDqwxPEKwKj5Vrz0tdPOHs1d1EFxiofDBZm82SKbOkaMGsAHaTvJ/KiTnjje0tcwcRXwJIPcuSV4VjRK691GrJmjlNzg6zyOLnMFWPOJcytKE6y00x2OG8qyKl5rMJtQI+DG+vAlgHf4K6LdYbK6Wna521SDYhCEhbLTcbXWcAFbllZCwyPNgNqcASbBLoUBPGJPTq7iT3DQE0Nmki6cDzhiYiS5pHsnyoVno/tHC+TLlNu39FYNObbVY3WJhdeLQTv0caaEumGR8rNtEd4C65po9mtp8wdR/Ip+tBCI8uaICx1038VXN9hQhCFMuIQhCSSEIQkkhVjlBysYbJdGmV3N/RoXO7QLv0lZ1S+VGyF1mhlGIjmF7c14La/Wuj6SgqCRE6yvYc1rqpgfsv+3vVHskhDdOArdGqpwc7iaU4Ci8fIubO7oAbKg8QVy9yDt2LdO9YppajiOK2/ItoL7NBI70nRRudxLAT3rFsnWF1ptLIWaXGldg1uO4DHqW5WeEMY1jcA1oaBuAoO4K9RA9Y7lnMee3qM36lKIQovLmcUNkaHSk1PosaLzjtoNQ3kgIm1jnnK0XKzJIaLlPLfZBLDJEdD2OaT7QIr3rH3QOje6N4o9hLXDePI6RuIV1ZypWauMVobvusPg9R2XcsZOtnT510MwFA8xSUI2PAFCN9ajuRqh6WmJbIw5TwvZUKjJKAWuFwq7RcyAUNdi6/RjWjJoH7CJo290pYe5TuQ8ynTkGaSMR6445Gve7debgwbwSeGlFpKmKNuZzvmqbYnONgFO8mtlc2xukdhzsrnt9kNYyvWWE9ati4iiDWhrQA1oADRgAAKAAbKKOyvlrmaMa2/I4VDa0AGgEnj4FY2qqWgulfoLoyxuRoClFXs48klx51grUC+0YnDQ4DXhgRuCjJs5LUTphZuAvd94pu7LlqP79o4Rt82rP1WI0k7DG+/JdJCZFy9hjc91xjS93qjHt1AbyvbQ+SQ1kmvHbcbXtuoYHAU5+UDY0uaOwUCzgjhDtXG3gD5pqueQcj8ww3sZH0LyNApoaNwx6yVKLNXWdp9KSV3Ek+LkmbI0GsbpGOGhwcWntBR+PGIomhjWaDinXWnKNyr6TeB8k1zcy1fhpM9vONcWEktaXYAh1NtCK01gqRyhDeZUYkY8Rr/ANblcxMel0LxFrcA8iCp4jZwJUYvQVyCvV5iiCY2QmG3sIwbMC0jVWhIPaCPpFWxVfmuctsDR+7q924AED7RCtC9LwMuNIL9p+uaoTeshCEI2oUIQhJJCEISSQkrVZWyMdG9oc1wLXNOgg6Qm2VctQ2Zl+Z4aNQ0uNNjRiVSMpcq5PRs0HB8p8I2/wCZQyTRx+sVcpqKon1iae/YOaa5Z5ObRG8uspErDoY5wbINxJo13GoO5Vm2ZLkjddnfFDtBkbI7+HCXO7QOKeZQy1bLRXnpnNaf3bfc202FrcT11UayxMbv7ghEhYT1AfErZU7KhrbTPBPAa89nuU1knOmOxtIskJkkdg60zdGu5sTCaNrqvVOuuFG1vzjts/7SdzR6jDzQ7G4nrqmXOU0YcEX0s7iMt9OwJ4poQ7Plue06n9PBPch5xzWSQPEj3sr04nOLmuG68eid479CfZyWvn7XLJWreiGbmXGkdt4nrKrdoOClWu0HayP/AAmDyWk+zjz0z2n7unMLLfaiBgjZIBa5seOmi85gI/Rm7F0ZEAra3Kw9gkzYmnUEmcmM2dmCd1QSm3SskoWyM9CaZnsyOHcHBd2nKVoYb/PGbDESAl1BqJOO3QV0HIdoVaelhqG5JWAjiAnBzhsKlrDbBLG2QYVGI2HWEvVRWa8bnRzXWkhkjiaDBrbrDU7NfYVKUXiOJUopamSJo6oJt3XRdhu0FerxC8KHp69ql7HBfeGnRr4BJ2SzmSVkYwL3UrswJJprwBUhZbJzdpcwmt0uFaUrgDWnAp74niEy202X42T4xdwBUi6xRkULG9Qoko7I+LGGRzfkHFvYcE6XtUMjqZYnZmOIKLloOiZPyi9p90jptczFp33dXb1J5Y3c7+zfHXeTeH0CAV0m0+TWOxpQ7RgrMdTC6TPOy/bY2vyTS02sCp6wZObECRUudi550n8gNidqrxz2iL0X8431X4nt096f2LOVjnXJAYnb8Wk+1q61uqHFKOVojjOXsBVF8TxqdVMoQhGlChCEJJIQhCSSxfLeVjabXLIcaOcxrTWgY0kNFBuF4jaU3Z0RQYcMCeJXNvh5u12mP1Z5AOBc4juSck6A7yXbV6IwARtazZYLsleO0JJklV292CSckXlEMLnvbGwVe9wa0bSTQLh7k/zXkpb7KfnWDtNPNcAu4BKRxZG5w3AlRZqQaihBI7NKloj0I98Y7nPb+FNcrx3LTaWamzyin03fkErZ3e5xey4dj3H8aO/Z42rCOBHvCzv2lGaia78QPMFSubtibLFlG8AXRRRyRu1tLTMTQ7w0Api1ylsx8ZbdH69kd3OcPxqEjdgOAW0gcTJID2jy/RYB4Aa0pwCiqTDl7fVqyiuvYInPmZCzF7yQ0aNDS7TwaV1iCWkUIJBB0gg0ITjNt39aWP23d8UwS2crLtutAHxlfrNa495KriUmcxcL+9SZLMD+NlMcnbR+g287ZHD/ANuz8ykHnwHgnHJ0feNu/vHf8OxNX+Q8AvK/tQP5nn5opF7NqKryq8qhZRSKRzeHvuHi8/y3p+TW1zH5Tu4NCY5tD33HwefskeaeN/tU/tv+8FfqNMOH5j5KaD1wu7TbC2SOMCt80O5Owo6b+1w7qnsa4+SkAgc8LWRRvG03v4W+aKA3JC6C9XK9qqa6ugUzyxZg+JxwvNFQd2zenQKRt76RPPyVLCSHiyaQn+alsMlkYXGpbeZe23TQd1B1KYULmdHSxR7y89r3KaXrNPfom37B5IY7aUIQhTJqEIQkkscz3huZTn+Vzb+1rWnvvLnNLI7LVanRSYgRSOA+VQNB6r1epSXKnBdtsT/XgI62OcfxBMswZ7uUovlh7fsEjvAQbKOnynt81tWyOOHh7TqG+X7KvWM9EDWNPFKvkXVuh5u0zx+rNI3qDzTwTZ71X2aImLOsRvQ8pbJM1y0wu9WWM9jgU1JXLX0IOwrgNiCnPbmaRwU5njBcyham7ZA767Q78SbWf9gw6r8o7oj5lWrlDyA90gtsbS5kkbQ+6Klrh6LiBjQtoK6qY6U4zZzJM2Trst6J7pTJGS3EC6G9JpoaHHDDUUawx3o9dnds15FZbFJG1GFtDTr1R4jamHJ22tvlGo2aQHrfF/1VciOAG4LWM1s1G2NrzevyPIvSUu9EaGtFTQaTpxJ4Uyidt1727HOHY4hbOimbLNK5uzT4rDTsLGMB4rq8vbySqiqKKpdSOb7v6xsZ+d8WPHmnud+GULR7TD2xRqNyG73/AGM/Ps7zTzUtn5EW2+Q+uyNw+rd8WFDhpW/+firP+Dx+Ck+TlvvG3H5x3/DsTR58B4KTzAspbk20PIoJHyubvDY2sr9ZjuxRTj4DwXmX2o1qeaJRezb3IQvKoqsopFLZqD3232H/AIR5qXtthLLQ9/wX0IO/AEd1etReaA99/wC6f96NWvKVlL2i7iQdG0I96KajCy1ou65I5/JTwEBwJVXONsZuY8/ynKRBRBkdzXS2iTAlhaxmkgEipJGFTsG1crPYhC+FkTHixsTzP6IjGQ4khdoXIK6qhKkUZk3pWq0O9Vg73t8gUvlt9LO/fgkc3zU2t210be9xXGcz6QU2lGp4wJoAPui/MqFp0Ks+QIrtkgHzbD2ivmpBJWWK7GxvqtaOwAJVejsFmgIcUIQhOXEIQhJJUDlas/udll9WRzD9NoP/AC1Ss2rTcttmdslYDwLgD3VWo5/5JdaLBI1gLnsLZGtGJNw4gDWbpdRZJkqEutULG4l0rLvWQf8AXBCakFswPbZa7DHtkonMJ2ZuR1+Kks9YLmUrUNr2v+uxrj3uKg3OVs5T4LuUL3rwsPWHPb4NCp5KqzC0jhxRWidnp4zwC6JXJK8qvFDdWlv+QZb1ks7tsMZ+wE/UJmVLeydZj8in1SW+Sm1pGG7QV5vM3LI4dhKFiOV2UtU7dk0o/mOW3LGM5WUttpHzrz2m95o7gx/+jhwQuuHVCjzGV5QqRzXYHZRsrHgOaXPBY4Ag1ik0g4HGiVzpsbYbZNEwUaHAtGwOY11OAvEI4JwZjFvtdUDH1M/gmWRz79sn/iIu+RoWtZYzbhtV0yg1bgHNcWmh+CSNXhqWRZLNLXZT/tEH+KxbkEDxV7mThzTY2V+jAdGQUynsrY7K6NgDWMic1rRoADSAFnjvIeC0jKP7GX2H/dKzZ3kPBee47q9h71cKmM2MkMndJzlSGBtGgkVLr2JIxwu96iCKU4Ky5jfv+Mfg9Vl50cFQqo2spoSBqc1+OoS3KbzM/tTv7p332fkrsqXmSPfEh+a8XD8ldFo8JH8q3x804bE1ymfcndX3goMFTOVj7keI8VC1WV+0hvVNH4R5lEab1PFdIc7A8CvGuXFodRjjuKzYGqsprm4PcJXetPTsZXzSGXm3nQx+tI0drgE9zei94h22Z7j93yXMNjM1tiIFWQ9J7tV4YtbXbWmC076dzq6Jtv7W/FVQ6zCVb0IQt0qCEIQkkhCEJJITKHI0DJXTMijbI6t6QMaHGunGlcde1PULlgV0OI2FZryt2f3SyybWysPUWEfeKzsrVeViCtlhk9ScDqcx3m0LKnIJVi0pW4wh+akbwuPerJas3425Js9qpWSS0EOdU4M90aGjdVgPEquPFCQrtF7pm6/5qcffZ/8AIVSZtJTJmgFtuwKaje5wfmOoc4fLzWy8m017JsY9V0jftl34laFSeSeatikb6szu9jP+quyNQm8be5YuublqHjiULIc8o6ZQtHtNPbGwrXllOfTKZQl3tjP2APwo3hJtMe74hCKwdQd6i83H3coWQ/OtH1g5vmpLPpv9YS7xGf5bR5KHya67bLIf9oh/xWDzU9n+ylvdvjjP3h5ItsrL/h+Kp/4fFVyymlosx2Tw/wCKxbqsIrSWE7Joj2SMK3dDMX9o3uVqi9UpvlD9jJ7D/ulZq4+A8FpWUP2MnsP+6Vmb/IeAWAxz1meKuOVozH0Wg72eDlWXHRwCsuZPoWji37pVYdoHsjwVOs/poO4/Bc3KxZjj3ab2Gd7nfkrkqdmIPdJz8mPxkVxWhwwWpWePmU4bEwyyfcx7Q8CoG1upG8/JKm8uHoN9ryKr2UnUhfwWSxvrV9uARGD2a7yPAG2SE63c4T1PIC9yi+kLzuXdhFLLZh82T9ZxKbZafSB6pVrR6blH4f8AkXT2Hqc1OZpR0sUQ2hx7XuKl2MAFAABsAomWQY7tkgHzTO9oPmn69GibZje4IadqEIQpVxCEISSQhCEkkIQhJJVjlJs97Jsx1sMbh1SNB7iVjMukreM6rPfsFqZthkpxDSR3gLB5dR2gfkhNcOuDwWuwJ94XN7D8FdM1+nkbKMXqi/8AZvf8tUubT1DwV05NTfZboPjIDh1Ob+NUqTQ0/J8yoJdWMPD4q9S6TTN4g8x+i0nkgm6FpZsMbu0PHkFoqy3khk93nbtjaex1PxLUkUpTeILK4q21U/w8kLMeUOOlurthjP2pB5LTlUM+c2ZJyyeEXnNbdcyoBLakgtrhUEuw37kYw+RscwLjYILUtLmaLOWupNZ3bJoj2SsKtXKI336DtgZ9+UJnkXM+eW0xc5E+ONjw97nC7g0hwa2ukkgDDVVSnKTZXCeKWnRMdy9qvNc51DxDsOB2IwZWOq22O4qkGEQm43qkWo0LDse37wK3pYbHYXTSxQs9J8jQN2sngACepbkqOLHrt7lPR7CkrTHeY9o+E0jtBCzCUUNDpGBG8ChHatUTG0ZDgkdffG0u1mmnjTT1rJYhQmqylpsQrpF1C5jwHmZidDn0B20aAadZp1KsW+zOjeY3Agtwx10wqNoK02OINAa0AAaABQDgAvaJk2GCWJkZdYt32Ssq5mXk57GSSPBbzhbdBFDdaDjTVUuPYrIhCIwQiGMRjcuqKy8cGcT5fmq5lh1IHdSsGXziz6X4VWcvupAeIWGxTrYkR+XyCIReyUrGKQ2cbII+8VUXnG+lnO8qXtDbtxvqxxt7GhQucAq2NnrPA7SAq0wzYgR+Ly0TxpGr1ZI7sbG7GtHYAEshC9IGiGIQhCSSEIQkkhCEJJIQhCSS4niDmuadDgQesUXzrKygAOkVaeIK+jVmOdfJtM6d0llDXMkcXlhcGljnYupXAtrjtGiio1kTngFo2I7g9VHC5zZDa9vd+6jeSqalvLfWheOwtd5LjLvJ5aY5rkMbpYyTce0tFGk1DX1IoRoroOncLnmNmL+hl00rg+ZzbtG1usbUEgE4uJIGNBo41uC5HTZog1+1dnxMx1LnwWIIAN99lUswcznWNj5JSDLJQFrTUMaKm7XWSTU6sBxNtQhXGMDG5Qg00zpnmR+0oQhCeokJOeBr2lr2hzTpa4Ag8QdKUQkkmNiyHBC4viijY4ihc1oBpsrqG5PkIXS4uNyVwADYhCELi6hCEJJIQhCSSb26xiRtDgRiDsKhJc2HSFrZC3mwam6SS6nwcRgNp/8A1WNCozUEE0ole3rD61UgkcBYKuZTPuz+r7oUNbhetNkZtlYex4PkrdlDJgk6QNHbdR4/mmdhzepMJ5CC5gIY0VoK6XEnScTw8M+MKnFeZCOqSTfvN1Y6ZvR23qaQhC1ypoQhCSSEIQkkhCEJJL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http://www.lanavaughan.com/wp-content/uploads/2013/05/communic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90800"/>
            <a:ext cx="403843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30113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A36206-8AD2-4037-A848-D6F9259367A0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381000"/>
            <a:ext cx="6858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Team building is valued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057400"/>
            <a:ext cx="7281940" cy="4068763"/>
          </a:xfrm>
        </p:spPr>
        <p:txBody>
          <a:bodyPr/>
          <a:lstStyle/>
          <a:p>
            <a:pPr marL="285750" indent="-285750" eaLnBrk="1" hangingPunct="1"/>
            <a:r>
              <a:rPr lang="en-US" dirty="0" smtClean="0">
                <a:solidFill>
                  <a:schemeClr val="tx1"/>
                </a:solidFill>
              </a:rPr>
              <a:t>At least 2 social events per year with graduate students and faculty members</a:t>
            </a:r>
          </a:p>
          <a:p>
            <a:pPr marL="285750" indent="-285750"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49157" name="Picture 4" descr="See full size imag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113368"/>
            <a:ext cx="2396691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5" descr="See full size imag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" y="4113368"/>
            <a:ext cx="2492493" cy="249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data:image/jpeg;base64,/9j/4AAQSkZJRgABAQAAAQABAAD/2wCEAAkGBxQSEBUUEBQUFA8RGBQQFBQQFBUQFBQVFRUWFhQWFBUYHCggGBolHBUVITEhJSkrLi4uFyAzODMsNygtLisBCgoKDg0OGxAQGywkICQsLCwsLCwsLCwsLCwsLCwsLCwsLCwsLCwsLCwsLCwsLCwsLCwsLCwsLCwsLCwsLCwsLP/AABEIANYA6wMBEQACEQEDEQH/xAAcAAABBAMBAAAAAAAAAAAAAAAAAQIGBwMEBQj/xABCEAABAwIDBAcEBwcEAgMAAAABAAIDBBEFITEGEkFRBxMiYXGBkTJCobEUI1JyksHRFSRigqKywjND4fBTYxYXNP/EABsBAQACAwEBAAAAAAAAAAAAAAAEBQECAwYH/8QAMBEAAgICAQMCBAQHAQEAAAAAAAECAwQREgUhMRNBIjJRkWFxobEGFBUjM0KB8OH/2gAMAwEAAhEDEQA/ALxQAgBACAEAIAQAgBACAEAIAQEXr9toY5CxrXP3Tuuc0gC41tfVV1vUYQlxS2VV/Vq658UmzvYZiDJ4xJEbtd6gjUHvU2q2NkeUSwpujbBTj4NpdDqCAEAIAQAgBACAEAIAQAgBACAEAIAQAgBACAEAIAQAgBACAEBjqL7jra2NvG2SxLwzWXys86wVp3Rc58fHivPSr7nlZVdyzeiKrLo6hp0a9jh4ubY/2hWWAtJot+lpqMkWCrAtQQAgBACAEAIAQAgBACAEAIAQAgBACAEAIAQAgBACAEAIAQAgBAeeukXBH0NY4NG9BOXTRFuoBPaa4cLE5d1lXXVRjIqr6Yxl+ZZfRBhToqDrXkb9U7rbD3WAbrAe/U+ak48FGO17kvFrUYbXuTpSCUCAEAIAQAgBACAEAIAQAgGSTNb7TgPEgfNY2jZRk/CHNcDpmO7NZMNa8ioYBACAEAIAQAgBACAEAIAQCOdYXOQHFYb0YbS7siWN7bsju2nHWOGW8cmDw4u/7mq6/qMYvUO5U5HVoQfGvu/0K2xqtfUSF8zt55y7gOTRwCrZXTm+UionfZZLlJmxg2PTUwtFIQzXdPab6HTyW0L7IfKzaGTdX8jJXh3SG7SZjXDmw7p9DkVKh1Ga+dbJtfVrF88dkvwnaGCo/wBN/a+w7su9Dr5KfTlV2+H3LSjNpu+V9/odVSSWCAEAIAQAgBACAEBHNutphQU28LGeQ7kTTpfi49wGfoOK5W2cI7J/T8N5NvF+F5KOrsSkmeXzPdI85kvN/QaAdwVZJuT2z3VEa6I8a0kiSdHu0ssNZFFvF0E7hE5hJIBN91zRwN7acF2x5yjJL2KrrGNVbTKzWpLvsvBWR4sRzgBc5DvWs5xguUnpA1jXs5qrl1rET1yN+DM8cgcLg3HcrCm+u6PKt7NWmh67GAQAgBACAEAIAQEH6Qca3fqWmzQN6U31v7LfzPkqjqN72qo/9KLq2S9qmH/SqZcca9xa03tkoixnFbZBWJKC20J9IunAenoaZlniZ4GxgmHS1tSynhcGuddznuG8GMb7TrDXgAOZUiihTeiVj4yslpndxXYDE6W74JGVUYzswdVKPBjiQfJ1+5SbMGD8Ey3ptb+U0KPpDrID1cjnse3Vk7SHDxa8XC46ur7JkfWRT2Un/wBOh/8AadVbWP8AB/ys+vf9V9jP8zlfVfY0arpJq5DYS2tnaJoB+GaOV8/f7G0Xk2ySctfkdDZ/pUnbL+9WlhORDGtY9veDoe8Fd4Xzj83c99/R6Z0pVvUteX4Za+C49T1bN6nka/m29nt+83UKXGcZeCiyMW2h6sjr9vudJbkcEAIAQFHdMNeXYiIz7MMbQ3xf2nH4N9FByO8tHqOjJRpcvdsgxkXDRbuZNuiTBHVFaJyD1NJ2ieDpHAhjQeNrlx5Zc1IohuWyn6tlKNXpry/2L0U08wRbanFCyUR8A0P8SSR+S8x1yc5TVa8eTrA4ZxXvXn1Qb7NrDccLHA3y4jmFLxLp4tilHx7ow1tE4hkDmhzc2uAI8Cvc12KyCkvDOA9bgEAIAQAgGSyhou4gAcSudtsKo8pvSCWyIbQ7dNgkMbGb53QQ8mwueQtmAq+fUov/ABd/xK3MzZ0z4Rj/ANIdgUTsTrwJO1E09fPyIHssP3iALcgVwxaXZZzmV+Hjytu9Sff3OH0tYeIcWLmANEsUUhDRYX7TP8Ap2R50WOX50cGNyr2isaHErBgnnQvDerqH8WxMaP53kn+xWGIu7LPAXdlvqcWRo4ng8FQLVEMUo/8Aaxr7eFxksaRhpM5DNgMNBv8AQ4fNpcPQmyxwj9DXhH6Hao8MhhbuwxRxtHCNjWD0AWdI2SSIntn0cwVgMkG7BV677W9iTukaNfvDPx0XOdSkWGLn2UPT7op6vpKrD5gJmvglHsvaSGu72SNyI7vUKHKuUWelpzKr46emvoyVYL0q1MQAmDJ2ji/6t/4mix9FtG+cfPcjXdJxbe8G4v7olVL0tUzh24pWnuLXD5hdVlL3RCl0Gz/Waf3NsdKNJ9mb8I/VZ/moGn9Byfw+5ni6S6E+06Rn3onn+0FZ/mqzSXQsxeEvuisOk/FYaysbLSXc1sYjc8tLN4gkiwcAcgbXXC2yMn2LPAwr6a2p9vwH7FdHU1cwTSSCGlJIBHbkfumzt0aNzBFzy0W9dXJbI+X1D0ZOCXcvDBcJipIWw07d2NnmSTq5x4k81LSSWkefsslZLlLybyyaEK6SKF242oYLiPsSW4NJ7LvAH5qp6njc0pr2N4sgDa3vVG6jczR11jqtXV2Gyzdh6zrKX7jizysHfmvQ9Kb9DT9maT8khVmaAgBAIStZSUVtg5OKbQRQjXedyB/NVWT1euHw1/E/0N1BkAx/ap8x3W3O8bNYwEkk6ANGZKp5etlT3P7G/ZGfDuj2SqaH1z3wWvuRxFhfYgZvJBDfAXV3idPVa+IjX1Rt1yJ1s7s/DRRdXTtIBO85zzvPeebncfkrGEIwWkIVxgtRKx6bYP3und9qJzfwvv8A5qJlfMiBm/MvyIExQmV7HkrBqWJ0Kn6+pHNkR9HP/VTcPyyxwH3ZbKnlmCAEAIAQGvW0UczCyZjZI3ate0OB8isNbMxk4vaIViXRNQSkmPrYCeET7t/C8G3lZc3TFk2HUbo++zkS9C8XuVco+8xh+Vlr6COy6rZ9CDbU7PnD6nqDL1vZbJvbu4QHEixFzyUS6tRej0HTcuV9fJnMDlwLZS2ZWsWuzqolr9DmI3glpye1E/rWj+CTX+oO9VYYk9x0eQ/iDG4WqxeGv1RYilnnwQDJYw5pa4AtcC0g5gg5EELDW1pgqvano+njcX0A62I3PUlwbIzuaXGzx5g+KrbcDvuJspECkfMHmN0b2yNO65rwWlp77qDOqNfzGyZcewVRHDQsa4nrSXOeLG9ycvK1l0q6njY9em+4cW2d1+MtGgPmbKPP+I4L5IN/oPTNOp2oYzUAeJ/4Wi6/bL5a/wBf/hn00cSr6Q4xkyxPqtpdRzJ+EkOKI5im3D3g9qw8bKNOF93+STf4exnsjQwukqq937uwmM6zP7MQ8/ePc26l4/TpP2MORZey+yUVGN7/AFakizpXCxHMRt9wfE8SVeUY0Kl28nNvZIlIMAgKq6bY+1Su7pW/2FQsv2K7P9mVo1QWVrHLAJ50OSWrZW/biP8AS9v6qXiP42ibgv42i4lYlsCAEAIAQAgBACA857b4n9JxCeQG7A7qmfdj7PxIcfNV10uUme06dV6VEU/z+5xmuXFlhFm8wZLkyfFaRLuipzv2kN32eql3/u3Za/8ANZSsTfMof4hcf5bv52tF0qyPFAgBACArjFYBLVSvtq63k0Bo+S8Vn5PK6WjtFdjZpot0ZKqnLbNxZpsliMTJzW7L/tFz2OnfC2PdJ6sAl29fidBl8V6To9EJ7b9jlN6N2m6I6VvtzVL/AOeNg+DL/FXyxazntncw3YKggILYA9wzvOXTH0eSB6LpGmEfCGyStaALAWAyAGQXUwKgBACArbpri+op3cpHN9WX/JQ8tfCiBnL4UVQFAKseFgwS3ovm3cSjH22yM/p3v8V3xXqxEnDerkXgrUuwQAgBACAEBD9rdvoaKTqt0yzWBcGkNawHQOJ4kZ2XGy3h7bLPB6ZLJXJyUV+PucbFelCCSkkEAkZVPYWsD2izXOFt7eBIyvfyXOWTHj28kurodytXJpx39SpGU55j1uoTkenjT+JmY1rc9T3rV7Z3iq4dzHUVoCzGs5W5SXguromwEwUfXSD6+qtIebY/9tvp2vFysqa1GJ4rqeXK+3W+yJwuxWggBAYqqTdY532QT6Bc7pca2/wCIXTxZL5xZNylskozuZkue+5k5dS5SYIwbWytXuVQB0lBZ56t+VvNXXSLuF3F+5pNdieL1hxBACAEAIAQEH6YIN7Dg7/xyxu8jdn+QUbKXwETNX9vZS4VaU4byaM6O7sRPu4jSnnIG/iBb+a6U9rEdcftbH8z0GrcvQQAgIBtjtwY5HQUpG+3KSXJ26fssByuOJVrhYKmudnj6EO/IcfhiQ79uVBO918u9z6x3yvZXCxqda4oherPe9km2c27ex7WVZ34yQ3rLWczvdYdofHxVfl9NjrlV2f0JNOU96kQ2thfW1c7G7oknnexu8Tug7xDbnwAWrpisOSa9jvVlThkxlt9v2IhX0skEr4n7rnROLHGN2+241seOeXkvJuKT0e7qtnKKlryYhK7kVrpHZWTEc8ppGHOTO1sVgRra6KEgmO/WSnlGzN1/HJv8y6QjyloiZd3o1OXv7HpZrQAAMgMgO5Tzyb7ioAQAgGTRhzS06OBafMWWs48ouP1BBYZjG90UmUkZse8cHDuIzXgM3DlTY4skJ7OiwgjxVc00bEfxFjo32cOwfZdwPd3FTqmpR7GDVEhBDm5OBBB7xmF3hJwaa9jBZuG1YmiZIPeFz3HiPVe2x7VbWpo4NaZsruYBACAEAICN9I0G/hlQPstEn4HB35Ljet1s4ZK3Uyg1VFGas1QA4DiV0UW1s7Rg2tnW2cm3ayndymhP9bUh2khX2mvzPSity9BAcvafEvo1HNMNY2Et+8ey34kLpVDlNRNZvUWzz7FOdSbk5knMk8Se9ekhLXYq2tm2ydd1M5tCunRzCQlFUOj3pIjuyNO+0jg7mo163RNL6ErF168OXjZH14U+mLwNchhmOyyc9F2dDOAdTSuqXj6yqtu34RNJ3bfeNz4WUyiOls851S/nZwXhfuWKu5VggBACAEBB+kzDXdW2qhykh7Mn8UZPHwPzKreo48bIcmjaLIthG1ANg7J3I/kvL34Wu6OqkSKPF2OFnWIOoOYUB48ovsbbNeWGB3suLO4dofFbqVi8oHSwPFmUzXNL99pO8BbdsePPuVtg9Usx4uLhtfmaSjs2ptsmXs0DxJv8LKVZ1q6S+CGv1NeCCLbqmDt2Vxa7LNrS4WPO2ivekfzOZU5yj4/U4W2wremyTwzNe0OYQ5jgHAg3BB0IUppp6ZsntbQ+6wZEQGhtBB1lJOz7UUg8902Ws1uLNLFuLPNoOQVMUCO7iez4/YLKsD60VJc51s+rd9SBflvNafNT4R/tFlXD+zs4mDvtNCeUkZ/rCir5kQ/El+Z6fCti8QICIdLLj+yZrfagv4dcy6kYv8AkRyu+UopkquVIhNGYTrfma8QdULDmZ4nQwrtMd33XepcoNGjlxmmcRwsbcsl4SyLjJpn0+ualBSX0GFaGWdPZfBXVtXHA3R5vIR7sbc3n0y8SF0hHk9EXKvVNbl9j0vTwtYxrGCzGANaBoABYBWCPINtvbMiGAQAgBACAxVUDZGOY8XY8FjgeIIsVrKKkmmChMewk09RJE7VjrA82nNrvMWXnrIuubizoa8NVI3Q3H8X6rjKEJGTbZiEh90n7ua5umH1AGplOkcn4Sirh9UDqYbsxX1DQ+NjGMOjppA3uOTQ4/BTqcH1I8k+xhy0cjavZ+qoXtfUBro5DbrIS57Gke68lo3SeC9b0mSoq9MgZFe3s7mxW2rqezH3fTn3feZzLP0VjkYschco9pfucK7XX2fgtmgr452B8Lg9h4jgeRHA9yo7K5Vy4yWiwjNSW0bN1obDXC4I55LDMPweY6mLcc5h9xzmfhJH5Kna7lC1qTRblLh3W7M9XbN1O+QfeBMgPqFZQX9st61/ZS/AprDX9ph5Oaf6goL8lY/mPUsZyHgFaLwXS8Dlkyc/aHCxVUs0DjYTMLAeTtWnyIBW0JcZJmJLa0eYqqN8MjopWlksZLHtOocNfLv5K2jYmtohuOjH16zzMcQY8uNmgknlmtJ2NLsts601Kc0m9IlWF05ZGA7XirfEjJVrn5IWS4+q+HjfY42Kxbsp5O7Q815HqtHpZL/Hue76Nketix+q7GiSq0s2y7eh7ZrqKc1MrbTVIG7cZth1aO7ePa/CplMNLZ5vqeT6k+C8L9yw13KsEAIAQAgBACAgnSfgu/G2pYO1F2JLcWE5HyJ9CeSreoU7jzXsbRZWm6qjZuZ6c2K5z7oI7lNJcKFOOmbkt2MxLdeYXHsvzZ3OAzHmPkrbpOVxl6T8PwaTXuTCeFr2lj2hzHAtc1wuCDqCDqvSJ6ORS+3mxLqFxnpQXURN3NzJp/E6lnfw481aYuX/AKy8kO2nXdHLwDaGSB29E8tPEatcOTm8VZyjXfHU0RU5Qe4loYFt5DKA2e0Mmlybxu/m93z9VVX9Nsh3h3X6kyvKi+0uxK2SAgFpBBzBBuD4FVzTXZklNPwedtroerrqlvKV5/Ed781UWLU2Utq1Yy6tiow7C6Zp0dA1p8HNsfmrKv5EW1X+Nfkee4YjG4sPtRuLD4tdY/JV0vJVT7SPUUJ7LfAfJWi8FyvBircRihG9NIyMfxuDfQaldIVzm9RWzDnFeWQvH+kmNgLaRpkfp1jwWsHeG6u+Cn1dOk+8+xHnkr/UpjG4nzyule8maQ7z3H3j3hSbMdL5TlGz6mlT4eSe2427slrCl77m0rFrsSOgY2NtmC3PiT4lWVUYwXZEWbb8m6Jl35HLRyMceCW88/Rec67p8H7nqv4bclzXsdbo62VNfVdsfusBDpTwcfdjHjbPu8VR1Q5Muc/K9GGl5Z6FaABYZAZABTTzAqAEAIAQAgBACAxzRh7S1wBa4FpB0IORCw0mtMFI7RYQ6kqHRG5b7Ubj7zDp5jQ+C87kUuqejons0WKMzJ0KKW2Sj2RNkdWOQizmmxFiCOBGi4RbjLaMlk4LiInha8e17LxycNf1817HDyFfWpe/ucJLTN17QQQ4AtIsQRcEHUEcVKMFQ7cdHroC6egaXQZufAM3R8SYh7zP4dRwuNLHHy/aRGsp90Qukru9W9dxClA7uGY3LFnDK9nc13ZPi05LpOqq35kjVSnDwzUxZn0mV00jj1sli4tsASGhoNrcgFW3dEx7HtbRpJuT2yW4Ntq6np4oWxNcIWNjDi8gkN4kALMejwitciTDKcY60QysoWSTSSm4Mr3SloOQLnFxAyvxWi6HTvcm2R5y5PZ36vamrkFjM5rdLR2j+Lc/ip8MGiHhfc6O+b7bOJM8uN3EuPNxLj6lSFFR7JHPbfk1pAtGbI1pAuUkbIxALU2MrJLLdSNWgkqrBYlbpGYw29I18NoJayoZDCLySGw5Nb7zncmgZrymZe8i3t4Pa4dMcHG3Lz/7sei9msDjoqZkEWjRdzjq959pzu8lbRiorSKS+6Vs3KR1FscgQC3QCoAQAgBAJdAIgODths+KyCwsJ47uiceds2nuP6FRsmhWx17mU9FOOaWOLXgte0lrmnIgjUFUE4OL0zoZ4nrjJGUdWlnuFFnHRsjubLYx1E+64/VyWa7uPuu8vzU7p+Q6bO/hmslssW69Uns4iEoCF7WdH0FWXSxH6PVHMvYLsef/AGR317xY+KkVZMofkcp1KRWuK7LV1ITvwukjH+5T/Wt8wO03zCsqs2LI0qGjkx4iL2JsRqDkR4hTI5CfucHWzZZXjmuquRpwZkFYOa29VGOAGqHNPUQ4sY6pC1c0Z4mB860czZRMD5VzcjbRiMi15GdDTIscjOjBI4k2AJJyAGZJOgA4lVnUb3GHFeWXHSMZTt5y8RL36NtkBQwb8oH0yYAyH/xt1EY8NTzPgFWVQ4okZ2U7p6XhEzuupBFugBACAEAt0AXQCIAQAgBAQrb7ZT6QDPTj95YO00Zda0f5gac9OSg5eNzXKPk2TKvikVJKJubkE1iuMo7MoTFpywxyDS+47zzH5rNMFJOJlstLYnGhUU4aTeSIAHmW+6fhZXvT7+ceEvKOUkSEqxNRrkBrzICsekWBj5Y95rSQH5lovq3ioGbbOGnF6KnqU3Di0aeBbL0s8I34u2CQXMe9hOZ5Gym42RY602yXipTqTkNr+jQa080jTwbJaRvqACpkcqa8nZ0xK465zXOa7VjnMPi0kH5KZG1s4OCNhk5XZTZzaMgkW3IxoN9NjQ0uTZkQlY2CzOiXZHecK2ob2W//AJ2nicwZSO7RvmeSpsn4rd/Qt67fTx/Tj792W3dczgLdAKgFugFQAgBACAEAIAQCIBEBXPSJsrbeq6dvfOxvxlH5jz5qszMbfxxNkyBRvVS0bm0W9ZG6M8Rl46j4rmnwkpGRdiccdTztJ0B3XDmNHD/vJTOTqsVkTXytF4xyBzQ5pu1wDgRxBzBV/GSkk0cwJWwMMgQEQ2t2akqN10Lmte2/t3IIOunguF9CtWmRsnGjekmbez+BGCJrXHecNSMrniukIKEVFHauChFRR2mRBbm55rxAXnlI0Msp9ZHFW0F2RDbGtC6JGg9bALoBLoDLR0xllZG32pXsiFub3Bo+a1k9JsLyemaSJscbI25Nja2Nvg0AD5Kmb29k5dkZw5YMjwUAoKAcEAqAVACAEAIBLoBEAFAJdANPwQFR7c7N/RJesiH7rKcgNIn/AGPA8PRUuZj8HyXg3TI9FJY3VdJbNjRxNm5MHt9mTteDh7X5HzXep8oafsGWz0dYz11P1bj24tPuH9D8wrLp9vZ1v2NJL3JYSrI1GFANsgEsgNTFqkRU8sh0jjfIf5WkraC3JIxJ6WzzXrmdTmfFW6RCHBbGBUAl0Al0BL+izD+txBriOzTtdMfvZNZ8XX8lHyZagdaluReDVWEoytQGQIBwQDggFQChAKgBAJdAIgC6AbdAISgGkoDUxCkZNG6OUb0bxukfmORGt1rOCnHTBTGN4W+kndE/Me0x3B7DofHge9efvpdctHRM1jTiZnVkgHVpOgdwv3cFwg+M9mTJspiz6WoBOTmkse05dzmn0UhylVNTj7GPPYtynxyN7QQbX4FTI9Xx/wDbaf5GODNqCra/2SCVNoyqr/8AG9mrTRsKQYBAQ/pUxHqsPcy/aqHCED+H2n/AW81Ixo7nv6HK16iUjZWZFAlAJdYMiXQCXQFvdDuH7lNJMRnO/dH3I7j+4u9FX5Uty0SKV22WM0qKdjIAgHBAOCAUIBQgFQC3QAUAiARAIUA0lAISgGEoBjkBH9rMEFVDYWEzLujd38Wk/ZP6FR8ihWx17mU9FTi7XEOBDmktIOoIyIK8/OLXZnQbjUTnOE0bS7eAa8NzO8Mg7zFvRSqIu6Ol5Rh9jYwo1j7CNhaOchsPRdP6Up/MY5lgbK4VLGd+eQveRawya0a5Dj4qfjYdeP8AKauTZLGlSzA9AU90wYjv1jIQezAwE/ek7R/pDfVWOLHUdka599ECupRxGkrBkbdY2BLpsyZaWB0r2xxi8kjgxo5ucbBYctLY1s9H4PhbaeCOFnsxNDL87DM+ZufNVM5cnsmJaWjoNC1MmVqAeEA4IBUA4IAQAgBABQDUAhQDSgGEoBhcgMbnoDC9yAgu3uB3/eYx2h/qgcRoH+I493gq3Nx9rnE2izgYDU7rxfNpyI7lVVXumxS+5vraJ7RxtyItY6L0kJqcVKPg5HWhC3BstQDwgPPO2VX1uIVL+crmjwZZg/tVtUtQSIc+8mcQuW+zXQwvWuzOhpesbM6E302NFpdDmzBc41srey27KcHiSCHyeAF2jzUXIs/1R1rj7ltAKGdx4CAUBAOAQChAOQCoAQCoBEAhQCFANKAaUAwoDG5AYXBAYXhAaNbJ2SDmCCCOYWGtrQK1dB1E5acmE3YTyvkPELzmdjSg214OkWSvDqkgC2iiYfUJY0uMu8f2NnHZJqGYOFwvWV2RsipR8M4taN5q3APfugk6NBcfIXWV5DPMcsxeS86vJefFxufmrfWkQfJrvctWzYwvkstGzZIxtlutFLZnRJdhtmH4hVCMXELLPnePdZf2R/E7MDzPBYnPitiMds9H0lMyKNscbQyONoYxrRYNa0WACgt7eySZrLACyAcEA5ACAVAKgBAKgEQCIBqAQoBpQDSEAwhAMLUBikagNSSmugObiOAslFnBYcVJaYOH/wDHqiE/VESM4Ned1w8HcVT5XSIWd4PRupkg2do5WNcZgGlxya071hbieal4GK8evi3sxJ7O0pxqc3aSo3KOod9mKQ/0lb1rckay8HnE6K1ZERkw3D31EzYoh23nU6NAzc53cAuU5cVs3itm5tTI1jGU0QAhie917Dfe8DcMj3aknOw0AyCw4ripe7Cb20cehpHyPbHE0ukkIYxo1LjkAseFtmT0rsZs4ygpWwtsXntyv+3IdT4DQdwUGyfJ7O8VpHfC0NhyAEAqAUIBUAqAEAIByAagEQCIBCgGlAIQgGkIBpCAYWIA3EAhYgE3EAhCA4uK7SU9O/clks/XdAc4gHS+6DZd68eyxbijnK2MXps4W1+OxSYdUdVI112btgc+0QNNeK2rqnCxckYlOLi9MpOQqcyOix+j3B+qpnVDh9ZUDsd0Q0/Ec/ABQL57eiTXHS2V9j4P0qQHg4/HP81Ig9xRyktMn3Q3ggMj6p4zZeKK/wBojtvHkd3zK5ZEtfCb1r3LjjKiHYygoB6AEAoQCoBUAqAEAqAVANQCFAIgEQCWQCWQCEIBLIA3UAhCASyAQhAY5AgKp2+wSRs7p4wXsfYvAzcCABcDiLAKyxMtQXCRFup5Pkiv66beCm2WKS7HCMdM18No+vnjiH+49rT3AntH0uok5aWztFbei82wDcDWizWgNaBwAFgPRVjeyWQPH9h3yzmSNwaH23rgnTK4Xau7itHOUNk/2Ww4U0DI23s0anUk5knxK5Sk5PZulpaJNE5amTO0oB4KAcgFQCoBUABAKgBAOQDUAIBEAiAEAiASyAEAlkAWQCIBCEBjcEBz62nDgQUBANpNjYpSXN7Dz7zRr4jiusLpQNJQUjmbMbImCo6x7w9zbhtmkWvkTnxstrL3NaMRr13LFhhFlwOg/qAgM0MdkBuxIDYagMgQDkAoQCoBUAoQAgBAK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 descr="http://www.irisemedia.com/blog/wp-content/uploads/2012/04/131609307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948268"/>
            <a:ext cx="267668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418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0426-04DA-43D1-83F4-413FEF96C645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457200"/>
            <a:ext cx="6781800" cy="792163"/>
          </a:xfrm>
        </p:spPr>
        <p:txBody>
          <a:bodyPr/>
          <a:lstStyle/>
          <a:p>
            <a:pPr eaLnBrk="1" hangingPunct="1"/>
            <a:r>
              <a:rPr lang="en-US" sz="3200" dirty="0" smtClean="0"/>
              <a:t>Dedicated administrative support at York for students and faculty</a:t>
            </a:r>
          </a:p>
        </p:txBody>
      </p:sp>
      <p:sp>
        <p:nvSpPr>
          <p:cNvPr id="51204" name="AutoShape 7" descr="9k="/>
          <p:cNvSpPr>
            <a:spLocks noChangeAspect="1" noChangeArrowheads="1"/>
          </p:cNvSpPr>
          <p:nvPr/>
        </p:nvSpPr>
        <p:spPr bwMode="auto">
          <a:xfrm>
            <a:off x="3429000" y="257175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51205" name="Picture 9" descr="IMG_03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971800"/>
            <a:ext cx="4557712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AutoShape 11" descr="2Q=="/>
          <p:cNvSpPr>
            <a:spLocks noChangeAspect="1" noChangeArrowheads="1"/>
          </p:cNvSpPr>
          <p:nvPr/>
        </p:nvSpPr>
        <p:spPr bwMode="auto">
          <a:xfrm>
            <a:off x="3429000" y="257175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51207" name="Picture 13" descr="IMG_02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://onyxinvesting.com/wp/wp-content/uploads/2011/06/stop-watc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605" y="5410200"/>
            <a:ext cx="1683544" cy="124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219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2A9C20-F2BD-4A7E-AE59-81025B575909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Colleagues from the Clinical area and the department at large!</a:t>
            </a:r>
          </a:p>
        </p:txBody>
      </p:sp>
      <p:pic>
        <p:nvPicPr>
          <p:cNvPr id="52228" name="Picture 3" descr="psychfaculty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133600"/>
            <a:ext cx="8001000" cy="4352925"/>
          </a:xfrm>
          <a:noFill/>
        </p:spPr>
      </p:pic>
    </p:spTree>
    <p:extLst>
      <p:ext uri="{BB962C8B-B14F-4D97-AF65-F5344CB8AC3E}">
        <p14:creationId xmlns:p14="http://schemas.microsoft.com/office/powerpoint/2010/main" val="29012975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6840" y="320675"/>
            <a:ext cx="7452360" cy="1143000"/>
          </a:xfrm>
        </p:spPr>
        <p:txBody>
          <a:bodyPr/>
          <a:lstStyle/>
          <a:p>
            <a:r>
              <a:rPr lang="en-US" sz="3200" dirty="0" smtClean="0"/>
              <a:t>We want to help you meet your training goals – to get to your destination!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6B8150-D6FA-47DC-9A44-2BB8386E804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8" name="AutoShape 14" descr="data:image/jpeg;base64,/9j/4AAQSkZJRgABAQAAAQABAAD/2wCEAAkGBxQSEhQUEBQUFBQUFRUUFBQUFBQUFRUVFBUWFhcVFBQYHCggGRwlHBQUITEhJykrLi4uFx8zODMsNygtLisBCgoKDg0OFxAQFywcHBwsNywsLCwsLCwsLCw0LCwsKywsLCwsLCwsKy4rLDgsKywsKywsLCwrKyw3LDcrLCwrK//AABEIALQA8AMBIgACEQEDEQH/xAAcAAABBQEBAQAAAAAAAAAAAAAEAQIDBQYABwj/xAA9EAABBAAEBAQEAwcCBgMAAAABAAIDEQQSITEFBkFRImFxgRMykaFCUsEHFCNictHwM7EkgpKi4fEWU3P/xAAZAQADAQEBAAAAAAAAAAAAAAAAAQIDBAX/xAAiEQEBAAIDAQACAgMAAAAAAAAAAQIRAxIhMRNBBFEiQmH/2gAMAwEAAhEDEQA/APEwlAXAJQqI9gUoamNUgKmqhExye4qJxQREoKbaRMjyUgF6AE+QFn6IjBYF8pOTYbk7C1f4bBshAynxdX0b9q2Cob0pWcGmNfwyLG5IGhRcXA3H5nNHerNb6q1MhA0kzeTvF99wuGIPp2Pl11TLdBu5ebQyylx6gsyn2soSbl6YXkbnroNHf9KuCHE/ir33/siRmIGYGx102+iPBusO4VYIo9QRRHqEwhbrF4COdv8AEvN+GRo8Q75h+ILJcS4c+B2WQejhq1w8ilRLsDS6k6k4BI0dJwan0kQCtauc1KFxKDRuCbac5NSB2ZMITktJ6JEQlATiEoCegRdSdSRKmlAS5VzU8IJwCVNtcUjc4qMlK4piZOU+DwhldTb01casNHcqBafBYcxRNaNTIGvcADdkaB3oBfujQSNIiaGNFfc+rq6pkeY7XX+dFBN81BwIH5W19VZcPFuvQAaZnagX1pOiR0GAJ3se391b4LhjfX1FfQK2wUIc3XSvWj5otsAasrteMCRYIdkYzBA9AiI6RLHBTpdQ4fhjSaLRR6Uoea+RQcMXxEvjrMWfijd0c13a91aQ4gA9FoOGcRA8JqiNR01W+LHKPmKfDOjcWvBDm6EHv5eX90wLe/tQ4Q2J4ey6LiB/SenqD9iFgQUg4ptKRODUBDafHESlLUVC3QJAO7DdihntVwI0HjIdU9ALGy0U2JMwzUYArkAGSKlHSNn2QTiqug4qMpxcorWdNOlBSJEiLmS2mrgUGUlNKdaQBBEaL07kD6rRSxgfiNEDK3W6CqMLhySKF1r7aK/xkrC5zgSGkAC8uag0CgOgu9U4AcTATTQfb72tHwvBkkAOFadb99FVcIgzdAfXUfRa7BYcNGmhUZZLxxG4WGj5dv8AbVG/CtDQX0CFxcObdzr8nUo3telmYEPI8N6rKY180eoe4juosPxh5NPNqbVY47axuLHRFR4o9D/nkskcd513UjeO5NdD6ImR3AfzfCZcO+xZb4m35b17Lyo6br1/A8xR4gGORlFwoEeei8hxDac4diR9DS2jny8KwqVQMUtpk4qbCyVuhnOSsegLUyhCTG91GJlFLMqlDg6iphMgi9NMiXYCJpUOSmly5Fy2HEptJwalDEjSrikXFBRxTUqVqAc1nU6D/OiNwra2G+17+p8kEzUo0S0DQ8vokEhkJNlx0rrQ9giXbGtr26X6qvwEXxpAxxoE2SNaaAS4/RaCXCRPDP3cSMzaB0tlryBprVA+SO0i5jbPHcHk8Yvutthx9FkMJwx8bhmo+m2i1sThos8vb40xlkLjcVkFnQBZiXmAvcQy/JrMt/8AM92gPkAVs3QNe0WAVTcT4M92sbGH2DfvSnGwXbEycxyuPX0Li762ERgLleMo37BWkXLOIe7xRMaOrienXbdazhXB2QtDRRrsABfbTYJ5aGFsZfFcJcxhd0G9qhbKLt3sP18l686NsjSxwFEUvOuNcFETnF0by0+Hwm69RX3Sx0u50/hPH4AQNBZqwb19VluZWgYqcDQZzoNtQCfvasOD8CbPIGMeQ6wRbTr5EjZVvHoiMTODdiV4130K1kYZW36AalSZUpCpBpKbadkSBiDNLk0qXIlDEBBRShinDE4Ro0A4YnhqlLUiAaGJQ1LmSF6AjBXFNXJEcElpAVyYSRHUFHiiPdVzdEWPkb52UU1jy4wDEsHQ5mn/AJmkLR8b4k+FkWGhaPDG2zlzEki/CsiZTG5jmfM1zXD1BBr00XoUWOa9hla1rwW5fDYkGnyuHT1WPJGvHf0j+H/CaSQXVZ615X9lJhJSatQmEtb8hazYZiLJ66Wp4KoFTvxrIvMA7vsiJcaxqzU2Oy3RWb4lxpxOh0/y0RXWN87iGb5dhueiB4hzTh4RrmkJ6Db7Ku5eL3s8Rpp6aAV6lJiuWcK4k53NPZjtPui+o1I6Pn1zv9MBoHSqP3Vhw7nKLEuyYjLnqg4Aa+T+hHn0WexPKcd/wsSGj+cE/dqkwHKXwz8QTRyZSDka0gnzJPROTQum84RJhwQWta3+n/LXmH7QsCIsdLXyyVID3sV/uCip+MGOUjbXbp5oXm7G/GEDjq4CRvtbCPvavHL9Iz49TbOZV2VdmSZ1bF2VNpIXJC5BnLgo8yliCAlZGkc1ExhK+JXIW1dI5RF6LkhtCyR0psBmZJaaQlY21ISBq4MUwC6lRowxKQpaSUgkeVGMZYYPqh0RhHUUgjn1PodFPHPIw5o3lpO9Hf1CbLQutT3SMF69OqKc8XuGxksvw3uc5xByuHS/T3V+yWgs5ypMc0jfQj7gq4kfVhY2OjC7iLFvu1Vu4bnAy/MNB2RUh1TsM4h1hKeNb8SYTgeNOmYFtaZXAa9NCrpnLbGtDsS+ZrcrbIDnU4nUeHtrrspo8ecthV0/M80R8J07HUfdVtnqr08t8Oe4ZMS4MIOhe6+lG3DTqshxtj8ERUgka401zXXdXZCsW82Qyf6+Fiee4thP0IVgzjWGmaWMwzGafMdS0dgSn4VljAT4kzvDg093eXS0vE3ahv5G17nUq2xRbFmNAFx0H+2n3VBO+9T11Pqd08Yzzy80HKjJUtqN4VsjbXWmWuCAepojqogxSMCYWkJFKY6qvY5TtkV7GnPYhJmIl0iheUqcwAmNEwRJQxFQsUr/ABq8uXZ1GSktJmlzpMyitLaWwkzLg5MBTwEGe20TG6hSaxqkjHdPQ2N5eOXEAfmsf2Wj4hhzuFkcHJU8Z/nb9zX6re4hu6zz8a8dZZ09HVF4fEtUPFIKsqm+NSlrttsHiWeSmxMWHcPFRWIZiyNipXY697RoeLd/CMO53he5vkCD/urnDcPhw8L5Aem58isazEaiiVb8VieMPGXOPicbHTQWP1VYzaM7pQY7El7i4+w7IF70XKxDmFasetqFLSlESX4aFdAmRSsjU/w04NQPxmNYnZE4OCW0KmEMCdaW0loa9Y61y4rkFuHMREbkKCnseg+0VhK4KURJ3wkacvWoaXUiBElESR9KHaFO1qcIlIxiFTA5ickyp0UJe4NaLJNAd1UHRFdEHsQfuvRp9SsNj4WweDMHybyVszamjz3KveE8WzgNk3/C7o717FRy4jGzG6EY1l+apJMC0nVaN+qq520Vhtr9Z/E4TKdChxGe6uMbEgoIrcqlFiywOAawtcTmJ+y0PHYAcKD+V7T7EOH6qnw7tQiuaMYWYYNB1ztd/wBJsK8ctVnVE6JQT0wW72HU/wDhWEL2WCRYcMzRdCut9f8A0qTieJMjy40LoAAAADoABpS2s1Nq2vuS2xTzPjxTAWFhLa8JY4bU8ai1peLfs0ePFg5Y5GmrZK4Rvbmr5XfK8C7J0OnVUfInD48mIxUswY2B0cTmVv8AGvK8vvQWwiqVpxPmZjAP3aXNW4LiaB6DTRbzDC8Vu/Yrjm/2sj+zRkbf487g6r8AblP9N6/VN4ZyThmS/wAUyYgaZWubkF7kODTbvsj+S+Ym4hjnYt9NY7K0dboGzXe6HoVPLzlDh5XtBofhBy2Aezj1/uuLv/YuGWxePwOGMeWaCERV8uUNIA6hzay+yDj5T4dKPDh3C+rZHj3BtV+A55w8sr/jMa5orI1zQQe5o6E3SE45zo4ktiGS/b7BHYTjrIc0cGdg53RuDshNxOcPmadvFsSNjSqMy9IwXNQcz4WLayZh0c14DwfQHb1WI5lwrGYh4gaWxkNc1pJOWxq0E6kf3VS7Tn2x+q0uSFyiLk3Omy7Js6cxyGLk6F2qNjsOyJRGlzrsybfwmRLkSZ0mZMbh+VdSZnRvCeHPxDi1guhbiTTWju9x+UIk2dzkCuTsNMWva4bgilocTLgIG5RGcQ8DxSF5ay+uTXVA4qKJzGujc+Ikatcx5ZfZsmVXjj6xvP8A8BcR5feIhMwl13nB+a97HfzV9ytwZj4Q+XxXq1vQDue6r8Li36Bzj4ScvbXUUPsr3A4vK09BR0218l1ZcON/yxLk4/N4pMVg61j1A3bdkeiqpdVpsHFYs/TZBY3hme8mju2wd5eRXFycMvsRhya8rMSdkNloqxkhq7FEaenkUG9mq5nRvYnh7bNnZQczyEs9Ebh25QEFxmO43Eol9TQeAxbRh5WOY1zhl+HIfmZmvM0eRAKrY2W5vqPsi3ENiaB8xBc73oC/a/qVe/s/5d/fcSGv/wBKICWXzGzWD+o37BduVkx3S+Nf+w3CSRfvEssX/DzMjDS6gHPY4kEB248TtV6ZNOytI4zfT4YcL8yR+iFJygBjRkbQygEAMAoZG9CBWidM8/h27t1Ivfw7H1ux0XBllbUsbzlwJ88pkjBBygeHwCm7DTShr2WJ4ry+A052PLwBbgbDvT0XskLSSbGUDTXZo/lN27TewuxHDWDTIASLoi6LrJ96ItTPF/kutPnCJmU6bdCr/h+IhaXOmjbMTsHagDqtRzxycWg4iEW0uHxGAd/xjoDtfqsfgMJnmDaLmtIzuaCR7kLWX9tMcpR+CjzPdKYcjXHwgDwgfykobmGMGY/0sH/avQY4GhgALXDo0gfZYTmGRvx31/KK7U0LbCI5cvJGXxUKRmHRU5sqeONX1c+wD8L2Q7YiCtEyEUhJoRadwG1f8RIZEMHJyzadqm+Ikzo/lvhrcRNkkzZQ1znZCAfDsLIWxwXLDZD/AMNA0AbyzFz69L3PoFUxtTcmFhhc7YOcezRdep2AWq4NwsuirEvc2O7bBFfiP5pHNHiPqtTDwGGL53GZw6EBsTT/ACxjT62URJOT1WuODLLOszhcFgs1Nw7nO82SO+uYUrHG42HM1slNNaMeMgryBoH6q3hmBNKn5iwTZqzCwPrfkr1pO91Q8Sw4txArTM3boehCfwx1uaH9f9+h/wA7p2H4c2MHKSQfwk3Wh2+iYI61G+hHr0XZxfJXocVlxaeKSMHI6QNfQJD9N+oPZWOHja4Brnxk/hcHWR5HyWf45xeOJsb5IRL8QGthVAGttvEqr/5VAPlwtHyk/wDC5+XWOdjj5OPWV01vGeBfEbmy5ZWg6jaQb0fPsVmcBgg/VvTcdR6hOw37QpmCvgtcBsC4ivQqtxnObnOzDDxRnyBu++YUVy54YZDG54tGzh16IXjXCf4ROgAGvkOqFwvPND+Jh77mN4v6OCE5s5mZPG2OEOaHeKTMKOmzQAT67rnnHezol2zU0wcT51XoKAH2Xq37H4wMLM5uj3ztDjQ+RsYyj0svXkWHjL3Brd3EAe69i/Zk8RSy4Z2nhY8DzYS19exaVvzY28e58Fnj0L4OgoepvQdr0T8LhhR006aeEb2PX+yOHDR/hSOYG0zbPuD+Kug72LXJIyRT+AlzyXOJAytDM1AX3A31PohJmPeWueHRgGwzMDvv8RwvpsBtR7opjTThbQQGu0+W3HtWnqpmx2eumlny9fMlBqbEYZrgQaIcMpFX4SKIv3KznB+FR4ZhjjFZDXmSOp7rfyQeEm+h6WvKuZObIcPiZ43E5mv2Gv4Qf1RjLtWCTj8wDScoBAJLmhouh3Xj8mNLyXHdxJPut1h+PxYyZsNOb8a4g668T2kNJHrS86yFpLXCi0lpHYt0I9l0Y+Jzy2MYUZDKq6NykzqplpmtDPoh5HqvdiEx06ruWiww2ihhvK/LffyG67CEDf8Az6Lf8rYSHCuEmIkj/eCAY4iRcV/iP857dPdThF1Jyjye7DEzYogOcwtEP5Qasvd302H1WmnxQqrDQNAABp6AIPEYkuNnrtqhZHLpxkkY2nPe13yuULwBv1UOJb1GhCYx+ZMSCWHq1CYqy02pmsAtQSOsEeqDkVTZKOuxI9u5P1UTxW/T9FKWW2jV9QNr8k1sTpNGguftlGpPoOq14cteOnhs1pBx5ufCw9cjyPsR/ZUceGJ2YT7LUcOGeN7fyvadfMEe2xVx8ANbbiGgdSaCX8jHeWy5stVhm4KT8jvonuwrq8TD7haV2OzWYQC1vzTSHJE30P4j5BU2P5gDdIj8V/8A9rhTG/8A5x/qVjqRONyyU+LibFWlO6N/UhVcjr33O6mleXEkkknUk6k+pVjwPgbsQcx8MY3d+Y/lb+p6KPvxrdYwTydh/wCKXObfhtp8rorUYzGOw+JhxLTscrux6a+RFhC4fDiJ4r09ii+MQZ4nNPUb+YXfx8cz4LgvCy4vauDcZjlia9ptpoA71/K7zCmZK15cHDQajQCugdfff0XzlydzrLgn0fFGfmabOnYj9V7Hwfm3CYpoLJWscNacSCDvo8EH6rxM5cbpjcdNBjnCy14oaljtsxJGYOrrpp3zKWeXVtOaHCwGjV2tbt6oDKMp+G+MjeviNc06kganTv03QfEuZMJhGkyTRhx/BEGvkcexI1Puo9/otLXH49uHiklmd4GNzPJO9bNaPMmvdeBP4AcTJJPNN45nukIDNAXm6snpt7Kz5r5ykx72ty/Cw7DbIrvMds0hG58ulqvxXEywBjBsBr1Pouriw17SyxXHLnBMNBK172vkkaR8Ml1AP2BoDosTzbBlxL31TZQJG+4p3/cCr/AzvDmuzEO3u9Reh+yveMctfv2AidAWjEQSFoDiGh0bwLBJ2oix7rXKbnjP5XlYekL1Y8Z4FNhHFs7QKrVrmvbrt4mnT3VdSxvioRInZUoakYzBjxj6+41CIcL39fdIuV4fE5JcLxaWD/Tcaq8p1bv2XoHDZTJEx7qzOFmtva1y5a4JonIC030QMYpy5ctCiXFBC7f55rlyKqBJW+IhB4klrgWktI1BBogjYgrlyR4mnj0r/iZsmaqLw2nGtiSDqfNVPFcY8nxOLtPxEmvQbJVyvO+RvZuxWz4hz6zuJrYE6D+kbBQLlywafFjy/gWzzsZJeUnWjV7r0hsDWtDWimgUANguXLTD45+b6r8XhmlOxWsevX+y5cu3+L/sv+P+3mb9z6lRA62ND3GhXLl5ef1s9LweFa7ABxALvgZs34r72sjM1KuT1NObjvtOjGgWng4ax8cb3Xm1GhG30XLleKuRMzBtFb6oxspjNN2doR0I26bHzXLlpHPVrPjhw+FxwcULHP1e4sLnOP8AMXEk+68o5hkzyNkysaZGlzgxoa3MDVho0G65cseVePwDDEDukljA2XLlip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imap://ctill@mypost.yorku.ca:993/fetch%3EUID%3E.INBOX%3E83912?part=1.2&amp;type=image/jpeg&amp;filename=photo%20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p://ctill@mypost.yorku.ca:993/fetch%3EUID%3E.INBOX%3E83912?part=1.2&amp;type=image/jpeg&amp;filename=photo%20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ap://ctill@mypost.yorku.ca:993/fetch%3EUID%3E.INBOX%3E83912?part=1.2&amp;type=image/jpeg&amp;filename=photo%201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7" y="1828800"/>
            <a:ext cx="8827770" cy="662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7139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smtClean="0"/>
              <a:t>NEXT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2286000"/>
            <a:ext cx="8839200" cy="4114800"/>
          </a:xfrm>
        </p:spPr>
        <p:txBody>
          <a:bodyPr/>
          <a:lstStyle/>
          <a:p>
            <a:pPr lvl="1"/>
            <a:r>
              <a:rPr lang="en-US" sz="3200" dirty="0" smtClean="0">
                <a:solidFill>
                  <a:schemeClr val="tx1"/>
                </a:solidFill>
              </a:rPr>
              <a:t>Q &amp; A session with current CD area students</a:t>
            </a:r>
          </a:p>
          <a:p>
            <a:pPr lvl="1"/>
            <a:r>
              <a:rPr lang="en-US" sz="3200" dirty="0" smtClean="0">
                <a:solidFill>
                  <a:schemeClr val="tx1"/>
                </a:solidFill>
              </a:rPr>
              <a:t>Meetings with faculty supervisors</a:t>
            </a:r>
          </a:p>
          <a:p>
            <a:pPr lvl="1"/>
            <a:r>
              <a:rPr lang="en-US" sz="3200" dirty="0" smtClean="0">
                <a:solidFill>
                  <a:schemeClr val="tx1"/>
                </a:solidFill>
              </a:rPr>
              <a:t>YUPC tours </a:t>
            </a:r>
          </a:p>
          <a:p>
            <a:pPr lvl="2"/>
            <a:r>
              <a:rPr lang="en-US" sz="3200" dirty="0" smtClean="0">
                <a:solidFill>
                  <a:schemeClr val="tx1"/>
                </a:solidFill>
              </a:rPr>
              <a:t> Offered every </a:t>
            </a:r>
            <a:r>
              <a:rPr lang="en-US" sz="3200" dirty="0" smtClean="0">
                <a:solidFill>
                  <a:schemeClr val="tx1"/>
                </a:solidFill>
              </a:rPr>
              <a:t>30 </a:t>
            </a:r>
            <a:r>
              <a:rPr lang="en-US" sz="3200" dirty="0" smtClean="0">
                <a:solidFill>
                  <a:schemeClr val="tx1"/>
                </a:solidFill>
              </a:rPr>
              <a:t>min between 2:15-5 </a:t>
            </a:r>
            <a:r>
              <a:rPr lang="en-US" sz="3200" dirty="0" smtClean="0">
                <a:solidFill>
                  <a:schemeClr val="tx1"/>
                </a:solidFill>
              </a:rPr>
              <a:t>pm </a:t>
            </a:r>
          </a:p>
          <a:p>
            <a:pPr lvl="2"/>
            <a:r>
              <a:rPr lang="en-US" sz="3200" smtClean="0">
                <a:solidFill>
                  <a:schemeClr val="tx1"/>
                </a:solidFill>
              </a:rPr>
              <a:t> Meeting</a:t>
            </a:r>
            <a:r>
              <a:rPr lang="en-US" sz="3200" dirty="0" smtClean="0">
                <a:solidFill>
                  <a:schemeClr val="tx1"/>
                </a:solidFill>
              </a:rPr>
              <a:t>: BSB Stairwell, 1</a:t>
            </a:r>
            <a:r>
              <a:rPr lang="en-US" sz="3200" baseline="30000" dirty="0" smtClean="0">
                <a:solidFill>
                  <a:schemeClr val="tx1"/>
                </a:solidFill>
              </a:rPr>
              <a:t>st</a:t>
            </a:r>
            <a:r>
              <a:rPr lang="en-US" sz="3200" dirty="0" smtClean="0">
                <a:solidFill>
                  <a:schemeClr val="tx1"/>
                </a:solidFill>
              </a:rPr>
              <a:t> Floor</a:t>
            </a:r>
            <a:endParaRPr lang="en-US" sz="3200" dirty="0" smtClean="0">
              <a:solidFill>
                <a:schemeClr val="tx1"/>
              </a:solidFill>
            </a:endParaRPr>
          </a:p>
          <a:p>
            <a:pPr lvl="2">
              <a:buNone/>
            </a:pPr>
            <a:endParaRPr lang="en-US" sz="3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944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i="1" dirty="0" smtClean="0"/>
              <a:t>Introducing…</a:t>
            </a:r>
            <a:endParaRPr lang="en-US" sz="4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6B8150-D6FA-47DC-9A44-2BB8386E804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AutoShape 2" descr="data:image/jpeg;base64,/9j/4AAQSkZJRgABAQAAAQABAAD/2wCEAAkGBxMSEhQSExIVFBIXFxgaFxYYGBoXGBkXGBgYFxgZGRkaHCggGhwlHBgdITEhJykrLy4uFx8zODMsNygtLiwBCgoKDg0OGxAQGywlICYsLDQyLDcsLC0uNzEtLCwsLDQsLy8sLCwsNCwsLCwsLCwvLDQvLCwsLCwsLCwsLywsLP/AABEIAJwBQwMBEQACEQEDEQH/xAAcAAEAAgMBAQEAAAAAAAAAAAAABgcEBQgDAgH/xABFEAABAwICBwUFBgMGBQUAAAABAAIDBBEFIQYHEjFBUWETInGBkTJCUqHBI2JygpKxFNHwCCQzosLhQ1Njc/E0VJOyw//EABsBAQACAwEBAAAAAAAAAAAAAAAEBQIDBgEH/8QAOBEAAgIBAQUECgICAQQDAAAAAAECAwQRBRIhMUFRYbHREyIycYGRocHh8AZCFCM0UmKy8UNykv/aAAwDAQACEQMRAD8AvFAEAQBAEAQBAEAQBAEAQBAEAQBAEAQBAEAQBAEAQBAEAQBAEAQBAEAQBAEAQBAEAQBAEAQBAEAQGjxzSumpbte/ak/5bO87z4N8yFJpxLLeKXDtImRm008JPj2IhWIayp3ZQxMjHN13u+gHoVYw2bBe02/oVNm2Jv2IpfU0kumNc7fUOHg1jf2apCw6F/XxIj2jkv8At4H5HpfXN3VL/MNP7hevDof9TxbQyV/bwNpQ6xaplu0Eco43Gy71bl8lons6p+zqiTXte6PtJP6fvyJdguntNPZr7wPPB57t+j93rZQbsCyHFcV+9Czo2nTbwfqvv8yVA3UEsT9QBAEAQBAEBGNLdPKHDhaea8triFnflPLu3s2/NxAQFUY5r8ncSKSljjbfJ0pMjiOey0tDT5uQEQqtbGLvJP8AGFoPBscTQPCzL/NAeMWs/Fm7q6TzDHfu0oDfYRrwxKKwmENQ3jtM2HHwMdmj9JQFk6K66aCqIZOHUkh+Mh0RPSQWt4uDR1QFlRyBwDmkFpFwQbgg7iDxQH0gCAIAgCAIDT49pNTUY+2lAdwYO88/lG4dTYLCVkY8ybibPyMp/wCuPDt6fMr7FdbUhJFPTtaODpCXH9LbAepWh3t8kdFR/GoLjdNvuXD6vyRHKjWDiLyT/EbI5NYwAf5b/NYOyb6lnDYmFFexr8X5ngzTbEAb/wAXJ57JHoRZeb8+02PZGE1p6NfU2eH6zq6P2zHMPvsANuhZs/MFZK6aIl38fxJ+ynH3Pz1JngWtGmlIbO11O48fbj/UBceYsOa2xvX9uBSZX8evr41PeXyfy/PwJ1DM17Q5jg5pFw5pBBHMEb1vKGUXF7sloz7QxCAIAgCAID5keGguJAAFyTkABvJPAL1LXgjxtJasrLS7Tt0hMVK4sj3GQZOd+H4W9d56K4xcBR9azn2FBm7TcnuUvh2+RB42Oc4NaC5xOQAJJPQDMlWTaS1ZTpOT0XFkswrV9VS2dIWwNPxd5/6R9SFBt2hVHhHiWdOybp8ZcPEkMGrOADvzyuP3dlo9CCoj2nPpFE6Ox6usn9D1k1a0x3SzA+LD/oXi2lb1S+vmevY9PRv6eRpsS1aytzhlbJ91w2D5HMH5KRXtKL9taEW3Y81xrlr7+BDcQw+WB2xLG5juRG/qDuI6hWELIzWsXqVVtM6npNaG50Y0umpCGkmSDjGTuHNh909Nx+aj5GJC5a8n2+ZLxM+yh6PjHs8i3MLxGOojEsTtph9QeII4EclQ2VyrluyOmqthbHeg+BlrA2BAEB+ONszkEBReszXISX0uGusBk+pG88xDyHDb48ODiBSwD5X+9JI93VznOcfUkkoCxdGtS2IVID5tmkjP/M70lufZt3eDi0oCd0WoKjAHa1VQ93EsDIwfItcR6oDIm1DYcfZnqmn8cZ//ADQEZxzUHM0F1LVsk5MlaYz+tpIJ8ggKsx/R2qon9nVQPhcd20Ltdz2XC7XeRKA32gWsWqwx4a1xlpr96Bx7uZzLD7jvDI8QUB0zotpLT4hA2op37TTk5pyex3FjxwI9DvBIN0BuEAQBAEBWenWsbYLqejcC4XD5t4HMR8CfvbuXMRrLukfmdRsrYW+lbkLh0j5+RVcj3SOJcXPe45kkuc4nrvJWg61KMI6Lgl8iW4Jq3rJwHPaIGHjJfat0YM/Wy2RqlLuKfK29i08Ivefdy+flqS2l1SQAfaVErj90NYPQh37rYqF1ZT2fya5v1IJe/V+RkSap6M7pagfmYf8AQvXQu1mtfyTKXOMfk/M0mJ6pZALwVDX/AHZG7P8Ambf9gsHQ+jJ1H8lg3pbDTvT1+nDxILjOB1FK7Znicw8Cc2n8LhkfVammuDL/ABsynJjrVJPx+XMzNGNKqihfeN21GT3onew7nb4XdR533L2MnHkac7ZtOXH11o+j6/n3F46N6Qw1sXaRHMZPYfaYeRH7HcVLhNSWqODzcK3Es3LF7n0ZtlmQwgCAIAgKv1i6TmR5pYnfZtP2hHvPHu/hH7+CucDF3V6SXPoc/tPN3n6KHLqRXBMIkqpRFEM95cdzW8SSp110ao70itx8ed892JcGjujUNG3uDakI70jh3j0HwjoPO6oL8mdz48uw6jGw66F6vPtN0o5KCAIAgMXEsOiqGGOVge0894PMHeD1CzrslW96L0NdtULY7s1qio9L9FX0btppL4HHuu4g/C+2V+R4q+xctXLR8Gczm4Msd6rjH95mPoppA+jmDszE6wkZzHMfeHD04rLJx1dHTr0MMLLljz16Pmi6qeZr2tewhzXAFpG4g5grnZJxejOsjJSWq5HovD0ICjde2sA3dhlM+3/uXjjcXEIPK3tfp+IICotG8Anr6hlNTs2pHcTk1rRve88Gjn4AXJAQHT+gWrylwxgLGiWpI787h3uoYPcb0GZ4koCYIAgCAIDCxfCoaqJ0NRE2WJ29rhfzHEEcCMwgObtamrN+Gu7eDakonG1zm6Jx3NfzaeDvI522gI9oFpdNhlU2eMkxmwmj4SM4j8Q3g8D0JBA60wrEY6mGOeF21FI0Oaeh5jgRuI4EFAZaAICttamlxiBo4HWe4fbOBza07mDkSMz0tzyj3Wf1R02wdmKx/wCRauC5Ltfb8PH3FX4VhslRK2GJu09xyHAcyTwA5qOk3wR1d99dFbsseiReGh+hMFC0PIEtRxkI9nmIx7o67z8hLhUo8epwm0drW5b3Vwh2efb4EpW0qQgCAIDwraOOZhjlY17Hb2uFx/56rxpNaM2VWzqkpwejXUpvT3QM0l54Lvpr5g5ujvuueLeF/XmYlle5xXI7XZO2Vk/6reE/o/z3fIjOjuOS0c7ZojmMnN4Pbxaf6yNisFJxeqLTMw68qp1z+D7GdC4RiUdTCyeI3Y8XHMHcWnqDkfBTYyUlqj5xkUTosdc+aMxZGkIAgNFpnjH8LSve02kd3I/xOvn5AE+QUnEp9Lak+XUiZ2R6GlyXPkilY2Fzg0Auc4gAbySTYDxJXRNpLVnJJOT0XNl26J4C2jgDMjI6xkdzdbcD8I3D14lc5k3u6evToddh4yor3evU3SjkoIAgCAIAgPCupGTRuikbtMcLEf1uPG/RZQm4SUo8zCyuNkXGXJlHaQYS6lnfC7MDNrviYfZP0PUFdJRcrYKSOQyqHRY4P4e4nOqzGS5r6VxzZ34/wk95vkSD+Y8lW7Sp0asXXmXGyMjei6n05E/VWXRHtPtIhh9DPU5bbW7MYPGV3dZlxAOZ6NKA5Cke+V5cS58j3Ek73Oc43PiSSgOq9VmhbcMpGhwBqpQHTu68IweTQbdTc8UBM0AQBAEAQBAeFbSMmjfFI0Pje0tc05gtORBQHJesbRN2GVr4MzEe/C48Y3E2B+80gtPhfigLG/s7aUnakw6R3dIMsF+BH+IwZ8RZwA5PPFAXqgNdpDiraWnlndnsNuBzccmt83EBYzlux1JOJjvIujUur+nX6HONXUule6R7tp7yXOJ4km5UHvZ9LrrjXFQitEi8NXGi4o4BI9v94lALyd7WnMMHLmevgFLqhurV8zhNs7QeVduxfqR5d/f5dxL1tKYIAgCAIAgPiaJrmlrgHNcCCCLgg5EEcQh7GTi1JPRooLTvRv8AgaksbfsX96InPLi0nm05eBB4qDOO7LQ+h7Kz/wDLo3n7S4Pz+PjqSDU/jpjmdSOPclu5nSRouQPxNH+Qc1splo9O0rv5FhqdSyI848H7n5PxLgUo4wIAgKu1rV21PHCNzGbR/E8/yaPVXWzYaQcu1+Bz22LNbIw7F4mLqzw0S1XaOF2wt2vznJv1P5Qs9oW7tW6upr2TTv3bz6eJbaojpQgCAIAgCAIAgINrUw0OhZUAd6N2y78D93o636irLZtuk3DtKja9O9WrF08GQXRSu7Crhk4bYa78L+6fQG/krPJr36pLuKbCt9HfGXf4l5rmjsCiv7SeMd6lowcgHTPHU3jj/aT1QES1H4CKrE2OcLx07TMbjIuBAjHjtEO/IgOokAQBAEAQBAEAQFYf2gMBE+HipA+0pnh17XJjeQx49S135SgKD0Qxg0dbT1N7CORpd+Amzx5sJHmgOygUBWuunESI4Kce+5z3eDLBo8CXE/lUe98kdP8AxqhOc7X0Wi+PPw+pCtXuFCpromuF2MvI8dGZgeBdsjwJWmuO9JIvdsZLoxJNc3wXx/Gp0Apx87CAIAgCAIAgCAh+tLCRPQveBd8J7Rp+7uePDZz/AChab46x17C52FkunLUekuHl9eHxKUw6sdDLHM32o3tcOuyQbee5RddOJ3N1StrlW+TTXzOmIZQ5rXDMOAIPQi4VgfLpRcW0+h9oeBAUrp5JtV855Fo9GNC6LCWlEf3qcntJ65Mvh4Ew1TQAQTP4mQN8mtBH/wByoG05evFdxabHivRSl3/b8k6VYXAQBAEAQBAEAQGm0viD6OoabXETnW/B3x82rdi2JXxWvHXx4EbMhvY89ezw4lH3tmN66Y49cy8qzGuzLRsbV2tdfatv8l842ntj/Cu9Fua8NdddO3ufYfQsfG9LDe1IlpNo/huIydtVU8na7IYHskcCGgkgWvs8Tw4qND+SUv2oNfJ+RteDLo0ZGrvRGjw185p53v7YRi0uyHN2NvcQADfa5e6rSjamLdwjNa9j4eJHnj2R5onisDSEAQBAEAQBAEBpdMads1FVU+0NuSnmsCc/YIDrcg4hDzVa6HGyHp1TU6bmmgoz2Pa9rTRSbW3s72j7pWmy3cemhXZmf/jSS3dde/T7GhxfSKgrXNdVUku01uyHMkvYXvuu0HM8lplZCXtI34X8qsxVuwWifcn4m00GjwynmfJBUuDntDdiazS3O9g6wBuQMs9yzqcE9Uyyyf5JHaFca5NLR69V4liAqSRwgCAIAgCAIAgMfEacSRSRkXD2OaR0cCPqvGtVobKZuFkZro0zmMKvi9UfUzovQ2XaoaU/9GMfpaG/RTqnrBe4+a7Rju5di/7n4m5WZCCApPTlmzX1A+80+rGn6rosN60R/epye0Vpky/ehNdU8n92lbxExPqxg/0qu2mv9ifd92W2x3/pa7/sibquLYIAgCAIAgPmSQNBJNgN5KwnZGuLlJ6JHqTb0RHsQx1zu7H3R8XE+HJcln7fnNuGPwXb1+HZ4+4sqcNLjPia2SS1LWvJv9g4XPNwcApf8T3p5Upt6v1fH8EXbDUcZrufgVWV9RPnpdVfhMjyzZtZsbW5niLr5htnZd+Xkekr00005978z6NiXwqr3ZGBJhEzfcv4EH/dUVmxc2H9Nfc0/wAkuOVU+phPYQbEEHkclWzhKD3ZJpm9NPijMocUkiyvtN+E/Q8FY4W1sjF0Sesex/bs8O40248LO59pJqGuZKLtOfEHeF2mFn1ZcN6t8eq6r97SrtplW9GZKmmoIAgCA+JpWsaXOIa0C5JNgAN5JRvQ8lJRWr5FcaTawnOJjpO63cZSO8fwtO4dTn0Cizvb4RKLL2q/Zp+fkabRWrcP4+pkcX7FHMXOcSSTYOGZzOTSvKOM9e4w2S5TulKT14fdHP6lnQnS1fojUT01AIgy0VJCw7TrHaDRfKyj21yk9UVO0MKzImnDTgjSVOhFczPsdoc2uafle/yWl1TXQq57MyI/11+JoqinfG7ZexzHfC4Fp9CsHw4MhShKD0ktDbYDpTUUhAY/aj4xuzb5cW+XzWULJR5ErHzraOCeq7C1tG9JIaxl2HZkA70Z9odR8Tev7KXCxTOjxcuGRHWPPsNythKCAIAgCAIDyqZdljnHINaT6C68ZlCO9JLtOYAq+PJH1U6J0Ij2aClH/RYf1Da+qm1ewj5ttOWuXY/+5m7WwghAVPrRotiqbJbKRgz+8zun5bKvNnT1q3exnN7Xr3blLtXh+o9dVeIbFRJCd0rbj8TLm3m0k/lWO0q9YKfZ9zLY9u7Y4Pr9i01SnRBAEAQBAfL3gAkmwGZKxnOMIuUnokepNvRETxXETK6wyYNw+p6rgtqbTnlz0XCC5L7v94FvRQq13nnQUDpTZuQG9x3D+ZWjA2dbmS0hwS5vp+fcZ23RrXEx9YD2U1H2LT3pnC995ayzifXZH5l9J2Bs2vFfqdOb7+Ryu28tyq0fXw5lf4BRmaphjAvtSNv+EG7v8oK6S+e5XKXcc5i1+kujHvL6XMHZFH6/Z6qkqqarp6iaESRmN3Zvc0bUbtoXANjcP4/AgPjVXrKnrallDXlkoka7s5S0NftgbQaS2wsWgi9gb2zN1ovxqr47tkU1+8uwzhZKD1iyzMTwYx3cy7mceY/mFyG0tiTx07KuMfqvNfveWVGUp+rLgzXU87mODmmxH9WPRU+PkWY9isrejRJnBTWjJdh1aJWbQyPEcivoOBmwy6t+PPqux/vIprqnXLRmUppqCA+XvABJIAAuScgAN5KHjenFlP6aaVuq3mOMkUzTkN22R7zunIfXdCss3n3HMZ+c73ux9nxNXgGBTVcmxEMh7Tz7LR168gsYwcnoiNjYs75aR+ZvNZVNFhOETRxuLp6othLzvIzc+zeDdnaH5xclS4VqB0+LiQx46R5vmyhMDw51TUQ07b7UsjGAgXttOAv5Xv5LYSjtNjQAANwFh4BAVxredNCaeohkkj9qNxY4tzycy9jn73oo1+qaaOn/AI8qrVZTZFPk1qte5/Y02iel76qaOkrhHPFIS0Pe0B7XEd2zhbecr78xmsYT1e7Libds7AxnRKyuPLjpzWnXvXbzM/SrQJ0IMtNeSMZuYc3tHMfEPn470spceKPmOZstw9eriuzr+SH0VW+F7ZI3Fr2m4I/rMdFpT04oq67JVyUovRlz6J6QtrYtrJsrbCRnI8CPunh5jgptdm+jq8PKjkQ169UbxbCWEAQBAEBGdY2J/wAPQTG/ekHZN4ZvyNvBu0fJarnpBlpsfH9NlwXRcX8PzoihaeEve1jRdznBrR1cbD5lQ33H0Gc1CLk+SWp01RU4ijZG32WNa0eDQAP2VglotD5bZN2Tc3zbb+Z7L0wCAi+sTCe3pS5ou+I7Y5ltu+PTP8oU3Bu9Hbo+T4eRX7So9LTqua4+ZUlFVOikZKw2exwcD1Bvn0V7OKnFxfJnM12OuSlHmi9cExRlVCyZm5wzHFrhvaeoP81zV1Tqm4s7Ci6N0FOJnLUbggCAIDQaR1u6IeLvoPr6Llf5DncsaPvf2X3+RYYVX938DVUFIZXho8zyHNUGDhyy7lXH4vsRMtsVcd5kuijZEyws1rRmTy3kkr6Jj48KYKutcEUtljk3KRTGmGN/xdQ54/wm92MfdHvW5k5+FhwXUYtHoa9Hz6nIZ2T6e3VclyJHqrwm731Thk0bDPxHNx8hYfmKibSu0SrXvZP2RRxdr9y+5ZSpy+IdrY0aNfh0sbBeaP7WIcS9gN2jq5pc3xIQHKdFVPhkZLG4tkY4OY4bw5puD6hAdfaEaTx4lSR1LLBxFpGA32JABtN+o5ggoDxx3Ddg9o0d0nMcj/Iri9t7MVL9PUvVfNdj8n9H8C0xb99bsuZh4XWdk8H3Tk7w5+Sr9l5rxb1L+r4P3fg3X1ekhp1JiCvonMpQgIFrQx0sY2lYc3jakP3L5N8yDfoOqj3z/qU21slxiqo9efu/JAMFwx9TMyFm9xzPBrRvcegH0HFR4xcnoilx6JXWKES7sHwyOlhEUYs1uZJ3uPFzjzP9ZBToxUVojrqKY0wUInM2uHTAYjW2jdemgBZEeDjfvyD8RAA6NbzKyNpv/wCz1o0Zqp9c8fZ04LWHgZXix8dlhP62lAdEIDSaZYN/F0ksI9u20z8bc2+F93g4rCyO9HQnbNyv8bJjY+XX3Pn5nPLS5jri7XNPgQQfkQVBPpDSlHtTOg9C9IW11M2S47VvdlbyeBmbcjvHjbgVOrnvI+c7SwniXuHR8V7vxyZEdY2i4jvVwtswn7Vo3An3x0JyPU9StF1enrI5DaeEo/7YL3+ZFdGsZdSTtlFy3c9vxMO8ePEdQFphLdepXYmQ6LFLp19xecUgc0OabtcAQeYOYKsDr001qj7Q9CAIAgKP1n6SCqqBFGbww3AI3Oefbd1AtYeBPFQ7Z70vcd3sPAePTvzXrS+i6eb/AAfeqjBO3q+2cPs4BtdDIbhg8s3flHNKo6y9x5t/L9Fj+jXOXD4dfL4l2qYcKEAQBAU7p1o4aSXbYPsJCS3k128s+o6eBV/h5PpY6Pmv3U5faOH6Ge9H2X+6GJoppI+ikuO9E722c/vN5OHz3dRsycaN0e/ozVh5kseXanzRcWGYlFURiSJ4c0+oPIjeD0XP2VyrluyR1NVsLY70HqjLWBsCA+XuABJ3AXKxnJRi5Pkj1LV6IhFRKXuc47ySV8yyLndbKyXVl7CKjFRRI8DgEcXaOIG1mScgGjdc8uPmu12Dh+ix1PT1p8fh08/iVeZbrPToiB6c6Y9venpyex99+7tOg+7+/hv7TDw9z158+zsOT2htD0n+uvl1faRbBMKkqpmwxjM7zwa0b3HoP5Dipt1saoOUiux6JXWKES8cMoGQRMhjFmMFhzPMnqTn5rm7LHZJyl1OvqrjXBQjyRlLA2BAc3679BDSTmtgZ/dZnEvA3RSnMjo1xzHI3GWVwIrq+01mwqo7Vg24n2EsRNg9o3EHg4XNj1PAoDqDAMfpcSp+1p5A9jhZzdz2O+F7d7XD0O8XGa1XVRurdcuTRlGTi00aCaItcWneCR6L5pfU6rJVy5p6F5GSkk0SnAqjbiHNvdPlu+Vl3Wxcj02JHXnHh8uX00KnKhu2Pv4meTZWxHKFx3EDUVEsx99xI/CMmj9ICr5S3nqcZk2+ltlPtf8A6LE1ZYWIqd1S+wdJexOVo2k+lyCfABSaI6LeL7ZNG5V6R834Fea39ajZmvoaF943XbNONzxuMcZ4tPF3HcMt+8tSqNHcEmraiOmgbtSPNujR7znHg0DMoDrrRTR+KgpYqWL2WDNx3vec3PPUnhwFhwQG3QBAVBrW0UMTzWxN+yeftQPdkPveDj8/FRboaPeR2WwNpekj/j2PiuXeuz4eHuIjoxpBLQzCWPMbnsPsvbyPI8jw9QdUZOL1Rc52DXl1bk/g+x/vNF6YNjFNiMBLCHNc3ZkjPtN2hYhw+u48FMjKM0fPc7Asx5Ou1cH16NdxTWMUBp55ITvY4i/Mb2nzBB81Ba0ehwWRU6rHB9C0dWmI9rSdmTd0Ti38p7zf3I/KpdEtY6dh0Wy7t+jR9OBLVuLIIASgKv1h6fN2XUtI+5NxJMNwG4tYeJPF3pzEa23X1YnVbH2K9VfkL3R+78vn31nh9E+eRkMTdqR5s0Dn9ABmTwAWhLojqbroUwdk3okdCaK4Cyip2wNzO97vied58OA6AKbCG6tD5xn5ksu52S+C7F+/U3CzIYQBAEBj4hRMnjdFI0OY4WI+o5Ec1nCcoS3o8zCyuNkXGS1TKf0q0Ulo3Fwu+AnuycuQfyPXcfkr7Gy43LTk+zyOXzMCdD1XGPb5mqwvFJad+3C8sdxtuI5OByI8VvsqhYtJLUjU32Uy3oPQneFayxkKiEg/HHmP0uOXqVWWbMfOD+Zc07YXKyPxRIafTWhf/wAcNPJzXN+ZFlElhXr+pOjtDHl/bxMqoxaKaCV0MjXgDZJab22srehVRtlTow7HJaarT58PuWGHZC2xbj1I2xtyBzNl86rg5yUV1ZeN6LU0OsfFHmodTB5EMbWDYGQLtkOuee8b91l9s2ZjwrpTS/8AS4Hz3a2TOVzhrw+/Mj+CYNNVSdnE2/xOOTWjm4/TeVNuuhVHWRAx8ad8t2CLh0a0fio49hneebbch3uP0A4D/wAqgyMiV0tXy6I6nFxYY8N2PPqzcKOSQgCAx6+ijnjfDKwPjeC1zXZggoDmjWZqvmw5zpoQ6aiJvtb3RdJLcOT93OxtcCGYHjlRRyiammdFIOLdxHJzTk4dCCEBbGC66opLNxCks7jNT8eFzG4/6j4KDlbNxsnjZHj2rg/z8TdXfOHJk5wDWPg4uG1wbtWOzKx7LeZaG/PgscDZ8cNSUJNp9ouudumqN1W6U0tRSVTqWojmMcR2tg32S8ODb8rkH0U2x6RZCypbtMn3MpxQDjRryxuaKWHDY5XNpo6ePbY02D3na9sjNw2Q3I5XzVjFaLQ7auChBRXRFeaNaN1NfMIaaMvdltHcxg+J7tzR+/C5yXpmdP6vNA4MKhs37SoeB2sxGZ+634WA8OO89AJcgCAIDznha9rmPaHNcCHNIuCDkQRyRrUyjKUJKUXo0UvpzoDJSl00AL6beRvdFzDubR8XrzMOypx4rkdvsvbUMhKu3hP6P893y7FEMPr5YHiSGR0bxuc028jzHQ5LWu1FzdTXdDcsWqJizTWnqbDEKQPfa3bwnYf0u24v626LZvqXtr4nJbQ/iFN73q38/NfdEk0QxnC6Z0hirHASBt2StIsW3t3g0D3is63XHVplHT/GMvEbcYtp96f78iTyaaUDRc1cfkS4+gBK2+lh2m+OysxvRVs0mJ60qOMfZCSd3CzSxvmX5jyBWDvj0J1H8dypv/ZpFfN/TzK+0m06qqwFhIihP/DZfMffdvd4ZDotM7JS5nR4Ox8fFe97Uu1/ZdPHvNDheGy1MgihYXvPAcBzJ3AdSsEm3oiwvyK6IOdj0ReGhGhsdAzaNn1Dh338APgZfcOu8+gEuupR4vmcJtPak8yWi4QXJfd/vAlK2lSEAQBAEAQHy9gIIIBByIOYI5EInpyPGteDIXjuryGW76d3Yu+HfGfLe3yuOisadozjwnx8SqyNlVz418H9CF4jobWQ3vCXt+KPv/Id75KxrzaZ9dPfwKm3Z2RX/XX3cfyaWemez22Ob+JpH7qQpRlyZElXOPtJonWgn/oan/ut9LNXI/y//iv3L/yR1H8c6+9+Bs6T/EZ+Jv7hfNsT/kQ/+y8TrLPYfuZ7VmgrJ6qWomkJY5wIjbkbBoHed5bh6r65HOcKlCC49px89mxtudk3wfQlNDRRwsEcTGsYOAFvM8z1UKc5TesnqywhXGuO7FaIyFiZhAEAQBAfjmgixFwd4QFY6YalqOqJkpj/AAkp4NF4Sf8At5bH5SB0KAqbHNUeK01yIBOwe9A7b/yGzz+lARGswioiv2sEsdt+3G5tvUICytTn/oMXHHZpz5XlWu32GRc7/jz9x6wkBzb7ri/hdQTkYaby1J1pFqlZX4lLWVM5EDuzDYoxZxDI2NO085NFwcgDkd4VkdwT3A8Ep6OIQ00LYoxwaMyd13OObj1JJQGwQBAEAQBAEBC9JNXFNUkvi/u8p4tF2E9WcPIjzWmVKfLgXeFt3Io9WfrR7+fz8yvMV1dV8N7RiZvOM3/ymzr+AK0Oqa6HSUbdw7ect19/nyI5U4bNH/iQyM/Exzf3CwLOGRVP2JJ+5pnhHGXGzQXHkBc/JeapmyUlFat6G1oNFq2Y/Z0sp6luw39T7D5rJRk+SIdu0cWr27F89fotWTLA9VEjiHVUoY34I+849C4izfIFbY0N8ylyv5JBLSiOr7Xy+XN/QsvBsGgpWdnBGGN42zc483OOZPipEYKK0Ry+TlW5Et62Wr/eRnrIjhAEAQBAEAQBAEAQBAYmKR7ULx92/pn9FB2nX6TEsj3eHE3Y73bEyHAr5ym09UXROIJNprXDcQD6r6hTYra4zXJpP5lDKO7Jo9FsMQgCAIAgCAIAgIvjFa4TO2XEWsMjbdmfmVxG1862OZL0UmtNFwf71Za41UfRLeRssAqHyNcXu2gCAMh5/RXOwsnIyITlbLVapLl8fsRcuEINKKPbHqXtKaeMDN0bwPHZNvmrya1i0V2RDfqlFdUyhVX80cYX3gNZ21NDL8TGk/itZw9QVYQesUzs6LPSVRl2oz1kbggCAIAgCAIAgKr1hY1I2t2YZXs7NjWnZcW943eb2OeTgol0nv8ABnO7SyZxv0g2tF+Td6tsWqakzGaUvYwMDbhvtO2r5gXOQ+azolKWurJey77bt5zeqWhOAFILc/UAQBAEAQBAEAQBAEAQBAEAQH4QvGteAIVW0/ZvczkcvDh8l82zcZ498q+x8Pd0+heVT34KRvdHKu7TGd7cx4H+R/cLqP49mb9Tolzjy934fiiBmV6S311NyuiIQQBAEAQBAEB4VtSI2F54bhzPAKNmZMcamVsunj0NlVbnJRRC3uJJJ3k3PiV81nNzk5S5su0tFoiX4TT9nE0Hecz4n+reS+h7Lxv8fFjB8+b978uRTZFm/Y2ZisDSUZpZhn8NVSx2s2+0zlsOzFvDNv5VAnHdk0chm0+hucenQmOqzGQWvpHHMXfH1B9to8Dn5nkt1Ev6lpsjI1TqfvX3LCUkuwgCAIAgCAIDExWvZTxPmf7LBfxPADqTYeaxlJRWrNdtsaoOcuSKHrap0sj5X+09xcfEm/ooDevFnG2Tdk3J9S39X+GdhRs2hZ8n2jvzW2R+kDzJUymOkTqNnU+ioWvN8f34EkW0nBAEAQBAEAQBAEAQBAEAQBAEAQGn0hodpvaNHebv6t/2/mue29gO2v08Fxjz9348NSbh3br3H1I9TzFjg5psQuRx750WKyD4osZwU1usmFBWtlbtDfxHEFfQsHOry6t+PPquz96FNbU65aMyVNNQQBAEAQHy94AJJsBvKxnOMIuUnokepNvREUxfEO1dYewN3XqVwe1tpPLs0j7C5d/f5Fvj0ejXHmfWB0PaP2iO43M9TwCz2LgPIu35L1Y/V9F93+TzKu3I6LmyVruyoCAiOsXADUQiWMXliBNhvcze4dSN48+a03Q3lqit2ni+lr3o814FU0dU+J7ZI3bL2kFpHP8Al0URPTijmq5yrkpR5ounRbSKOsi2hZsrf8RnI8xzaeBU2uxTR1uJlRyIarn1Ru1sJQQBAEAQHzJIGgucQGgXJJsABvJPBDxtJasqLTrSn+Lf2cZ/u7Dl9927aPTkPPwhW2bz0XI5naGb6aW5D2V9TF0KwA1c42h9iyzpDz5M87el15XDefca8DFd9nH2VzLpCnHVhAEAQBAEAQBAEAQBAEAQBAEAQBAEBGsZwnYu9g7nEfD/ALfsuM2vsd1N3Ur1eq7Px4e4tMbJ3vVlzNZTzuY7aabH+t6pMfIsx579b0ZKnCM1pIkNFjrHZSd13P3f9l12Ht+mxKN3qvt6fj94lbbhyXGPE2scgcLtII5g3V7CyFi3oNNdxEcWnoz6WZ4EBgVeLRM97aPJufz3BVeVtjFx/wC28+xcfwiRXjWT6aEexDEnynPJvBo3efMrkM/al2W9Hwj2efaWNNEa+XPtPjD6F0rrDIcXcB/v0WGBs+zLnux5dX2fnuMrbo1rVkupqdsbQ1oyH9XK7/Hx4Y9arguCKec3OW8z1W8wCAICtNOtDS0uqadt2HOSMb2ni5o+HmOHhui21acUUO0NntN21r3ryIRQ1skLxJE8seNxH7HmOhWhPR6op67Z1y3oPRlkYBrEieAypHZv+NoJYfEb2/MdQpML1/Yv8ba0JcLeD7ehM6SrjlbtRva9vNpDh8lvTT5FrCcZrWL1PdemQQGhxjS6kpwdqUPePcj7zr8jbJvmQtcrYxId2dTVzer7EVrpNpdNWd3/AA4b5Rg7+Refe8N37qLOxzKDLz7L+HKPZ5mvwHBJauTs4xl7zz7LBzP0HFYxi5PRGnGxp3z3Y/Fl04HhMdLE2KMZDMk73O4uPX/ZToRUVojq6KIUw3ImesjcEAQBAEAQBAEAQBAEAQBAEAQBAEAQBAafEMDa7vR2a7l7p/kuez9g12tzp9V9nT8fvAm05jjwnxNDU0j4zZ7SOvD13LlcjDvx3pbFrv6fPkWELIz9lnkx5GYJB6ZLRCyUHrFtGTSfM9hWy/8AMf8AqP8ANSFn5S/+SX/6Zh6Kv/pXyPOSZzvac4+JJWqzIts4Tk3722ZKEVyR8xsLjYAk8hmsK652S3YJt9x62ktWbihwFxzkOyOQ3/7LocL+P2Te9kPRdnXyX7yIduZFcIcTfwwtYA1osBwXWU0wpgoVrRIrpScnqz0W0xCAIAgCAh2k2gcU5MkBEUpzIt9m49QPZPUei0TpT4oq8vZkLfWhwf0K4xbAqimNponNHxb2HwcMvLeo0ouPMorsW2n218ehgRSuabtcWnmCQfULE0RlKL1T0M5uPVQyFVP/API/+ay35drNyyr1/d/NnhU4jNJlJNI8cnPc4fMrxtvmYSuslwlJv4nhDC55DWNLnHc1oJJ8AF53GEYyk9EtSZYBq9mls6oPYx/CLGQ/Rvnc9FvhS3z4FrjbJnPjbwXZ1LKwzDoqeMRxMDGDlvJ5k7yepUmMVFaIv6qoVR3YLRGWsjYEAQBAEAQBAEAQBAEAQBAEAQBAEAQBAEAQH4RdeNJrRgxJcLhdvjHll+ygW7KxLfarXw4eGhujkWR5M8TgcPI+pUZ7Bw/+l/Nmz/MtPuPB4R7l/Ek/VbYbFwoPXc197b+5i8q19TMiia0Wa0AdBZWFdUK1pBJLuWhplJy4tn2thiEAQBAEAQBAEB+EXyO5Aaet0Vo5c307L823YfVhF1rdUH0ItmFRP2orw8DXO1f0R9x48Hu+qx9BA0vZeP2fU94NBqFpv2O0fvPeR6XsV6qYdhlHZuMnru/Vm7o6GKIWijZGOTWhv7LYopciXCuEFpFJGQvTMIAgCAIAgCAIAgCAIAgCAIAgCAIAgCAIAgCAIAgCAIAgCAIAgCAIAgCAIAgCAIAgCAIAgCAIAgCAIAgCAIAgCAI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90600" y="1905000"/>
            <a:ext cx="762580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The CD area </a:t>
            </a:r>
          </a:p>
          <a:p>
            <a:pPr algn="ctr"/>
            <a:r>
              <a:rPr lang="en-US" sz="6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navigator coaches</a:t>
            </a:r>
            <a:endParaRPr lang="en-US" sz="6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Picture 2" descr="http://upload.wikimedia.org/wikipedia/commons/thumb/4/4b/TTCsubwayRTmap-2015-upd.png/800px-TTCsubwayRTmap-2015-up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05397"/>
            <a:ext cx="5562600" cy="295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68141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9" descr="Jennifer Connol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8" y="2138363"/>
            <a:ext cx="2586037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84B1D4-7084-42FF-B0DA-06EC3D0D4B96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0" y="62484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33CC"/>
                </a:solidFill>
                <a:latin typeface="Comic Sans MS" pitchFamily="66" charset="0"/>
                <a:cs typeface="Arial" charset="0"/>
              </a:rPr>
              <a:t>Maxine Wintre</a:t>
            </a:r>
          </a:p>
        </p:txBody>
      </p:sp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2887663" y="5248275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Jennifer Connolly</a:t>
            </a:r>
          </a:p>
        </p:txBody>
      </p:sp>
      <p:sp>
        <p:nvSpPr>
          <p:cNvPr id="33798" name="Text Box 5"/>
          <p:cNvSpPr txBox="1">
            <a:spLocks noChangeArrowheads="1"/>
          </p:cNvSpPr>
          <p:nvPr/>
        </p:nvSpPr>
        <p:spPr bwMode="auto">
          <a:xfrm>
            <a:off x="6800850" y="2986088"/>
            <a:ext cx="21336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  <a:latin typeface="Comic Sans MS" pitchFamily="66" charset="0"/>
                <a:cs typeface="Arial" charset="0"/>
              </a:rPr>
              <a:t>Debra Pepler</a:t>
            </a:r>
          </a:p>
        </p:txBody>
      </p:sp>
      <p:sp>
        <p:nvSpPr>
          <p:cNvPr id="33799" name="Text Box 6"/>
          <p:cNvSpPr txBox="1">
            <a:spLocks noChangeArrowheads="1"/>
          </p:cNvSpPr>
          <p:nvPr/>
        </p:nvSpPr>
        <p:spPr bwMode="auto">
          <a:xfrm>
            <a:off x="0" y="2971800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6600"/>
                </a:solidFill>
                <a:latin typeface="Comic Sans MS" pitchFamily="66" charset="0"/>
                <a:cs typeface="Arial" charset="0"/>
              </a:rPr>
              <a:t>Rebecca Pillai Riddell</a:t>
            </a:r>
          </a:p>
        </p:txBody>
      </p:sp>
      <p:sp>
        <p:nvSpPr>
          <p:cNvPr id="33800" name="Text Box 7"/>
          <p:cNvSpPr txBox="1">
            <a:spLocks noChangeArrowheads="1"/>
          </p:cNvSpPr>
          <p:nvPr/>
        </p:nvSpPr>
        <p:spPr bwMode="auto">
          <a:xfrm>
            <a:off x="304800" y="38100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ntique Olive Compact" pitchFamily="34" charset="0"/>
              <a:cs typeface="Arial" charset="0"/>
            </a:endParaRPr>
          </a:p>
        </p:txBody>
      </p:sp>
      <p:sp>
        <p:nvSpPr>
          <p:cNvPr id="33801" name="Text Box 8"/>
          <p:cNvSpPr txBox="1">
            <a:spLocks noChangeArrowheads="1"/>
          </p:cNvSpPr>
          <p:nvPr/>
        </p:nvSpPr>
        <p:spPr bwMode="auto">
          <a:xfrm>
            <a:off x="5865813" y="6248400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  <a:latin typeface="Comic Sans MS" pitchFamily="66" charset="0"/>
                <a:cs typeface="Arial" charset="0"/>
              </a:rPr>
              <a:t>Jennine Rawana</a:t>
            </a:r>
            <a:endParaRPr lang="en-US" b="1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33802" name="AutoShape 10" descr="jpeg&amp;filename=IMG_1617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3803" name="AutoShape 11" descr="jpeg&amp;filename=IMG_161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3380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8" y="3489325"/>
            <a:ext cx="368300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0"/>
            <a:ext cx="2133600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717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17913"/>
            <a:ext cx="21336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3" name="Rectangle 17"/>
          <p:cNvSpPr>
            <a:spLocks noChangeArrowheads="1"/>
          </p:cNvSpPr>
          <p:nvPr/>
        </p:nvSpPr>
        <p:spPr bwMode="auto">
          <a:xfrm>
            <a:off x="2430677" y="354442"/>
            <a:ext cx="4343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</a:rPr>
              <a:t>Relationships &amp;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</a:rPr>
              <a:t>Social Development</a:t>
            </a:r>
          </a:p>
        </p:txBody>
      </p:sp>
    </p:spTree>
    <p:extLst>
      <p:ext uri="{BB962C8B-B14F-4D97-AF65-F5344CB8AC3E}">
        <p14:creationId xmlns:p14="http://schemas.microsoft.com/office/powerpoint/2010/main" val="3102326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CCE6BB-70B6-4B72-8759-7AC729D7D4E3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-314325" y="5334000"/>
            <a:ext cx="1981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srgbClr val="9933FF"/>
                </a:solidFill>
                <a:latin typeface="Comic Sans MS" pitchFamily="66" charset="0"/>
                <a:cs typeface="Arial" charset="0"/>
              </a:rPr>
              <a:t>Jim Bebko</a:t>
            </a:r>
          </a:p>
        </p:txBody>
      </p:sp>
      <p:sp>
        <p:nvSpPr>
          <p:cNvPr id="34820" name="Text Box 3"/>
          <p:cNvSpPr txBox="1">
            <a:spLocks noChangeArrowheads="1"/>
          </p:cNvSpPr>
          <p:nvPr/>
        </p:nvSpPr>
        <p:spPr bwMode="auto">
          <a:xfrm>
            <a:off x="0" y="1981200"/>
            <a:ext cx="3429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Mary Desrocher</a:t>
            </a:r>
          </a:p>
        </p:txBody>
      </p:sp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3257550" y="4598988"/>
            <a:ext cx="2133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srgbClr val="333399"/>
                </a:solidFill>
                <a:latin typeface="Comic Sans MS" pitchFamily="66" charset="0"/>
                <a:cs typeface="Arial" charset="0"/>
              </a:rPr>
              <a:t>Maggie Toplak</a:t>
            </a:r>
          </a:p>
        </p:txBody>
      </p:sp>
      <p:sp>
        <p:nvSpPr>
          <p:cNvPr id="34822" name="Text Box 5"/>
          <p:cNvSpPr txBox="1">
            <a:spLocks noChangeArrowheads="1"/>
          </p:cNvSpPr>
          <p:nvPr/>
        </p:nvSpPr>
        <p:spPr bwMode="auto">
          <a:xfrm>
            <a:off x="7239000" y="4533900"/>
            <a:ext cx="2133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srgbClr val="333399"/>
                </a:solidFill>
                <a:latin typeface="Comic Sans MS" pitchFamily="66" charset="0"/>
                <a:cs typeface="Arial" charset="0"/>
              </a:rPr>
              <a:t>Tim Moore</a:t>
            </a:r>
          </a:p>
        </p:txBody>
      </p:sp>
      <p:sp>
        <p:nvSpPr>
          <p:cNvPr id="34823" name="Text Box 6"/>
          <p:cNvSpPr txBox="1">
            <a:spLocks noChangeArrowheads="1"/>
          </p:cNvSpPr>
          <p:nvPr/>
        </p:nvSpPr>
        <p:spPr bwMode="auto">
          <a:xfrm>
            <a:off x="4419600" y="6278563"/>
            <a:ext cx="40592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srgbClr val="333399"/>
                </a:solidFill>
                <a:latin typeface="Comic Sans MS" pitchFamily="66" charset="0"/>
                <a:cs typeface="Arial" charset="0"/>
              </a:rPr>
              <a:t>Christine Till</a:t>
            </a: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1866378" y="457200"/>
            <a:ext cx="631294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FFFFFF"/>
                </a:solidFill>
                <a:cs typeface="Arial" charset="0"/>
              </a:rPr>
              <a:t>Child Clinical Populations &amp;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FFFFFF"/>
                </a:solidFill>
                <a:cs typeface="Arial" charset="0"/>
              </a:rPr>
              <a:t>Developmental Cognitive </a:t>
            </a:r>
            <a:r>
              <a:rPr lang="en-US" sz="3200" dirty="0">
                <a:solidFill>
                  <a:srgbClr val="FFFFFF"/>
                </a:solidFill>
                <a:cs typeface="Arial" charset="0"/>
              </a:rPr>
              <a:t>Science</a:t>
            </a:r>
          </a:p>
        </p:txBody>
      </p:sp>
      <p:pic>
        <p:nvPicPr>
          <p:cNvPr id="34825" name="Picture 9" descr="Mary Desroch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541588"/>
            <a:ext cx="1704975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0" descr="Tim Moo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1981200"/>
            <a:ext cx="1819275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4573588"/>
            <a:ext cx="2057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3561910"/>
            <a:ext cx="1847850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63" y="2541588"/>
            <a:ext cx="2078448" cy="2043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549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D030B3-C6DE-4685-AB92-E741A56BC3BC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2667000" y="381000"/>
            <a:ext cx="5181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 charset="0"/>
              </a:rPr>
              <a:t>Treatment Approaches &amp; Therapy Outcomes</a:t>
            </a:r>
          </a:p>
        </p:txBody>
      </p:sp>
      <p:sp>
        <p:nvSpPr>
          <p:cNvPr id="35844" name="Text Box 3"/>
          <p:cNvSpPr txBox="1">
            <a:spLocks noChangeArrowheads="1"/>
          </p:cNvSpPr>
          <p:nvPr/>
        </p:nvSpPr>
        <p:spPr bwMode="auto">
          <a:xfrm>
            <a:off x="0" y="6156325"/>
            <a:ext cx="3200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solidFill>
                  <a:srgbClr val="333399"/>
                </a:solidFill>
                <a:latin typeface="Comic Sans MS" pitchFamily="66" charset="0"/>
                <a:cs typeface="Arial" charset="0"/>
              </a:rPr>
              <a:t>Robert Muller</a:t>
            </a:r>
          </a:p>
        </p:txBody>
      </p:sp>
      <p:sp>
        <p:nvSpPr>
          <p:cNvPr id="35845" name="Text Box 4"/>
          <p:cNvSpPr txBox="1">
            <a:spLocks noChangeArrowheads="1"/>
          </p:cNvSpPr>
          <p:nvPr/>
        </p:nvSpPr>
        <p:spPr bwMode="auto">
          <a:xfrm>
            <a:off x="-152400" y="2438400"/>
            <a:ext cx="297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solidFill>
                  <a:srgbClr val="333399"/>
                </a:solidFill>
                <a:latin typeface="Comic Sans MS" pitchFamily="66" charset="0"/>
                <a:cs typeface="Arial" charset="0"/>
              </a:rPr>
              <a:t>Yvonne Bohr</a:t>
            </a:r>
          </a:p>
        </p:txBody>
      </p:sp>
      <p:sp>
        <p:nvSpPr>
          <p:cNvPr id="35846" name="Text Box 5"/>
          <p:cNvSpPr txBox="1">
            <a:spLocks noChangeArrowheads="1"/>
          </p:cNvSpPr>
          <p:nvPr/>
        </p:nvSpPr>
        <p:spPr bwMode="auto">
          <a:xfrm>
            <a:off x="6829425" y="5534025"/>
            <a:ext cx="2346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solidFill>
                  <a:srgbClr val="333399"/>
                </a:solidFill>
                <a:latin typeface="Comic Sans MS" pitchFamily="66" charset="0"/>
                <a:cs typeface="Arial" charset="0"/>
              </a:rPr>
              <a:t>Adrienne Perry</a:t>
            </a:r>
          </a:p>
        </p:txBody>
      </p:sp>
      <p:sp>
        <p:nvSpPr>
          <p:cNvPr id="35847" name="Text Box 6"/>
          <p:cNvSpPr txBox="1">
            <a:spLocks noChangeArrowheads="1"/>
          </p:cNvSpPr>
          <p:nvPr/>
        </p:nvSpPr>
        <p:spPr bwMode="auto">
          <a:xfrm>
            <a:off x="3683000" y="2160588"/>
            <a:ext cx="22860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333399"/>
                </a:solidFill>
                <a:latin typeface="Comic Sans MS" pitchFamily="66" charset="0"/>
                <a:cs typeface="Arial" charset="0"/>
              </a:rPr>
              <a:t>Jonathan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333399"/>
                </a:solidFill>
                <a:latin typeface="Comic Sans MS" pitchFamily="66" charset="0"/>
                <a:cs typeface="Arial" charset="0"/>
              </a:rPr>
              <a:t>Weiss</a:t>
            </a:r>
          </a:p>
        </p:txBody>
      </p:sp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3376613"/>
            <a:ext cx="2413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2001838"/>
            <a:ext cx="2476500" cy="345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-58738"/>
            <a:ext cx="1993900" cy="251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2" descr="mulle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62300"/>
            <a:ext cx="20256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313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York University Psychology Training Clinic (YUPC)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Dr. Louise Hartley, Clinic Director</a:t>
            </a:r>
          </a:p>
          <a:p>
            <a:r>
              <a:rPr lang="en-US" dirty="0" smtClean="0"/>
              <a:t>Integration of YUPC into CD Training Program from MA to PhD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6B8150-D6FA-47DC-9A44-2BB8386E804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4098" name="Picture 2" descr="http://www.yorku.ca/yfile/photos/20090605/LouiseHartley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19050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89377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9E1BC1-B85E-4C9E-8197-BD89E30FE5A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3" name="AutoShape 2" descr="data:image/jpeg;base64,/9j/4AAQSkZJRgABAQAAAQABAAD/2wCEAAkGBxQSEhUUERQWFRMXFxUWFxYYFhcXFxcaFhQXFhUXFBUYHCggGBolHBQWITEhJSkrLi4uGB8zODMsNygtLiwBCgoKDg0OGhAQGzQkHyU3NC80LDQsLCwsLCwsLCwsLCwsLCwsLCwsLCwsLCwsLCwsLCwsLCwsLCwsLCwsLCwsLP/AABEIAM8A9AMBIgACEQEDEQH/xAAcAAEAAgMBAQEAAAAAAAAAAAAABQYDBAcCAQj/xABKEAABAwIDBAYFBQ0HBQEAAAABAAIDBBEFEiEGMUFhEyJRcYGRBzKhscEUI1KS0RUWQlNUcpOUssLS4fAzQ2KCosPTJDSDo9Ql/8QAGQEBAAMBAQAAAAAAAAAAAAAAAAECAwQF/8QAKBEBAAICAQMDBAIDAAAAAAAAAAECAxEhEjFBBBMyIlFx8IGxFGHB/9oADAMBAAIRAxEAPwDuKIiAqji/pGoaepFK57nzXsWsbcNPY5xIF+Sy7ebaQYdC7O759zHmKMalxDTYnsbe2pX572XwyQV4fMcz+i6dx45pRcZufXug/UtDWMmYHxnM07j7wRwK2FRfRzXHNJEeIDwOwizXe8eSvSAiIgIiICIiAiIgIiICIiAiIgIiICIiAiLSxqt6CCSTi0ad50b7SEG6i/M2220tXT1sU0UzwcufeSHEOObMOItbRfofZzFBV0sFQ0WEsbH27C5oJHgbjwQSSIiAiIgIi0saquhp5pfxcUj/AKrC74IPzXtq5+IVk9RmJzSTxRjg2GlYHOd3EB3iSrHh1GBKagf38MUg5NL5Wx+cccZ8VGYbQGnlr2ONxS4fUtBP4yWKEPJ5l8zvJWOJ4yRW0DaWiZ4Ckif/ALhUwJrYyfJXRjg4OH+k/ENXVFxzA5bVdM4HQyNF+TnBdjSQREUAiIgIiICIiAiIgIiICIiAiIgIiICqfpHqctM1o3vkA8AD8cqtioXpOl61Ozm9x9lvckDluOxN+W0QeAWuE7DfmwAe1y+ej3aaqw2vipZXudTFzIJGHVjDK49E9v0d4PMXUnjGE/KBIQbPhpKuaM8Q+N1O4eYzDxWrtDRCWrexhtJUUdFUxEfjIaVz2+Yi9qmR+h0WOnlzsa4bnNDvMXWRQCIiAobbMgUNTfcYnA9zhY+9TJXI9sNnKoUtS4zQOaWv0bEA/U6Wfa99d97oKJiuMsBxolwJlL447cR8tG7/ACNat3Eq1raYA369PRs0NjrRU8ehVRZs09z3RkkkG5P5zWu+KkMTY8OjB3RmEH/xZWj2NCC9YISfkstiB0rW9YWN2WucvBpJ0K7cvz/gOHVOWBjDC59uqZC8XtncQ5zLOIuAQL7wFb44MWH5N4VNb8ZVI6bNO1nrua2+65A96xS18TXZXSMDvolwB13aXXMMSw2tfZ1VFSut1QXVNTxO4F0ixTYZJK4ufDSPc61z8skubANF7v7AB4Ks7WiIdWbWRl2UPaXXtbML3G8W7VnXKxh00ZM74Gx2Jf0rKh0hzk31aSRYkqairMSLQehGov8A9yz4tSJ50m1YiImF6RUY1+Ij+4PhUwfGNfDiuIDfA/8AWab/AIlKi9IqJ9264b6eT9Zpf+FPvhrPyeX9YpT/ALKGpXtFRRtJV/k036SnPujXobS1X5NP/wCk+4ILwipA2oqfyaf6jD7ivX301P5NUfoAfdIEF1RUn77Kj8mn/VXH/eXz775+ME/6m/8A500Luio/35y8YZ/1J/8A9C0cc2jkngdZ8sAa4ZrUpEhFjoxjpjm9m5RadQtWvVOnRkXH6fGZGQtjbU1WjnuLzRuzHNls3SXQCx+sVIU22cjGsaZ5HFt7ufSOu+7iRms7cAQ3TXS905+xqPEuoLm3pIk/6qIdkRP+oreHpHi4geLJh+4VWtptoIqgSyaOzRGMAB4JDXMfoSQ5hvbWxvqNFZVFYTWF0M73Wzfc+uvb82P7Fq0E1sSwR51z0tIw8/mJI/31TWYvJHTObHcl4mgP5sm/9kKcpq8fLcGJ0EMdK1/LKetfzUD9D4Cf+mgv+Ji/Yat5c8wP0iQ5YYbw3tHHYSy576N9U04bm5ZrX48V0NAREQFD7U07TST9UXyE7hw1+CmFqYvFnglb2xvHm02QcLpGfPTHj1P2P5LRxelzMkcN4f7sqkIP7aTmyM+14PuC90rA8TMdqC8gjkWN+1SQ2sOfl+SNH9oZo2l3DI+Rtg0cDZzgeRXZhh8X0Grj2FxZqyjZv+fYfqdc3+qu1oILaLZtlTFlZ829rg9jt4BAIs4cQQSFSZMKmzuh6ISys9YAttYhpBBda46wXU1XKXTEpecQPsYPgsclInTpwZZrE6VnDth53vDpSImXF2Ned3HqN6pPMlW/71aX8W79LL/GppFatIhnfLa88oI7IUv0HfpZf4l4OxtL9F4/8j/tU89wAJJsBqSdAO9RMu0MVy2K8jhvt6o73bvK6memO6KzeeIajti6Y/jP0hWlUbH0cZu6SVp3gdKSbcSG23arPU4tIfwsv+Funmd60DELl+XrH1nWsT3neVjbJXxDqp6e8/KXyHZSjnJa2epuBuz5fI5NV8k2RpIOp8pqW6Xtma63iYytGvmyZSbhrXNcbcnA28Vp7NYoZzU53ZnNqaluU8AJnZbcdyj3Pp3pPs/Xrcpym2Gp5RnZV1The3rxDUcCOiWyNgYxuqan60f/ABqPZOWOu1zmO3Xad/ItO8KVg2ke02c0PHIhrvbYedlauSs91L4ckcxLGNhQN1XUj/Mz+Be27GuG6uqvrN/hU/RYlHKbNd1hvYdHDw4jmFuLaIhzTa0cSrTNmJRurqjxyH4KG2rwStYI5aaZ0z2uF87GuLRrua3fv79yvyJNdlbzE7ct+7M18s007JOLbdGPq5brYwKorqioYInPFO0npJH3cwgXGVub1nX7N3FXXaio6OmkPK3nv9l172cpujpYWkWIY0n85wzO9pKyrWYt3b3yVnHxWIeXYdL+NH1P5rnm2Uj4n1Ie5r8rGXsLeuA1tgd/G66uuS+kBpNbMALkxMAHb1LLdyqFgNAHZcw0yud7R9q3W0bflb9NBC23K7ju8ltUsXRvbH9GIe11v3V6o2ZqqW2+0LPE3P7wSCXXsMwJrWx3jh0DNcgvoBxtvVgXwBfVAIiIC+EL6iDhuKUhhq3sP4OdvgHAs9hutWgd87MPzHeYI+C6jtlsw2cOnZpK1p0tcPDQbDk7hdcnpgWz34OaR4ixHxRMeVp2Op8+IQngwPd/ocB7wutKg+jej68sp4AN8XG58g0eavymUCrZNsU/Og+P8lZFWa82xOA/SjcPZKfsWd/DXF5/ErMovGMehpsokJL3eqxozONt5twHM2WhthtQ2iYALPnf6jP3n/4R7VRqOB80hfM4ueetI4+xg7Bwt39iXv0pxYpusWJVUla/q3bTi2UHe48XFvHXdfQW3LI2RkIsG25kcTvPfzWXDW6XA04u4AcAF4xoZoyb7tw4+K5bWmeXo0pFeIeg0OAI46rzWXa0WNzcacl9w/8As2dtgth0ANwdT7lRrM6lE7SMtCXcA0kjwJVI9FVRmmqr2Lnv6TQ3tmJLh9a6uG1NR0cEof8AQIHYdNO5c39Fp+TVT87rhwzXtY7yNR23CvX4SxvOslf5dSxCH5+KxsN5tyXjFISHA3uOBUiacHrWuRx469nYtSqBLSWm7eI7PFUayhK7EMpAvaRp0IOoHeNRvFlacB2uZky1Ti143OLTZw4XsNDzsAq7h0d6lx0vlba4vwt8Fs40wSNOhuNDxyHnb8E9vBbUvpy5cUTHLocUgcA5pBaQCCDcEHcQeK9rk2zO1jqJ/RzEupyd+8x5j67e1t/WHiN9l1aGVr2hzSHNIBBGoIO4grpiduC1ZrKubbHO2GEf3sgHhcNP7fsVlAVaqvncSjbwhYXnvII/fZ5KzKte8yvk4rWP3kXLdvWWrye2NvssF1Jc49I8NqmN/awDyc7+S0hko4deqk5Rxt9rnfvLe2Mh6Su752+UbG3/AGSoijkvPMe11vqgN+Cv3oswF7XOqJGkDr5bi13PcS4jkBcX5qITLpSIiIEREBERAVIxLYAOlL4ZAxpN8pbfLfflsd3JXdEGjg+GMpohGzW2pJ3uJ3kreREBVLa6qbBU0s79Gtz5u7KR+8raqd6R6bpI4gN4ffwBaT7lTJ8W2Dm+vz/SmshfUzunm9dxvbhGPwWjuCs9LTMaMvZYn4X/AK+K16CjIFgNd/8AMr5JTSiQZDxaXE8W3uQVyWtMvTpSKwm2nTKP6P8AJQePzi2Vl817C3EnlxUxVTdGwnid3xKi8Bpw+R0jz6ujb9p3n+u1VT2jaRoIXRwtz6vsNB2r5hjX5nF4tmNx4DRSBhvuN15N9BxumleraPxmjbLC8OAIIIPcRYrkHoyjD8QaxwuY2PJvxcZHOvztm9i7LNNYOa7muP8Aovf/APr1N9zelA7ulNlpSfpszyR9df3w7XI22ig6GRzXuztORx07lMyyF7hlHevkkObTks2leI5V2sonQ1Aff5pwAuN4N9xW/JG1pzt3bjbn29oK2Y4Ltcx/q7tVE4fPlc+NxuAS3vHD4ItrcaQWO4cCCNA4eqeBBB9bysfPgpv0XYyWOdSSE21MYO9h3uZfi0i7h3HktHaClkLmZdQ0kuPf6rrdmp8VD1cckD2zR+s3UHtAOnkfgt6W05cuPcOj7Jnpairn3gydG08m3+AYrQoDYak6Ojivvfd5/wA272AKfW9Ozjyzu0/vYVU9IGGukjZIxpcYybgC5yutrbjYtHmrWiszce2D2ddJUhxaejY7O5xGhIOYC/Ek8Oy67CiICIiAiIgIiICIiAiIgKKx8jINLnh37r+1Sqo02OdJXOic3KyxY03Opac17btbOWeWdVb+nru+/s34WWb/AFqT/RXuZoB14ALP0GcaG2p9wssThquSYehFty1DRdMbv0HBo9l1jqsNLR82bW3Dh5qSidl3rHX1N22UajSYtbq47MGCVLjfPwJHkvc0t3X5rXwyS7SOIJ9uq9yIvERNpl9xGC7cw7Fxr0ZtP3XqWnfea/hIR8QuxVNTaMrl2wTx92K0jw+sL+5XrPEsrxPVX8/8dlhiyN5rUZLZ3evb6gkWWoXaqkz9lqVnnaGxGSR87mR6DeXez4LZhwe2pJzdqysf1vO/iVJMmBbYov2hDufcWPrM3HtHEfHzWvWw3aQ3eDnbx9YXt3esD4LaqYjmJbuWxR0mZpcdwblI5alWqpdZ8AmD6eJwFhlAt2W0t7FIKtbH4zHL0tOwEOpyGk8HX3kdzri3JWVdtZ3Dyrxq0iIilQREQEREBERAREQEREBERAVKxegBc4tHzoN2kdvwV1UZUw2edN+vsssc1dxDp9NfpmVawKrna90c+XWxaRfsOYHnoPapeZt26cQfNa8jcry7sOvcdPjdZHSZdDu7VzbdsxzuEG2eUSBo1udx96lZqDq3c7XsXinyh5PEjRJp7HXcoazMzPDRbmjdcbllkr2+K2CWlYJYWnsULcIvFas5DYaLmGwMjvujO4byTfxefsXV69g6Mt4arnWx0bW4pIywGaMEczcON+fXC0r2lhf51dUZU6dYWWpU4gOGpW+WXFisBhbyWbdp0UTjq42us2JxPiYXsu8W8llfK1q+tmJGugUqyjMJmfIS556tjp4ae1buMVkkUDhC0OkcWtHLQkm3HQFY6Qtjby/qwC9yuLnxDiX5jysCAPIlWhS0bhl9HdAI3ykG5c1pcTvLi4k353uryovB6XK57rWzBo77X+1Si68caq8zPO7iIiuyEREBERAREQEREBERAREQFo4poA4cDr3cVvLxNGHAg7iq2jcaWpbptEq894cTbXSxHIqv4tiZpgQ8F7ANHN1IHYR8VY6mm6OQntaB5f0VF4hC1+jguK0al62OdxwhKfFmyAOjc0jk65HfxB5LLJjA/DHkomt2aZmzNFj2jQ+YUDjOCTtF2SvHebj2qeCZmF2pq5hNmPGv4J096zSOkH4F1x0yVjTYlpHcfdddJ9HstVURyZrObHlG85utf1O22Xce3RT0T4VjJHnhk2llmZA4sAG7NxOW/Xy87XVFe2QV8QiHzxLXh/DLlyuDhx9Ue1dHxq/RSDjlcLc7LTxCIPxSCRjQGChidcAAXe554K1e0ypk5vWEzNJIBuv3aLWNQ61yA0dpKx45jLaeMvNydzWje49nIc1yrEsZrp33cWgX0aAcre4X171Stdtb3iHThXx3vmzu5bvBJcQuOAHM+9c+wqhqXnrSu7mgAKfj2cz26Ql35xJ9hTWkRMz4TFPjbHOysu9wNrj1L/nfYp6hYQ8OedBx7SRwUXh2GsjsAFacHpRJIAR1YxfvcSD8FNY3KL26a7lZofVGltBp4L2iLteSIiICIiAiIgIiICIiAiIgIiICIiDSxOkL29X1hu58lAVMVuq8WcN4uLjn3c1bFAY63pp4YGaHV73WFwwbxfncDxCxy0iefLq9PmtHHhXKiE/guHmk7AW2U3XbKk6xSW5EW9oHwWu3Zmbi5nmf4Vj7VnVHqMc+VKr8MB4K+ej7DehpjcWL3F3gAAPismH7LgPDpSHAahovYntceI5KxgLbHSY5ly580W4hqVWGRSG72AnxF++29fJsJhcQSwXADRbTqjcNOAW6i11Dn67fdVNusGbJTAMaPm3XsBuBFj8FQabBgN4XaHC4sdyrVdsv1iYSA065TfQ/4T2cllkpM8w6cGaIjVlTpaYNGgAXpsTrm5GXgp12y8/BzPM/wr5Nsk9sMhEmaUNcWC2mYC4BJ113LL27Oj36fdgw6gdID0bb25jj23Vtwig6Fljq46uPP7Fr7K1DZKWJ7QBdozWFusNCT5KWW2OkRG3Jmy2tM1ERFq5xERAREQEREBERAREQEREBERAREQFC4EM8k8x3l/Rjk1gvp4u9imlC7LH5uQcWzSA+w/FUn5Q1r8LfwmkRFdkIiICIiAiIgIiIK9ss3o31MPBkpc0djX9YDysrCoGi0xCcfSjjd5Wap5Up2a5flv8A1H9CIiuyEREBERAREQEREBERAREQEREBLoqxtPiLs3RsNhxtxVL3isba4cU5LdMJybEom+tI0eKgcBr2CtqI2ODmSBszCNRcdWRt+3cbdgVWqm6Hifco+gqnwTCRjt2/sKwjNuY27LekitZiJdiXy6hMHxkTszEZTe2/fzHJbpmXVHLgmsxOpb10zDtUa6ZYXTlEaS/SDtXkzDtUMZivJmKbT0prp29q+fKW9qhc5QlRs6U18qb2r58qb2qEN+1eXEgXJTZ0vtLUD7oSnh0LB7QVO/KAueVszhJJJG83eGt0G4NHBawp5Ha53E9uYkrn96K8O3/EtfU71xDponC9CULm1Lic8B1cXN7D/WittHWiRoc06H2citaZK3c+X09sfdOh4X26jGylZ2SLVg3UWu1xWZpTQ9IiKAREQEREBERAREQFUsQweoe9xa1puT1i+3w0VtRUvSLd2uPNbHvpUY7IVD/XkjaOwZnfYtiDYRn95K53IAAK4okY6x4TbPkt3lEUWz0UXqgqQFK0LOiuy3LAaYLyaQLZRDbUNEF8NCFuIhuWiaILyaJSCKNJ6kU6gWtU4MXgjMQDzKnkTR1Spkmykg9SQHk4fELEcAqR+Aw9z7e8K8Is5w0lvX1WSPKjvw2e1nwuPMFh9x1WbBKGVjyOjeGHeCLAHtBVyRRXDWs7hN/V3tXpmIakdL2rM2ALKi2cryGr0iICIiAiI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xQSEhUUERQWFRMXFxUWFxYYFhcXFxcaFhQXFhUXFBUYHCggGBolHBQWITEhJSkrLi4uGB8zODMsNygtLiwBCgoKDg0OGhAQGzQkHyU3NC80LDQsLCwsLCwsLCwsLCwsLCwsLCwsLCwsLCwsLCwsLCwsLCwsLCwsLCwsLCwsLP/AABEIAM8A9AMBIgACEQEDEQH/xAAcAAEAAgMBAQEAAAAAAAAAAAAABQYDBAcCAQj/xABKEAABAwIDBAYFBQ0HBQEAAAABAAIDBBEFEiEGMUFhEyJRcYGRBzKhscEUI1KS0RUWQlNUcpOUssLS4fAzQ2KCosPTJDSDo9Ql/8QAGQEBAAMBAQAAAAAAAAAAAAAAAAECAwQF/8QAKBEBAAICAQMDBAIDAAAAAAAAAAECAxEhEjFBBBMyIlFx8IGxFGHB/9oADAMBAAIRAxEAPwDuKIiAqji/pGoaepFK57nzXsWsbcNPY5xIF+Sy7ebaQYdC7O759zHmKMalxDTYnsbe2pX572XwyQV4fMcz+i6dx45pRcZufXug/UtDWMmYHxnM07j7wRwK2FRfRzXHNJEeIDwOwizXe8eSvSAiIgIiICIiAiIgIiICIiAiIgIiICIiAiLSxqt6CCSTi0ad50b7SEG6i/M2220tXT1sU0UzwcufeSHEOObMOItbRfofZzFBV0sFQ0WEsbH27C5oJHgbjwQSSIiAiIgIi0saquhp5pfxcUj/AKrC74IPzXtq5+IVk9RmJzSTxRjg2GlYHOd3EB3iSrHh1GBKagf38MUg5NL5Wx+cccZ8VGYbQGnlr2ONxS4fUtBP4yWKEPJ5l8zvJWOJ4yRW0DaWiZ4Ckif/ALhUwJrYyfJXRjg4OH+k/ENXVFxzA5bVdM4HQyNF+TnBdjSQREUAiIgIiICIiAiIgIiICIiAiIgIiICqfpHqctM1o3vkA8AD8cqtioXpOl61Ozm9x9lvckDluOxN+W0QeAWuE7DfmwAe1y+ej3aaqw2vipZXudTFzIJGHVjDK49E9v0d4PMXUnjGE/KBIQbPhpKuaM8Q+N1O4eYzDxWrtDRCWrexhtJUUdFUxEfjIaVz2+Yi9qmR+h0WOnlzsa4bnNDvMXWRQCIiAobbMgUNTfcYnA9zhY+9TJXI9sNnKoUtS4zQOaWv0bEA/U6Wfa99d97oKJiuMsBxolwJlL447cR8tG7/ACNat3Eq1raYA369PRs0NjrRU8ehVRZs09z3RkkkG5P5zWu+KkMTY8OjB3RmEH/xZWj2NCC9YISfkstiB0rW9YWN2WucvBpJ0K7cvz/gOHVOWBjDC59uqZC8XtncQ5zLOIuAQL7wFb44MWH5N4VNb8ZVI6bNO1nrua2+65A96xS18TXZXSMDvolwB13aXXMMSw2tfZ1VFSut1QXVNTxO4F0ixTYZJK4ufDSPc61z8skubANF7v7AB4Ks7WiIdWbWRl2UPaXXtbML3G8W7VnXKxh00ZM74Gx2Jf0rKh0hzk31aSRYkqairMSLQehGov8A9yz4tSJ50m1YiImF6RUY1+Ij+4PhUwfGNfDiuIDfA/8AWab/AIlKi9IqJ9264b6eT9Zpf+FPvhrPyeX9YpT/ALKGpXtFRRtJV/k036SnPujXobS1X5NP/wCk+4ILwipA2oqfyaf6jD7ivX301P5NUfoAfdIEF1RUn77Kj8mn/VXH/eXz775+ME/6m/8A500Luio/35y8YZ/1J/8A9C0cc2jkngdZ8sAa4ZrUpEhFjoxjpjm9m5RadQtWvVOnRkXH6fGZGQtjbU1WjnuLzRuzHNls3SXQCx+sVIU22cjGsaZ5HFt7ufSOu+7iRms7cAQ3TXS905+xqPEuoLm3pIk/6qIdkRP+oreHpHi4geLJh+4VWtptoIqgSyaOzRGMAB4JDXMfoSQ5hvbWxvqNFZVFYTWF0M73Wzfc+uvb82P7Fq0E1sSwR51z0tIw8/mJI/31TWYvJHTObHcl4mgP5sm/9kKcpq8fLcGJ0EMdK1/LKetfzUD9D4Cf+mgv+Ji/Yat5c8wP0iQ5YYbw3tHHYSy576N9U04bm5ZrX48V0NAREQFD7U07TST9UXyE7hw1+CmFqYvFnglb2xvHm02QcLpGfPTHj1P2P5LRxelzMkcN4f7sqkIP7aTmyM+14PuC90rA8TMdqC8gjkWN+1SQ2sOfl+SNH9oZo2l3DI+Rtg0cDZzgeRXZhh8X0Grj2FxZqyjZv+fYfqdc3+qu1oILaLZtlTFlZ829rg9jt4BAIs4cQQSFSZMKmzuh6ISys9YAttYhpBBda46wXU1XKXTEpecQPsYPgsclInTpwZZrE6VnDth53vDpSImXF2Ned3HqN6pPMlW/71aX8W79LL/GppFatIhnfLa88oI7IUv0HfpZf4l4OxtL9F4/8j/tU89wAJJsBqSdAO9RMu0MVy2K8jhvt6o73bvK6memO6KzeeIajti6Y/jP0hWlUbH0cZu6SVp3gdKSbcSG23arPU4tIfwsv+Funmd60DELl+XrH1nWsT3neVjbJXxDqp6e8/KXyHZSjnJa2epuBuz5fI5NV8k2RpIOp8pqW6Xtma63iYytGvmyZSbhrXNcbcnA28Vp7NYoZzU53ZnNqaluU8AJnZbcdyj3Pp3pPs/Xrcpym2Gp5RnZV1The3rxDUcCOiWyNgYxuqan60f/ABqPZOWOu1zmO3Xad/ItO8KVg2ke02c0PHIhrvbYedlauSs91L4ckcxLGNhQN1XUj/Mz+Be27GuG6uqvrN/hU/RYlHKbNd1hvYdHDw4jmFuLaIhzTa0cSrTNmJRurqjxyH4KG2rwStYI5aaZ0z2uF87GuLRrua3fv79yvyJNdlbzE7ct+7M18s007JOLbdGPq5brYwKorqioYInPFO0npJH3cwgXGVub1nX7N3FXXaio6OmkPK3nv9l172cpujpYWkWIY0n85wzO9pKyrWYt3b3yVnHxWIeXYdL+NH1P5rnm2Uj4n1Ie5r8rGXsLeuA1tgd/G66uuS+kBpNbMALkxMAHb1LLdyqFgNAHZcw0yud7R9q3W0bflb9NBC23K7ju8ltUsXRvbH9GIe11v3V6o2ZqqW2+0LPE3P7wSCXXsMwJrWx3jh0DNcgvoBxtvVgXwBfVAIiIC+EL6iDhuKUhhq3sP4OdvgHAs9hutWgd87MPzHeYI+C6jtlsw2cOnZpK1p0tcPDQbDk7hdcnpgWz34OaR4ixHxRMeVp2Op8+IQngwPd/ocB7wutKg+jej68sp4AN8XG58g0eavymUCrZNsU/Og+P8lZFWa82xOA/SjcPZKfsWd/DXF5/ErMovGMehpsokJL3eqxozONt5twHM2WhthtQ2iYALPnf6jP3n/4R7VRqOB80hfM4ueetI4+xg7Bwt39iXv0pxYpusWJVUla/q3bTi2UHe48XFvHXdfQW3LI2RkIsG25kcTvPfzWXDW6XA04u4AcAF4xoZoyb7tw4+K5bWmeXo0pFeIeg0OAI46rzWXa0WNzcacl9w/8As2dtgth0ANwdT7lRrM6lE7SMtCXcA0kjwJVI9FVRmmqr2Lnv6TQ3tmJLh9a6uG1NR0cEof8AQIHYdNO5c39Fp+TVT87rhwzXtY7yNR23CvX4SxvOslf5dSxCH5+KxsN5tyXjFISHA3uOBUiacHrWuRx469nYtSqBLSWm7eI7PFUayhK7EMpAvaRp0IOoHeNRvFlacB2uZky1Ti143OLTZw4XsNDzsAq7h0d6lx0vlba4vwt8Fs40wSNOhuNDxyHnb8E9vBbUvpy5cUTHLocUgcA5pBaQCCDcEHcQeK9rk2zO1jqJ/RzEupyd+8x5j67e1t/WHiN9l1aGVr2hzSHNIBBGoIO4grpiduC1ZrKubbHO2GEf3sgHhcNP7fsVlAVaqvncSjbwhYXnvII/fZ5KzKte8yvk4rWP3kXLdvWWrye2NvssF1Jc49I8NqmN/awDyc7+S0hko4deqk5Rxt9rnfvLe2Mh6Su752+UbG3/AGSoijkvPMe11vqgN+Cv3oswF7XOqJGkDr5bi13PcS4jkBcX5qITLpSIiIEREBERAVIxLYAOlL4ZAxpN8pbfLfflsd3JXdEGjg+GMpohGzW2pJ3uJ3kreREBVLa6qbBU0s79Gtz5u7KR+8raqd6R6bpI4gN4ffwBaT7lTJ8W2Dm+vz/SmshfUzunm9dxvbhGPwWjuCs9LTMaMvZYn4X/AK+K16CjIFgNd/8AMr5JTSiQZDxaXE8W3uQVyWtMvTpSKwm2nTKP6P8AJQePzi2Vl817C3EnlxUxVTdGwnid3xKi8Bpw+R0jz6ujb9p3n+u1VT2jaRoIXRwtz6vsNB2r5hjX5nF4tmNx4DRSBhvuN15N9BxumleraPxmjbLC8OAIIIPcRYrkHoyjD8QaxwuY2PJvxcZHOvztm9i7LNNYOa7muP8Aovf/APr1N9zelA7ulNlpSfpszyR9df3w7XI22ig6GRzXuztORx07lMyyF7hlHevkkObTks2leI5V2sonQ1Aff5pwAuN4N9xW/JG1pzt3bjbn29oK2Y4Ltcx/q7tVE4fPlc+NxuAS3vHD4ItrcaQWO4cCCNA4eqeBBB9bysfPgpv0XYyWOdSSE21MYO9h3uZfi0i7h3HktHaClkLmZdQ0kuPf6rrdmp8VD1cckD2zR+s3UHtAOnkfgt6W05cuPcOj7Jnpairn3gydG08m3+AYrQoDYak6Ojivvfd5/wA272AKfW9Ozjyzu0/vYVU9IGGukjZIxpcYybgC5yutrbjYtHmrWiszce2D2ddJUhxaejY7O5xGhIOYC/Ek8Oy67CiICIiAiIgIiICIiAiIgKKx8jINLnh37r+1Sqo02OdJXOic3KyxY03Opac17btbOWeWdVb+nru+/s34WWb/AFqT/RXuZoB14ALP0GcaG2p9wssThquSYehFty1DRdMbv0HBo9l1jqsNLR82bW3Dh5qSidl3rHX1N22UajSYtbq47MGCVLjfPwJHkvc0t3X5rXwyS7SOIJ9uq9yIvERNpl9xGC7cw7Fxr0ZtP3XqWnfea/hIR8QuxVNTaMrl2wTx92K0jw+sL+5XrPEsrxPVX8/8dlhiyN5rUZLZ3evb6gkWWoXaqkz9lqVnnaGxGSR87mR6DeXez4LZhwe2pJzdqysf1vO/iVJMmBbYov2hDufcWPrM3HtHEfHzWvWw3aQ3eDnbx9YXt3esD4LaqYjmJbuWxR0mZpcdwblI5alWqpdZ8AmD6eJwFhlAt2W0t7FIKtbH4zHL0tOwEOpyGk8HX3kdzri3JWVdtZ3Dyrxq0iIilQREQEREBERAREQEREBERAVKxegBc4tHzoN2kdvwV1UZUw2edN+vsssc1dxDp9NfpmVawKrna90c+XWxaRfsOYHnoPapeZt26cQfNa8jcry7sOvcdPjdZHSZdDu7VzbdsxzuEG2eUSBo1udx96lZqDq3c7XsXinyh5PEjRJp7HXcoazMzPDRbmjdcbllkr2+K2CWlYJYWnsULcIvFas5DYaLmGwMjvujO4byTfxefsXV69g6Mt4arnWx0bW4pIywGaMEczcON+fXC0r2lhf51dUZU6dYWWpU4gOGpW+WXFisBhbyWbdp0UTjq42us2JxPiYXsu8W8llfK1q+tmJGugUqyjMJmfIS556tjp4ae1buMVkkUDhC0OkcWtHLQkm3HQFY6Qtjby/qwC9yuLnxDiX5jysCAPIlWhS0bhl9HdAI3ykG5c1pcTvLi4k353uryovB6XK57rWzBo77X+1Si68caq8zPO7iIiuyEREBERAREQEREBERAREQFo4poA4cDr3cVvLxNGHAg7iq2jcaWpbptEq894cTbXSxHIqv4tiZpgQ8F7ANHN1IHYR8VY6mm6OQntaB5f0VF4hC1+jguK0al62OdxwhKfFmyAOjc0jk65HfxB5LLJjA/DHkomt2aZmzNFj2jQ+YUDjOCTtF2SvHebj2qeCZmF2pq5hNmPGv4J096zSOkH4F1x0yVjTYlpHcfdddJ9HstVURyZrObHlG85utf1O22Xce3RT0T4VjJHnhk2llmZA4sAG7NxOW/Xy87XVFe2QV8QiHzxLXh/DLlyuDhx9Ue1dHxq/RSDjlcLc7LTxCIPxSCRjQGChidcAAXe554K1e0ypk5vWEzNJIBuv3aLWNQ61yA0dpKx45jLaeMvNydzWje49nIc1yrEsZrp33cWgX0aAcre4X171Stdtb3iHThXx3vmzu5bvBJcQuOAHM+9c+wqhqXnrSu7mgAKfj2cz26Ql35xJ9hTWkRMz4TFPjbHOysu9wNrj1L/nfYp6hYQ8OedBx7SRwUXh2GsjsAFacHpRJIAR1YxfvcSD8FNY3KL26a7lZofVGltBp4L2iLteSIiICIiAiIgIiICIiAiIgIiICIiDSxOkL29X1hu58lAVMVuq8WcN4uLjn3c1bFAY63pp4YGaHV73WFwwbxfncDxCxy0iefLq9PmtHHhXKiE/guHmk7AW2U3XbKk6xSW5EW9oHwWu3Zmbi5nmf4Vj7VnVHqMc+VKr8MB4K+ej7DehpjcWL3F3gAAPismH7LgPDpSHAahovYntceI5KxgLbHSY5ly580W4hqVWGRSG72AnxF++29fJsJhcQSwXADRbTqjcNOAW6i11Dn67fdVNusGbJTAMaPm3XsBuBFj8FQabBgN4XaHC4sdyrVdsv1iYSA065TfQ/4T2cllkpM8w6cGaIjVlTpaYNGgAXpsTrm5GXgp12y8/BzPM/wr5Nsk9sMhEmaUNcWC2mYC4BJ113LL27Oj36fdgw6gdID0bb25jj23Vtwig6Fljq46uPP7Fr7K1DZKWJ7QBdozWFusNCT5KWW2OkRG3Jmy2tM1ERFq5xERAREQEREBERAREQEREBERAREQFC4EM8k8x3l/Rjk1gvp4u9imlC7LH5uQcWzSA+w/FUn5Q1r8LfwmkRFdkIiICIiAiIgIiIK9ss3o31MPBkpc0djX9YDysrCoGi0xCcfSjjd5Wap5Up2a5flv8A1H9CIiuyEREBERAREQEREBERAREQEREBLoqxtPiLs3RsNhxtxVL3isba4cU5LdMJybEom+tI0eKgcBr2CtqI2ODmSBszCNRcdWRt+3cbdgVWqm6Hifco+gqnwTCRjt2/sKwjNuY27LekitZiJdiXy6hMHxkTszEZTe2/fzHJbpmXVHLgmsxOpb10zDtUa6ZYXTlEaS/SDtXkzDtUMZivJmKbT0prp29q+fKW9qhc5QlRs6U18qb2r58qb2qEN+1eXEgXJTZ0vtLUD7oSnh0LB7QVO/KAueVszhJJJG83eGt0G4NHBawp5Ha53E9uYkrn96K8O3/EtfU71xDponC9CULm1Lic8B1cXN7D/WittHWiRoc06H2citaZK3c+X09sfdOh4X26jGylZ2SLVg3UWu1xWZpTQ9IiKAREQEREBERAREQFUsQweoe9xa1puT1i+3w0VtRUvSLd2uPNbHvpUY7IVD/XkjaOwZnfYtiDYRn95K53IAAK4okY6x4TbPkt3lEUWz0UXqgqQFK0LOiuy3LAaYLyaQLZRDbUNEF8NCFuIhuWiaILyaJSCKNJ6kU6gWtU4MXgjMQDzKnkTR1Spkmykg9SQHk4fELEcAqR+Aw9z7e8K8Is5w0lvX1WSPKjvw2e1nwuPMFh9x1WbBKGVjyOjeGHeCLAHtBVyRRXDWs7hN/V3tXpmIakdL2rM2ALKi2cryGr0iICIiAiI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0422" name="Picture 6" descr="http://www.writingriffs.com/wp-content/uploads/2012/01/1207054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362200"/>
            <a:ext cx="2740025" cy="231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457200"/>
            <a:ext cx="7239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0" dirty="0">
                <a:solidFill>
                  <a:schemeClr val="bg1"/>
                </a:solidFill>
              </a:rPr>
              <a:t>We are committed to </a:t>
            </a:r>
            <a:r>
              <a:rPr lang="en-US" sz="3600" kern="0" dirty="0" smtClean="0">
                <a:solidFill>
                  <a:schemeClr val="bg1"/>
                </a:solidFill>
              </a:rPr>
              <a:t>student training – getting your destination!</a:t>
            </a:r>
            <a:endParaRPr lang="en-US" sz="2800" kern="0" dirty="0">
              <a:solidFill>
                <a:schemeClr val="bg1"/>
              </a:solidFill>
            </a:endParaRPr>
          </a:p>
        </p:txBody>
      </p:sp>
      <p:pic>
        <p:nvPicPr>
          <p:cNvPr id="6148" name="Picture 4" descr="TYSSE Subway Expansion, York University Station, York University, TT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10000"/>
            <a:ext cx="60960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10190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9E1BC1-B85E-4C9E-8197-BD89E30FE5A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55420" y="457200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Our training program is structured to deliver results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3762" y="2209800"/>
            <a:ext cx="5772735" cy="341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endParaRPr lang="en-US" sz="2400" dirty="0" smtClean="0"/>
          </a:p>
          <a:p>
            <a:pPr algn="ctr"/>
            <a:r>
              <a:rPr lang="en-US" sz="2400" b="1" dirty="0" smtClean="0"/>
              <a:t>The Clinical Developmental Handbook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2015-2016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Department of Psychology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York University</a:t>
            </a:r>
          </a:p>
          <a:p>
            <a:pPr algn="ctr"/>
            <a:endParaRPr lang="en-US" sz="2400" dirty="0" smtClean="0"/>
          </a:p>
        </p:txBody>
      </p:sp>
      <p:sp>
        <p:nvSpPr>
          <p:cNvPr id="5" name="AutoShape 2" descr="data:image/jpeg;base64,/9j/4AAQSkZJRgABAQAAAQABAAD/2wCEAAkGBhAQEBQQEBQUDxUWFRUVFBAUFRUXFRAXFBQVFBYWFhgYHSYeFxkjGRQUHy8gIycpLCwsFR4xNTAuNSYrLCkBCQoKDgwOGg8PGjQkHyQsKiwvNCotLCktLCwpLCwsLCw1MCwpLCksLCwsLSwpLCwsKiksLCw0LCwsKS0sLCwpLP/AABEIAOEA4QMBIgACEQEDEQH/xAAcAAEAAgMBAQEAAAAAAAAAAAAABQYDBAcCAQj/xABJEAABAwIDAwgECQkIAwEAAAABAAIDBBEFEiEGMVEHEyIyQWFxgVKRobIUIzVCYnSCscEkMzRDcnOSovAVJURTY7PC8cPR0hb/xAAbAQEAAgMBAQAAAAAAAAAAAAAAAwUCBAYBB//EADERAAIBAwIDBQcEAwAAAAAAAAABAgMEERIhBTFBIlFhcZEGEzOBobHwMsHh8RVC0f/aAAwDAQACEQMRAD8A7iiIgCIiAIiIAiIgCIiAIiIAiJdAEREAREQBERAEREAREQBERAEREAREQBERAEREARLqFxbbPD6T9IqoIj6BkaXnwYLuPkEBNIqHU8sFKf0WCqrOD2xc3H5vmLbepQ1RyjYtN+ZgpqQcZHvqHjyYGtv4lRyqwjzZ5qR1VaeI4xT0zc1RNFA30pHtYP5iLrkNT/aVR+kV1QR6EJZTstwtGMx8ysVHsZSh2dzA917l77yOJ4l0hcVC7mPRDfoi9VnK/hbLiF8lY4fNponyfzGzP5lES8qNfNcUeH5OD6mX744gT7V6osKibazRpuvrbwG4KVbURRjpOazuuB7Fh7+T5bDD6lfkG0FV+dqm0jT8ynjay3g9+d6xM5NGPcJKmpqZ5BuldPKXt/Zdm6PkAp2faaIdQOk8BYesqNqNpJ3dUNj/AJj7dFBO4S5y/PkQyq0483n88DM3BcSp9aXEpSB+rq2tnb4ZzZ4HmSjuUXEaU2qaamq+LqSfI+3Hmpb3PcHKGqKiSTrvc/uJ09Q0WvkA3aKN37XJepBO8X+qL7s7ymUdZM2mDZ6eZ+bLDPE5pdkGZ1nC7DYd6tq41ssy+N0f0Yap/ra1n4rsqsqFR1Kam+ptUpucFJhERTEgREQBERAEREAREQBERAEREAUJttiMlPh1XPC7JJHBI9jrA5XNaSDY6FTarfKR8kV31aX3CgKHPsxLURNlrKmrqxI0Oyvmc2EEjdzcWUBadHgVPAbNiZCeLWNGb7e8+ZXQ8BYDRxA6jI3Q+CwVmDRu3adx1CpZe8fazlM1k2t3uVQQN32v3nU+1enPA3kBSUuzwG7Twc4exaraNg3AeJ1PtUMqyj0M3cpLkanPg9UF3gNPWsrZJOwNb46n2LZLV4IULuJdDXlczfLYwuc873uPcNB7Fi5oDs8+1bBavDgo3OUubNaUpS5swkLwQsrnjisD6loWOCPB8LV5IXh9WFry4owbyB4kD7yslFs80slNhmZscb9Chld/FPE38V1xcV2Hx6CPFZpnyRtApGRguewAl0xcQCXamzQumQ7X07tGyxO/Zew/c5dFarFKKLagsU0ieRR0eMsP9FbMVcx24rYJjYRfGuB3ar6gCIiAIiIAiIgCIiAIiIAq3ykfJFd9Wl90qyKt8pHyRXfVpfdKAhthNpYKulY2NwEjGgPiPWbbtt2jvU9KF+b6SZ8ZbJG50bhaz2mxHmrxhHKxURgNqWCoHpt6L/Mbj7FU6ljBbXXBasO1R7S+v8nTJxoVBFqjWcqNC8aiVhOliy+/vBspay0LhYaOeuKNSk0qkWvPYwlq8FqzELwQtY1cGFwVR2s2sFHluwyOeSGtBA6tr3NjbrDcFcXjQrmPKP8An6T9473oltW0VKeJfmxJRgpTSZgdtJik/wCapxGOLwfveQPYvP8AZeLS9eoEY4NNvcb+KvFPC0i5/rVQm0u0rKRu7M53VYDqe8nsaoIX1SpPRSgs+WfudX/jLalHVMgf/wAPI787UyO4ix/Fx+5fRsDTDrSSE+LR+C8wYLiVaM80hpmHdG24NjxaLfzG62RyZMt0pZCePRHs1W9mqv11sPwX9FfK8tIPEYZ+f9nxuwFLxk/iH/yvruTmnO50g+00/wDFesA5Nqqc1JpKkxGCRrAHZgJCYw/UtJtvtuKRY3V0M4pcSZzbj1ZtMrhxJHRc36Q3dq8q0byEddOpqRuUa9rUwpQxkxN2Ili1p6mWEjdYn/iR9y3qbH8fo90orWj5snTd6zZ/qJVqgkDgvT6cFVsOL14PEt/M358OozW2x62X5b4XvEVY00Ul7XcSYye9xGZn2rjvXV6HE2yAEEG4BBG4g7jpvHeuH4zs1DUNtI0Hg4aOb4H8NyiNmtqKnA52wzudNRuNmu3mEneWjstvLNx3jVX1nxGnc9nkyoubKdDfmj9KIo/CMSbMxrmkOBALXA3DgRcEHtBGoUgrI0QiIgCIiAIiIAiIgCrfKR8kV31aX3SrIq3ykfJFd9Wl90oD87Rt6I8B9yFizQt6LfAfcvpYufctz6pGl2UYGs1Hi37wu2Bui40xnSb+033gu0huihrPKXz/AGOG9qI6atPyf3MJavBCzkLwWrXORwa7xouYcpI+PpP3jveiXU3t0XM+Umhmc+nkijdLke8kNBNr82W3t2HKVt2nxPX7EtDaabLKX2Zw/wCyqTstSfD62Wrk1axwbE07gfmnyaL+Ll8q9qK57HM+ByNzNc29pOjmBF+r3qx8neFPhpWiRpY5znPLSLEXIAuP2Wj1rC3t5W0Jynzey3T26l1xO8jUgowZaIqcAL0WrOQvBaoMnNskuSSEOZiDzrmr5G/wRRD8Vn5SNi2V1K+KwzgF0Lu1sgBy+R6p8V85Ho7Uc7/Trap3qeGf8FbsVb0P68fwXVU1iCXgi2jtFH572AxR0kGR980RyG++29v4jyVzyqj4HGIsWxCIaDnXEDh8a63scr0waBcTxSmqdxJLz9TqrGo5UVk85VD7QYMyeJ0btzhofRPY4d4KnMqxVEd2rQpVHCSkjamlKLTNTkP2hfkloJSc9O7o39BziCPBr/Y8LtLXXF1+ddkpOY2iyjdNE647+bz/AHx3X6FpXXYF9Do1PeU4z70mchUjom49xmREUpgEREAREQBERAFW+Uj5Irvq0vulWRVvlI+SK76tL7hQHBfgzo7MeC1wAuD4Cx8CvhYuzz7JU9dSQ84MrxG3LM3rN6I07x3FULGOTytgJLGipZ6UfW82H8Fz8qUsal1PoHDeP29aChXeiXjyfz6fMqsbOk39pvvBdlyrkXMObI1r2uYc7NHNLT1hxXYbLXqZws+P7FB7VyhKrTcHlaXy36mEtXgtWctXghQHHYMJataWjadVuELwWr3JiaBw9q9R0wbuW0QtWurooGZ5nsib6T3Bo8r7/JZZb2PD6WrzZQDdvqMvA+MbGdBUujc2Eu4ZjqPEgBT7pBlzggi2YEG4Ite4PaFnOlOnjWsZ7zFpk5yQj+6YX+nJUv8AXVS29gCs2Ku6Fv64fioDkqiyYLRD/Szfxuc/8Vrco+1baKklmuA4DLEPSkcCGAefSPc1dQlgtTj+zrxLilfMNQZnAHiDK63sar6xugVN5OMJMdOJHdaV2fXhub7Ln7Su+VcJxWqqlzLHl6HS2UXCksnjKscw0WfKtPEp2sYSTYAEk8ABcnyF1Ww3eEbkpYRUcCbn2jitrkicT3fEvH/ML9DUY6AXCeRuhdVV1ViLh0Seaj+0Q4+pjWD7S71E2wAX0e3g6dKMX0SOSqy1TcvE9oiKcjCIiAIiIAiIgCrfKR8kV31aX3CrIq3ykfJFd9Wl9woDYwQfk0P7tnuhZ3hYcFH5ND+7Z7oWw8KoX6F5EXQ0qiFrh0gHeIBUaQpeUKMIVfcc0RSMJavBavGIYjDTs5yeRkLfSe4NHlfee4Kq1W3/ADmlBA+p/wBeS8UA7wT0n+QC8o21Wu8U4tkTwlllqLVX8W2zo6d2TPz8n+RAOcf55dG+ZCrtVS1dV+mVDnNP+HgvFF4EjpvHiVipY44wY6aIC2hsA1oPed5K6K29npPevLHgt2ak7mC/Tv8ARGxV7RYhUaRtZQM9J1pZyPDqM9pUR8Bha/PIX1c3pyEyvHhfotUp8Bc784649Bug8zvKzx0zWizQAO5dLbcPt7f4cPm92aVS4nLr6bfyaD6h9jzkd2EWI0cQPpDcQtFglgY74DIAxwcDTPJMXSBBLDvjdr2aKZqG2aqRzdXV1csFO5sOS+Z1yLi4FzYEk3PYseJToQpZuFmP2JrKnUqzxT/g6bgHKrR0mGxQSl8MtPEyN0Dm9OQtFrx20eDbfcW7VS5pqrHals84MVLGTzUPp8dfnE2F3eQW3g/JtEw85UONQ/f0tGeq93eZ8lcoGxsHZ4aL59fcajhwt/U7S3sns6pko6UNA0ss9lrT4kxouSGjidB6zZVnF+USkiBAk50+jH0v5uqPWuYp29avLsxbLaVaFNbstM1QGhc82gxaXEZxh1D8YXm0sgPRa0HXX0RvJ8h3/YafFMY0jb8Dpnb5HXu8dx0c/wAGgDiV1fYbYOnoI8sQu42zyutnkI48AOxo0XU8O4R7lqpW59EVN1e61phyJfYfZaOhpo4I+qwauO97jq5x7yfULBWlYYbAWCzLoisCIiAIiIAiIgCIiAKt8pHyRXfVpfcKsiqvKfWRx4TWCR7WZoJGMzOAzuLTZrb7yeAQEjgw/Jof3bPdC2Hhc/p+UpzoI48PppKkhjQaiX4mnacoGhPTk+yFFVtLW1n6fVOcw/4WmvDD4OIOeQftFa1CwrVYrbHmatSvTp82WrHdv6GmcY+cNRL2U9OOdkvwOXRv2iFVKraDE6nSNrMOj9J1pqgjw6jPaQtiiwqKBuSFjYm8GgC/id581nMataPBqEXqqdp/Qr6l5J/pWCCh2biD+dlL6qX/ADp3GR3kDo3yCkebW0Y185tXUIxprTFYRozcpvMnk1DGtefD2uOYXY7se3f58QpIxrzzazzkw5ETz7maSjT/ADG9U+I+atkNB1GvetwxLSdh5YbwnLxjPUPh6J8E1NHuEzFVx9H+uCquxY/vSq8P/I1WqWpBGVwMb9eie3T5p3FVfYz5Uq/P/caue9opZs5F1wZYrlj28xKSnpHSRHK4FoBsDbM6xNjpeypUVLis8bZPhTrOaHBrXOBs4X+aAParZymkGgfbXpR++vOy0d6aH91H7gVF7M2lGvRbqRTef+Fpxi5qUZLQypx7Gma/OTyPfwcNWnvDiSQrDspT0NE5rK6nZC64Da03kieezMX35k+Vu9T89A1+8WI3OGhHgVrSZmAtmAkYdC8C+n02rsJWNLThbFBC+qasvc6dQ07LBzSHAgEOBuHDsIPaFKROXHMMNTRHPh8gdGTd1HISYX66827fE7w04q+bL7d01Y7mXXpagDWllsHnvjO6Vve3XuVXVoTpPtFpRrwqrslxjctlpWrEtlqgJz0iIgCIiAIiIAiIgBXE6mOnlxavdUtEr2VAZE6S7xE0RsOVodcN1JOgXbCuNU1I2XFMUa4XHwgf7bFPb/ERr3Pw2TXNr4Y1p2kpt95YuPa1SMMjXjM03CuFPJSuGDAY18Ma2zGvJjWWoxwapjXnm1tmNfDGvdR5g1DGvnNraMa+GNe6jzBqGNfDGtoxrHMcouvdR5pI7EKRr2ZXAHx7O/uXPq7Zesimknpp+bDzqQXB9t9iRo7UKT2l2slM3wOibzsxNid4jPDXQkdpOg+7zS8mM8/Trah73HUtZqB9p2nkG2VBxTiVpSWmtv4FzY2ld9qGxEyYDX1TMjq0TMNrsLpDqNdRZXfA6HmomR3vlY1t+OVobfu3KDn5ImNF4ZpY3djjld7uUqImra7DpGxVrnSQuNhOw6/xWue9p1WvwzitjKWmjs+7kTXtlcOOZPJf6ipYzQm57GjVx8gsOWZ+4CEcTq8+W4L3h08AjD2loaQCHjXMCLg33m6Oq5JNIW6em7d5LpteepRaMdPU8R08cDTra5uSTqT4KB2qmElNI4R3yNLmSkWcxwFwWHeDorJFg4vmkJkd37go7bWK1DN+w73SsamXB92DKnhVF35OxYESaaAkkkwxEk6kkxtJJPaVKBR2zzfySn/cxf7bVIrnjowiIgCIiAIiIAiIgBXAMRmfJjFfRse6BslTmnnbo5kQYzoMPzXPOl+wXXdcUxKOmhkqJjljjY573cA0XNuJ4DiuU0uyOIc07FmNE8lW4z1OHOsDzbiTCIX2uJWxkaHQ3I7Nc6bxLLI6kXKOEYpMDlw74ygaZ6c6y0BcXEDtkpy753aWHf4rboXRzsFTQvDgetHusRva5p1a4cCvWC420szxEyxA5XscLS0zhvZI06tcP+l9xPADnNfh72xTWvIxxtBVtGtpR813B+8dvFWKfd+eRWNdJc/zmb9FXtk6J6DxvYfwW2Y1D4NWQ4pTipja6FwJafovbvAcNJG8HBbkNc+NwjqBbhJ2O8VIpkTgbZjXwxraDL7l85tZ6iPBqGNfObW2Y155te6jzBqmNQW1VYYKeWUb2Mc4eIbp7SFZjGoPanCzPBJENM7HNB4EtsD67LyUnpeDKCWpZKlyUYK3mDUu6UkznXcd+Vrstr97g4njoulMiA3LmnJRjQbE6jk6EsLndA7y0uudPouuD4hdOZICvjXGfeK7nr7/AKdPod1bOPu1g8lig9psCjqIXxPFw8Wv6J+a4d4NirASAq9tZj8dLA+V5HRHRHpu+a0d5PsBWha+8dWPu+ediabWl5OecmrOcY+OS7jE/KAToA65tb9pp9a6UIgBpoqLyWYW8QOmeNZn5h3tbcA+ZLvUrzV18cel8zvRGpX3G2eKaycJcrNR4PpjVa23qGGjmYDd3NuNh2WaVmxPGjnETsxkd1KSBpknf4tHVHe6wUxhPJnVVY/LiKGBw1pIXB00oPZNNuaOLWcd68rXEUmj2hbSbUjo2AfolP8AuYv9tq31jp4Gxsaxgs1rQ1o1Ng0WAue4LIqguQiIgCIiAIiIAiKL2lwd9XSyU8c76Rzxbno7Zmi4uB3EXGhB13oCsYnL/bNYKOPpUVLI11XJvbVTM6TKZvY5rTZz/ABXSSuia9sTnsa998kZcA59hc5W7zYA7lSMK5Pa+CFlM3EzBCwZRHTUkETiO05zmdmO8u7SbrRn2Rp6LGML5rnJJXurHy1E0jpJZRHThozOd2DPuAAQE/tVsLz7/hdG4UtWBYvteKqaP1dQwddvZm6w8guaYvVTTSNwwRS0k0hd8Mp97RCwZnOhk3PZJawI13gru7nAAkmwGpJ3Bc2wnZiLGvhOJTl7DLIGUEzCWyU0NPmayWM9md5kcQdCCOKzjNrYjnTUt+pKYVLE6NrIgGBgDRENObA0AA4LYqKNr25XC4VUnkno52wV5bFKTlgxBoy09bwbIN0M30Toezvs1BigceblHNyDeDud4LejUTRWzpuLI10EtKbtvLF2j5zFJUs7JW5mG49o8VIGNRVXgzmu52nOR3az5rllnBjjJtGNeTGsNHirXXbJ8U8b2u03doWGXFi85adhkPpnqhZazHQzZlLWi7iGjiVEVNeZbsgZn+mdGhbseBF5zVDjIfQGjQpJlOGizQAOATU2MJHKdpOTydz/AIXBJzVSDmuOi15HeNzu/ce1aUG32I0gyVtI9xH6xl2h3foCw+IIXYn04O9RlfFDGLuNvojefIKuu+G2918SOTcoXlSlsjmcnKtNL0aekle47rkkepjbn1haDcCq62Vs2KOyNbqykbv8LA9AHS5JzFXzFa5kTOcle2kjOgc8kvk7mMGrj3AL3g2zFdV6wxnDYT/iqhodVSDjFDui8X69oC1rfhlpaPVCO/qbErmtWWCPqcQbTsa15+DhwAjgY0uml7A2ONuvcNwUrg+xNfV9KS+FQHeLh9bKO89WDyu4K77ObEUdBd8TDJM7r1Up5yeTxedw7m2Hcp9bk68nstjGFvGO73IjZ7ZOjoGFlLEGF3XkPSklPF7z0na99lLoigNgIiIAiIgCIiAIiIAiIgCptZ8btBTs7KehmlPc6olZEB5tYT5K5KhT7M4ucQrJ4JqamjqOZaJy18s8UcLLARxmzAS5zySSdSgNrbjEn1Lm4PSu+OqB+USN/wAJS7pHu4OeOg0fSvwVsoaJkMTIYmhjGNaxjRua1oAA9QUds1stDQscIy6SSR2eaplOaWof6T3fcBoFMIDVxPC4amJ0FQxs0bxZzHC4P/o8CNQuZ43gs+Fj4wyVdCOpUC7qnDx2CS2ssI9Le0e3qy+EX0OqyjJx5GMoqSwzn2G47YNEjhIxwBjqGm7Hg7jcKdbLfUKv7QbCy0hfUYYwSROJdPhZNmuJ3yUx/VyfR6p9QUdgu0DSznInOliByvY4WlpnDeyRp1a4cFuU6ikV9Wk4FpqqGKWxe25Hb+C2ImNaLNAaOAWpT1bXtDmm4KT1rIxd5DR3qbSQZ6G9cLBVVkcYu9wb3dp8AoOqx5zmuczLDG3rTykNa0cbnQKIw6SorXf3dF8I1scRqg5lM22/mm9aY791go5SUSSFNy5ExiWPERmQubSQjfPKQPJvE9w1UXhlJWVxzUMRhjO/Eqxhu4caenOru5z7BWrBeTmCORtRWPdiNQNRLMBzcXdDCOhGPWe9W5asqrfI3YUEuZWdn9gKWlfz781ZUnfV1BzyDuYOrEO5oCsyIoTYCIiAIiIAiIgCIiAIiIAiIgCIiAIiIAiIgCIiAKo7WbCCof8AC6NwpawCxkteKpaP1dQwdZvZm3jvtZW5F6njdHjSezOO0WIvbK+Fw+A1LBeWllIyEf5sTjo+PvG7tXmkq5Kt5bQRnEpAbOqXkso4T3yfrCPRZddOx7ZWjrwwVcLJ8jszM17tPC4scp7W7j2hSVPTMjaGRtbG1os1jQGtaOAA0AUzryxg11bxzkpmFcmbHObNicn9oSN1bEW5aWA/Qh3OI3Zn3vwV2YwAAAWA0AG4AdgX1FC23zNhJLZBEReHoREQBERAEREAREQBERAEREAREQBERAEREAREQBERAEREAREQBERAEREAREQBERAEREAREQBERAEREAREQBERAEREAREQBERAEREAREQBERAEREAREQBERAEREAREQBERAEREARE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hAQEBQQEBQUDxUWFRUVFBAUFRUXFRAXFBQVFBYWFhgYHSYeFxkjGRQUHy8gIycpLCwsFR4xNTAuNSYrLCkBCQoKDgwOGg8PGjQkHyQsKiwvNCotLCktLCwpLCwsLCw1MCwpLCksLCwsLSwpLCwsKiksLCw0LCwsKS0sLCwpLP/AABEIAOEA4QMBIgACEQEDEQH/xAAcAAEAAgMBAQEAAAAAAAAAAAAABQYDBAcCAQj/xABJEAABAwIDAwgECQkIAwEAAAABAAIDBBEFEiEGMVEHEyIyQWFxgVKRobIUIzVCYnSCscEkMzRDcnOSovAVJURTY7PC8cPR0hb/xAAbAQEAAgMBAQAAAAAAAAAAAAAAAwUCBAYBB//EADERAAIBAwIDBQcEAwAAAAAAAAABAgMEERIhBTFBIlFhcZEGEzOBobHwMsHh8RVC0f/aAAwDAQACEQMRAD8A7iiIgCIiAIiIAiIgCIiAIiIAiJdAEREAREQBERAEREAREQBERAEREAREQBERAEREARLqFxbbPD6T9IqoIj6BkaXnwYLuPkEBNIqHU8sFKf0WCqrOD2xc3H5vmLbepQ1RyjYtN+ZgpqQcZHvqHjyYGtv4lRyqwjzZ5qR1VaeI4xT0zc1RNFA30pHtYP5iLrkNT/aVR+kV1QR6EJZTstwtGMx8ysVHsZSh2dzA917l77yOJ4l0hcVC7mPRDfoi9VnK/hbLiF8lY4fNponyfzGzP5lES8qNfNcUeH5OD6mX744gT7V6osKibazRpuvrbwG4KVbURRjpOazuuB7Fh7+T5bDD6lfkG0FV+dqm0jT8ynjay3g9+d6xM5NGPcJKmpqZ5BuldPKXt/Zdm6PkAp2faaIdQOk8BYesqNqNpJ3dUNj/AJj7dFBO4S5y/PkQyq0483n88DM3BcSp9aXEpSB+rq2tnb4ZzZ4HmSjuUXEaU2qaamq+LqSfI+3Hmpb3PcHKGqKiSTrvc/uJ09Q0WvkA3aKN37XJepBO8X+qL7s7ymUdZM2mDZ6eZ+bLDPE5pdkGZ1nC7DYd6tq41ssy+N0f0Yap/ra1n4rsqsqFR1Kam+ptUpucFJhERTEgREQBERAEREAREQBERAEREAUJttiMlPh1XPC7JJHBI9jrA5XNaSDY6FTarfKR8kV31aX3CgKHPsxLURNlrKmrqxI0Oyvmc2EEjdzcWUBadHgVPAbNiZCeLWNGb7e8+ZXQ8BYDRxA6jI3Q+CwVmDRu3adx1CpZe8fazlM1k2t3uVQQN32v3nU+1enPA3kBSUuzwG7Twc4exaraNg3AeJ1PtUMqyj0M3cpLkanPg9UF3gNPWsrZJOwNb46n2LZLV4IULuJdDXlczfLYwuc873uPcNB7Fi5oDs8+1bBavDgo3OUubNaUpS5swkLwQsrnjisD6loWOCPB8LV5IXh9WFry4owbyB4kD7yslFs80slNhmZscb9Chld/FPE38V1xcV2Hx6CPFZpnyRtApGRguewAl0xcQCXamzQumQ7X07tGyxO/Zew/c5dFarFKKLagsU0ieRR0eMsP9FbMVcx24rYJjYRfGuB3ar6gCIiAIiIAiIgCIiAIiIAq3ykfJFd9Wl90qyKt8pHyRXfVpfdKAhthNpYKulY2NwEjGgPiPWbbtt2jvU9KF+b6SZ8ZbJG50bhaz2mxHmrxhHKxURgNqWCoHpt6L/Mbj7FU6ljBbXXBasO1R7S+v8nTJxoVBFqjWcqNC8aiVhOliy+/vBspay0LhYaOeuKNSk0qkWvPYwlq8FqzELwQtY1cGFwVR2s2sFHluwyOeSGtBA6tr3NjbrDcFcXjQrmPKP8An6T9473oltW0VKeJfmxJRgpTSZgdtJik/wCapxGOLwfveQPYvP8AZeLS9eoEY4NNvcb+KvFPC0i5/rVQm0u0rKRu7M53VYDqe8nsaoIX1SpPRSgs+WfudX/jLalHVMgf/wAPI787UyO4ix/Fx+5fRsDTDrSSE+LR+C8wYLiVaM80hpmHdG24NjxaLfzG62RyZMt0pZCePRHs1W9mqv11sPwX9FfK8tIPEYZ+f9nxuwFLxk/iH/yvruTmnO50g+00/wDFesA5Nqqc1JpKkxGCRrAHZgJCYw/UtJtvtuKRY3V0M4pcSZzbj1ZtMrhxJHRc36Q3dq8q0byEddOpqRuUa9rUwpQxkxN2Ili1p6mWEjdYn/iR9y3qbH8fo90orWj5snTd6zZ/qJVqgkDgvT6cFVsOL14PEt/M358OozW2x62X5b4XvEVY00Ul7XcSYye9xGZn2rjvXV6HE2yAEEG4BBG4g7jpvHeuH4zs1DUNtI0Hg4aOb4H8NyiNmtqKnA52wzudNRuNmu3mEneWjstvLNx3jVX1nxGnc9nkyoubKdDfmj9KIo/CMSbMxrmkOBALXA3DgRcEHtBGoUgrI0QiIgCIiAIiIAiIgCrfKR8kV31aX3SrIq3ykfJFd9Wl90oD87Rt6I8B9yFizQt6LfAfcvpYufctz6pGl2UYGs1Hi37wu2Bui40xnSb+033gu0huihrPKXz/AGOG9qI6atPyf3MJavBCzkLwWrXORwa7xouYcpI+PpP3jveiXU3t0XM+Umhmc+nkijdLke8kNBNr82W3t2HKVt2nxPX7EtDaabLKX2Zw/wCyqTstSfD62Wrk1axwbE07gfmnyaL+Ll8q9qK57HM+ByNzNc29pOjmBF+r3qx8neFPhpWiRpY5znPLSLEXIAuP2Wj1rC3t5W0Jynzey3T26l1xO8jUgowZaIqcAL0WrOQvBaoMnNskuSSEOZiDzrmr5G/wRRD8Vn5SNi2V1K+KwzgF0Lu1sgBy+R6p8V85Ho7Uc7/Trap3qeGf8FbsVb0P68fwXVU1iCXgi2jtFH572AxR0kGR980RyG++29v4jyVzyqj4HGIsWxCIaDnXEDh8a63scr0waBcTxSmqdxJLz9TqrGo5UVk85VD7QYMyeJ0btzhofRPY4d4KnMqxVEd2rQpVHCSkjamlKLTNTkP2hfkloJSc9O7o39BziCPBr/Y8LtLXXF1+ddkpOY2iyjdNE647+bz/AHx3X6FpXXYF9Do1PeU4z70mchUjom49xmREUpgEREAREQBERAFW+Uj5Irvq0vulWRVvlI+SK76tL7hQHBfgzo7MeC1wAuD4Cx8CvhYuzz7JU9dSQ84MrxG3LM3rN6I07x3FULGOTytgJLGipZ6UfW82H8Fz8qUsal1PoHDeP29aChXeiXjyfz6fMqsbOk39pvvBdlyrkXMObI1r2uYc7NHNLT1hxXYbLXqZws+P7FB7VyhKrTcHlaXy36mEtXgtWctXghQHHYMJataWjadVuELwWr3JiaBw9q9R0wbuW0QtWurooGZ5nsib6T3Bo8r7/JZZb2PD6WrzZQDdvqMvA+MbGdBUujc2Eu4ZjqPEgBT7pBlzggi2YEG4Ite4PaFnOlOnjWsZ7zFpk5yQj+6YX+nJUv8AXVS29gCs2Ku6Fv64fioDkqiyYLRD/Szfxuc/8Vrco+1baKklmuA4DLEPSkcCGAefSPc1dQlgtTj+zrxLilfMNQZnAHiDK63sar6xugVN5OMJMdOJHdaV2fXhub7Ln7Su+VcJxWqqlzLHl6HS2UXCksnjKscw0WfKtPEp2sYSTYAEk8ABcnyF1Ww3eEbkpYRUcCbn2jitrkicT3fEvH/ML9DUY6AXCeRuhdVV1ViLh0Seaj+0Q4+pjWD7S71E2wAX0e3g6dKMX0SOSqy1TcvE9oiKcjCIiAIiIAiIgCrfKR8kV31aX3CrIq3ykfJFd9Wl9woDYwQfk0P7tnuhZ3hYcFH5ND+7Z7oWw8KoX6F5EXQ0qiFrh0gHeIBUaQpeUKMIVfcc0RSMJavBavGIYjDTs5yeRkLfSe4NHlfee4Kq1W3/ADmlBA+p/wBeS8UA7wT0n+QC8o21Wu8U4tkTwlllqLVX8W2zo6d2TPz8n+RAOcf55dG+ZCrtVS1dV+mVDnNP+HgvFF4EjpvHiVipY44wY6aIC2hsA1oPed5K6K29npPevLHgt2ak7mC/Tv8ARGxV7RYhUaRtZQM9J1pZyPDqM9pUR8Bha/PIX1c3pyEyvHhfotUp8Bc784649Bug8zvKzx0zWizQAO5dLbcPt7f4cPm92aVS4nLr6bfyaD6h9jzkd2EWI0cQPpDcQtFglgY74DIAxwcDTPJMXSBBLDvjdr2aKZqG2aqRzdXV1csFO5sOS+Z1yLi4FzYEk3PYseJToQpZuFmP2JrKnUqzxT/g6bgHKrR0mGxQSl8MtPEyN0Dm9OQtFrx20eDbfcW7VS5pqrHals84MVLGTzUPp8dfnE2F3eQW3g/JtEw85UONQ/f0tGeq93eZ8lcoGxsHZ4aL59fcajhwt/U7S3sns6pko6UNA0ss9lrT4kxouSGjidB6zZVnF+USkiBAk50+jH0v5uqPWuYp29avLsxbLaVaFNbstM1QGhc82gxaXEZxh1D8YXm0sgPRa0HXX0RvJ8h3/YafFMY0jb8Dpnb5HXu8dx0c/wAGgDiV1fYbYOnoI8sQu42zyutnkI48AOxo0XU8O4R7lqpW59EVN1e61phyJfYfZaOhpo4I+qwauO97jq5x7yfULBWlYYbAWCzLoisCIiAIiIAiIgCIiAKt8pHyRXfVpfcKsiqvKfWRx4TWCR7WZoJGMzOAzuLTZrb7yeAQEjgw/Jof3bPdC2Hhc/p+UpzoI48PppKkhjQaiX4mnacoGhPTk+yFFVtLW1n6fVOcw/4WmvDD4OIOeQftFa1CwrVYrbHmatSvTp82WrHdv6GmcY+cNRL2U9OOdkvwOXRv2iFVKraDE6nSNrMOj9J1pqgjw6jPaQtiiwqKBuSFjYm8GgC/id581nMataPBqEXqqdp/Qr6l5J/pWCCh2biD+dlL6qX/ADp3GR3kDo3yCkebW0Y185tXUIxprTFYRozcpvMnk1DGtefD2uOYXY7se3f58QpIxrzzazzkw5ETz7maSjT/ADG9U+I+atkNB1GvetwxLSdh5YbwnLxjPUPh6J8E1NHuEzFVx9H+uCquxY/vSq8P/I1WqWpBGVwMb9eie3T5p3FVfYz5Uq/P/caue9opZs5F1wZYrlj28xKSnpHSRHK4FoBsDbM6xNjpeypUVLis8bZPhTrOaHBrXOBs4X+aAParZymkGgfbXpR++vOy0d6aH91H7gVF7M2lGvRbqRTef+Fpxi5qUZLQypx7Gma/OTyPfwcNWnvDiSQrDspT0NE5rK6nZC64Da03kieezMX35k+Vu9T89A1+8WI3OGhHgVrSZmAtmAkYdC8C+n02rsJWNLThbFBC+qasvc6dQ07LBzSHAgEOBuHDsIPaFKROXHMMNTRHPh8gdGTd1HISYX66827fE7w04q+bL7d01Y7mXXpagDWllsHnvjO6Vve3XuVXVoTpPtFpRrwqrslxjctlpWrEtlqgJz0iIgCIiAIiIAiIgBXE6mOnlxavdUtEr2VAZE6S7xE0RsOVodcN1JOgXbCuNU1I2XFMUa4XHwgf7bFPb/ERr3Pw2TXNr4Y1p2kpt95YuPa1SMMjXjM03CuFPJSuGDAY18Ma2zGvJjWWoxwapjXnm1tmNfDGvdR5g1DGvnNraMa+GNe6jzBqGNfDGtoxrHMcouvdR5pI7EKRr2ZXAHx7O/uXPq7Zesimknpp+bDzqQXB9t9iRo7UKT2l2slM3wOibzsxNid4jPDXQkdpOg+7zS8mM8/Trah73HUtZqB9p2nkG2VBxTiVpSWmtv4FzY2ld9qGxEyYDX1TMjq0TMNrsLpDqNdRZXfA6HmomR3vlY1t+OVobfu3KDn5ImNF4ZpY3djjld7uUqImra7DpGxVrnSQuNhOw6/xWue9p1WvwzitjKWmjs+7kTXtlcOOZPJf6ipYzQm57GjVx8gsOWZ+4CEcTq8+W4L3h08AjD2loaQCHjXMCLg33m6Oq5JNIW6em7d5LpteepRaMdPU8R08cDTra5uSTqT4KB2qmElNI4R3yNLmSkWcxwFwWHeDorJFg4vmkJkd37go7bWK1DN+w73SsamXB92DKnhVF35OxYESaaAkkkwxEk6kkxtJJPaVKBR2zzfySn/cxf7bVIrnjowiIgCIiAIiIAiIgBXAMRmfJjFfRse6BslTmnnbo5kQYzoMPzXPOl+wXXdcUxKOmhkqJjljjY573cA0XNuJ4DiuU0uyOIc07FmNE8lW4z1OHOsDzbiTCIX2uJWxkaHQ3I7Nc6bxLLI6kXKOEYpMDlw74ygaZ6c6y0BcXEDtkpy753aWHf4rboXRzsFTQvDgetHusRva5p1a4cCvWC420szxEyxA5XscLS0zhvZI06tcP+l9xPADnNfh72xTWvIxxtBVtGtpR813B+8dvFWKfd+eRWNdJc/zmb9FXtk6J6DxvYfwW2Y1D4NWQ4pTipja6FwJafovbvAcNJG8HBbkNc+NwjqBbhJ2O8VIpkTgbZjXwxraDL7l85tZ6iPBqGNfObW2Y155te6jzBqmNQW1VYYKeWUb2Mc4eIbp7SFZjGoPanCzPBJENM7HNB4EtsD67LyUnpeDKCWpZKlyUYK3mDUu6UkznXcd+Vrstr97g4njoulMiA3LmnJRjQbE6jk6EsLndA7y0uudPouuD4hdOZICvjXGfeK7nr7/AKdPod1bOPu1g8lig9psCjqIXxPFw8Wv6J+a4d4NirASAq9tZj8dLA+V5HRHRHpu+a0d5PsBWha+8dWPu+ediabWl5OecmrOcY+OS7jE/KAToA65tb9pp9a6UIgBpoqLyWYW8QOmeNZn5h3tbcA+ZLvUrzV18cel8zvRGpX3G2eKaycJcrNR4PpjVa23qGGjmYDd3NuNh2WaVmxPGjnETsxkd1KSBpknf4tHVHe6wUxhPJnVVY/LiKGBw1pIXB00oPZNNuaOLWcd68rXEUmj2hbSbUjo2AfolP8AuYv9tq31jp4Gxsaxgs1rQ1o1Ng0WAue4LIqguQiIgCIiAIiIAiKL2lwd9XSyU8c76Rzxbno7Zmi4uB3EXGhB13oCsYnL/bNYKOPpUVLI11XJvbVTM6TKZvY5rTZz/ABXSSuia9sTnsa998kZcA59hc5W7zYA7lSMK5Pa+CFlM3EzBCwZRHTUkETiO05zmdmO8u7SbrRn2Rp6LGML5rnJJXurHy1E0jpJZRHThozOd2DPuAAQE/tVsLz7/hdG4UtWBYvteKqaP1dQwddvZm6w8guaYvVTTSNwwRS0k0hd8Mp97RCwZnOhk3PZJawI13gru7nAAkmwGpJ3Bc2wnZiLGvhOJTl7DLIGUEzCWyU0NPmayWM9md5kcQdCCOKzjNrYjnTUt+pKYVLE6NrIgGBgDRENObA0AA4LYqKNr25XC4VUnkno52wV5bFKTlgxBoy09bwbIN0M30Toezvs1BigceblHNyDeDud4LejUTRWzpuLI10EtKbtvLF2j5zFJUs7JW5mG49o8VIGNRVXgzmu52nOR3az5rllnBjjJtGNeTGsNHirXXbJ8U8b2u03doWGXFi85adhkPpnqhZazHQzZlLWi7iGjiVEVNeZbsgZn+mdGhbseBF5zVDjIfQGjQpJlOGizQAOATU2MJHKdpOTydz/AIXBJzVSDmuOi15HeNzu/ce1aUG32I0gyVtI9xH6xl2h3foCw+IIXYn04O9RlfFDGLuNvojefIKuu+G2918SOTcoXlSlsjmcnKtNL0aekle47rkkepjbn1haDcCq62Vs2KOyNbqykbv8LA9AHS5JzFXzFa5kTOcle2kjOgc8kvk7mMGrj3AL3g2zFdV6wxnDYT/iqhodVSDjFDui8X69oC1rfhlpaPVCO/qbErmtWWCPqcQbTsa15+DhwAjgY0uml7A2ONuvcNwUrg+xNfV9KS+FQHeLh9bKO89WDyu4K77ObEUdBd8TDJM7r1Up5yeTxedw7m2Hcp9bk68nstjGFvGO73IjZ7ZOjoGFlLEGF3XkPSklPF7z0na99lLoigNgIiIAiIgCIiAIiIAiIgCptZ8btBTs7KehmlPc6olZEB5tYT5K5KhT7M4ucQrJ4JqamjqOZaJy18s8UcLLARxmzAS5zySSdSgNrbjEn1Lm4PSu+OqB+USN/wAJS7pHu4OeOg0fSvwVsoaJkMTIYmhjGNaxjRua1oAA9QUds1stDQscIy6SSR2eaplOaWof6T3fcBoFMIDVxPC4amJ0FQxs0bxZzHC4P/o8CNQuZ43gs+Fj4wyVdCOpUC7qnDx2CS2ssI9Le0e3qy+EX0OqyjJx5GMoqSwzn2G47YNEjhIxwBjqGm7Hg7jcKdbLfUKv7QbCy0hfUYYwSROJdPhZNmuJ3yUx/VyfR6p9QUdgu0DSznInOliByvY4WlpnDeyRp1a4cFuU6ikV9Wk4FpqqGKWxe25Hb+C2ImNaLNAaOAWpT1bXtDmm4KT1rIxd5DR3qbSQZ6G9cLBVVkcYu9wb3dp8AoOqx5zmuczLDG3rTykNa0cbnQKIw6SorXf3dF8I1scRqg5lM22/mm9aY791go5SUSSFNy5ExiWPERmQubSQjfPKQPJvE9w1UXhlJWVxzUMRhjO/Eqxhu4caenOru5z7BWrBeTmCORtRWPdiNQNRLMBzcXdDCOhGPWe9W5asqrfI3YUEuZWdn9gKWlfz781ZUnfV1BzyDuYOrEO5oCsyIoTYCIiAIiIAiIgCIiAIiIAiIgCIiAIiIAiIgCIiAKo7WbCCof8AC6NwpawCxkteKpaP1dQwdZvZm3jvtZW5F6njdHjSezOO0WIvbK+Fw+A1LBeWllIyEf5sTjo+PvG7tXmkq5Kt5bQRnEpAbOqXkso4T3yfrCPRZddOx7ZWjrwwVcLJ8jszM17tPC4scp7W7j2hSVPTMjaGRtbG1os1jQGtaOAA0AUzryxg11bxzkpmFcmbHObNicn9oSN1bEW5aWA/Qh3OI3Zn3vwV2YwAAAWA0AG4AdgX1FC23zNhJLZBEReHoREQBERAEREAREQBERAEREAREQBERAEREAREQBERAEREAREQBERAEREAREQBERAEREAREQBERAEREAREQBERAEREAREQBERAEREAREQBERAEREAREQBERAEREAREQBERAEREAREQH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6" name="Picture 6" descr="http://www.clipartpal.com/_thumbs/pd/education/help-books-aj.svg_aj_ash_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81399"/>
            <a:ext cx="3048000" cy="30480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69602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1496</TotalTime>
  <Words>729</Words>
  <Application>Microsoft Office PowerPoint</Application>
  <PresentationFormat>On-screen Show (4:3)</PresentationFormat>
  <Paragraphs>170</Paragraphs>
  <Slides>28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Blank</vt:lpstr>
      <vt:lpstr>Acrobat Document</vt:lpstr>
      <vt:lpstr>Graduate Studies in the  Clinical Developmental Area: En Route to Success</vt:lpstr>
      <vt:lpstr>Areas that we excel at….</vt:lpstr>
      <vt:lpstr>Introducing…</vt:lpstr>
      <vt:lpstr>PowerPoint Presentation</vt:lpstr>
      <vt:lpstr>PowerPoint Presentation</vt:lpstr>
      <vt:lpstr>PowerPoint Presentation</vt:lpstr>
      <vt:lpstr>York University Psychology Training Clinic (YUPC)</vt:lpstr>
      <vt:lpstr>PowerPoint Presentation</vt:lpstr>
      <vt:lpstr>PowerPoint Presentation</vt:lpstr>
      <vt:lpstr>Training Opportunities Beyond Your Lab are Encouraged!</vt:lpstr>
      <vt:lpstr>Our teams are represented at all levels</vt:lpstr>
      <vt:lpstr>CD area students presenting at  conferences</vt:lpstr>
      <vt:lpstr>Grants and Scholarships</vt:lpstr>
      <vt:lpstr>Internal funding support for our students so they can focus on training!</vt:lpstr>
      <vt:lpstr>Integrating Science &amp;  Clinical Practice</vt:lpstr>
      <vt:lpstr>Knowledge translation of research is highly valued</vt:lpstr>
      <vt:lpstr>Diverse Clinical Practicum Placements available for our students in the GTA</vt:lpstr>
      <vt:lpstr>CD students are very competitive in the APPIC internship match</vt:lpstr>
      <vt:lpstr>Impressive resources available for our trainees</vt:lpstr>
      <vt:lpstr>Additional Training Opportunities</vt:lpstr>
      <vt:lpstr>Cohesive and optimal size MA cohorts </vt:lpstr>
      <vt:lpstr>The Clinical-Developmental Area is a Community Within the Larger Psychology Graduate Program</vt:lpstr>
      <vt:lpstr>Students have an active role in  decision-making</vt:lpstr>
      <vt:lpstr>Team building is valued</vt:lpstr>
      <vt:lpstr>Dedicated administrative support at York for students and faculty</vt:lpstr>
      <vt:lpstr>Colleagues from the Clinical area and the department at large!</vt:lpstr>
      <vt:lpstr>We want to help you meet your training goals – to get to your destination!</vt:lpstr>
      <vt:lpstr>NEXT</vt:lpstr>
    </vt:vector>
  </TitlesOfParts>
  <Company>York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and Life as a student in the Clinical-Developmental Area</dc:title>
  <dc:creator>UIT</dc:creator>
  <cp:lastModifiedBy>ctsadmin</cp:lastModifiedBy>
  <cp:revision>23</cp:revision>
  <dcterms:created xsi:type="dcterms:W3CDTF">2014-02-06T15:50:58Z</dcterms:created>
  <dcterms:modified xsi:type="dcterms:W3CDTF">2016-02-07T16:56:37Z</dcterms:modified>
</cp:coreProperties>
</file>