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13"/>
  </p:notesMasterIdLst>
  <p:handoutMasterIdLst>
    <p:handoutMasterId r:id="rId14"/>
  </p:handoutMasterIdLst>
  <p:sldIdLst>
    <p:sldId id="256" r:id="rId2"/>
    <p:sldId id="299" r:id="rId3"/>
    <p:sldId id="300" r:id="rId4"/>
    <p:sldId id="301" r:id="rId5"/>
    <p:sldId id="302" r:id="rId6"/>
    <p:sldId id="303" r:id="rId7"/>
    <p:sldId id="304" r:id="rId8"/>
    <p:sldId id="305" r:id="rId9"/>
    <p:sldId id="285" r:id="rId10"/>
    <p:sldId id="297" r:id="rId11"/>
    <p:sldId id="298" r:id="rId12"/>
  </p:sldIdLst>
  <p:sldSz cx="9144000" cy="6858000" type="screen4x3"/>
  <p:notesSz cx="6858000" cy="9296400"/>
  <p:defaultTextStyle>
    <a:defPPr>
      <a:defRPr lang="en-US"/>
    </a:defPPr>
    <a:lvl1pPr algn="l" rtl="0" fontAlgn="base">
      <a:spcBef>
        <a:spcPct val="0"/>
      </a:spcBef>
      <a:spcAft>
        <a:spcPct val="0"/>
      </a:spcAft>
      <a:defRPr sz="4400" kern="1200">
        <a:solidFill>
          <a:schemeClr val="bg1"/>
        </a:solidFill>
        <a:latin typeface="Antique Olive Compact" pitchFamily="34" charset="0"/>
        <a:ea typeface="+mn-ea"/>
        <a:cs typeface="Arial" charset="0"/>
      </a:defRPr>
    </a:lvl1pPr>
    <a:lvl2pPr marL="457200" algn="l" rtl="0" fontAlgn="base">
      <a:spcBef>
        <a:spcPct val="0"/>
      </a:spcBef>
      <a:spcAft>
        <a:spcPct val="0"/>
      </a:spcAft>
      <a:defRPr sz="4400" kern="1200">
        <a:solidFill>
          <a:schemeClr val="bg1"/>
        </a:solidFill>
        <a:latin typeface="Antique Olive Compact" pitchFamily="34" charset="0"/>
        <a:ea typeface="+mn-ea"/>
        <a:cs typeface="Arial" charset="0"/>
      </a:defRPr>
    </a:lvl2pPr>
    <a:lvl3pPr marL="914400" algn="l" rtl="0" fontAlgn="base">
      <a:spcBef>
        <a:spcPct val="0"/>
      </a:spcBef>
      <a:spcAft>
        <a:spcPct val="0"/>
      </a:spcAft>
      <a:defRPr sz="4400" kern="1200">
        <a:solidFill>
          <a:schemeClr val="bg1"/>
        </a:solidFill>
        <a:latin typeface="Antique Olive Compact" pitchFamily="34" charset="0"/>
        <a:ea typeface="+mn-ea"/>
        <a:cs typeface="Arial" charset="0"/>
      </a:defRPr>
    </a:lvl3pPr>
    <a:lvl4pPr marL="1371600" algn="l" rtl="0" fontAlgn="base">
      <a:spcBef>
        <a:spcPct val="0"/>
      </a:spcBef>
      <a:spcAft>
        <a:spcPct val="0"/>
      </a:spcAft>
      <a:defRPr sz="4400" kern="1200">
        <a:solidFill>
          <a:schemeClr val="bg1"/>
        </a:solidFill>
        <a:latin typeface="Antique Olive Compact" pitchFamily="34" charset="0"/>
        <a:ea typeface="+mn-ea"/>
        <a:cs typeface="Arial" charset="0"/>
      </a:defRPr>
    </a:lvl4pPr>
    <a:lvl5pPr marL="1828800" algn="l" rtl="0" fontAlgn="base">
      <a:spcBef>
        <a:spcPct val="0"/>
      </a:spcBef>
      <a:spcAft>
        <a:spcPct val="0"/>
      </a:spcAft>
      <a:defRPr sz="4400" kern="1200">
        <a:solidFill>
          <a:schemeClr val="bg1"/>
        </a:solidFill>
        <a:latin typeface="Antique Olive Compact" pitchFamily="34" charset="0"/>
        <a:ea typeface="+mn-ea"/>
        <a:cs typeface="Arial" charset="0"/>
      </a:defRPr>
    </a:lvl5pPr>
    <a:lvl6pPr marL="2286000" algn="l" defTabSz="914400" rtl="0" eaLnBrk="1" latinLnBrk="0" hangingPunct="1">
      <a:defRPr sz="4400" kern="1200">
        <a:solidFill>
          <a:schemeClr val="bg1"/>
        </a:solidFill>
        <a:latin typeface="Antique Olive Compact" pitchFamily="34" charset="0"/>
        <a:ea typeface="+mn-ea"/>
        <a:cs typeface="Arial" charset="0"/>
      </a:defRPr>
    </a:lvl6pPr>
    <a:lvl7pPr marL="2743200" algn="l" defTabSz="914400" rtl="0" eaLnBrk="1" latinLnBrk="0" hangingPunct="1">
      <a:defRPr sz="4400" kern="1200">
        <a:solidFill>
          <a:schemeClr val="bg1"/>
        </a:solidFill>
        <a:latin typeface="Antique Olive Compact" pitchFamily="34" charset="0"/>
        <a:ea typeface="+mn-ea"/>
        <a:cs typeface="Arial" charset="0"/>
      </a:defRPr>
    </a:lvl7pPr>
    <a:lvl8pPr marL="3200400" algn="l" defTabSz="914400" rtl="0" eaLnBrk="1" latinLnBrk="0" hangingPunct="1">
      <a:defRPr sz="4400" kern="1200">
        <a:solidFill>
          <a:schemeClr val="bg1"/>
        </a:solidFill>
        <a:latin typeface="Antique Olive Compact" pitchFamily="34" charset="0"/>
        <a:ea typeface="+mn-ea"/>
        <a:cs typeface="Arial" charset="0"/>
      </a:defRPr>
    </a:lvl8pPr>
    <a:lvl9pPr marL="3657600" algn="l" defTabSz="914400" rtl="0" eaLnBrk="1" latinLnBrk="0" hangingPunct="1">
      <a:defRPr sz="4400" kern="1200">
        <a:solidFill>
          <a:schemeClr val="bg1"/>
        </a:solidFill>
        <a:latin typeface="Antique Olive Compact"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9999FF"/>
    <a:srgbClr val="0099FF"/>
    <a:srgbClr val="9933FF"/>
    <a:srgbClr val="CCFF33"/>
    <a:srgbClr val="FFFF00"/>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67541" autoAdjust="0"/>
  </p:normalViewPr>
  <p:slideViewPr>
    <p:cSldViewPr>
      <p:cViewPr varScale="1">
        <p:scale>
          <a:sx n="51" d="100"/>
          <a:sy n="51" d="100"/>
        </p:scale>
        <p:origin x="-18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4" d="100"/>
          <a:sy n="104" d="100"/>
        </p:scale>
        <p:origin x="-3462" y="46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591" cy="465138"/>
          </a:xfrm>
          <a:prstGeom prst="rect">
            <a:avLst/>
          </a:prstGeom>
        </p:spPr>
        <p:txBody>
          <a:bodyPr vert="horz" lIns="92446" tIns="46223" rIns="92446" bIns="46223" rtlCol="0"/>
          <a:lstStyle>
            <a:lvl1pPr algn="l">
              <a:defRPr sz="1200"/>
            </a:lvl1pPr>
          </a:lstStyle>
          <a:p>
            <a:pPr>
              <a:defRPr/>
            </a:pPr>
            <a:endParaRPr lang="en-US" dirty="0"/>
          </a:p>
        </p:txBody>
      </p:sp>
      <p:sp>
        <p:nvSpPr>
          <p:cNvPr id="3" name="Date Placeholder 2"/>
          <p:cNvSpPr>
            <a:spLocks noGrp="1"/>
          </p:cNvSpPr>
          <p:nvPr>
            <p:ph type="dt" sz="quarter" idx="1"/>
          </p:nvPr>
        </p:nvSpPr>
        <p:spPr>
          <a:xfrm>
            <a:off x="3883827" y="0"/>
            <a:ext cx="2972590" cy="465138"/>
          </a:xfrm>
          <a:prstGeom prst="rect">
            <a:avLst/>
          </a:prstGeom>
        </p:spPr>
        <p:txBody>
          <a:bodyPr vert="horz" lIns="92446" tIns="46223" rIns="92446" bIns="46223" rtlCol="0"/>
          <a:lstStyle>
            <a:lvl1pPr algn="r">
              <a:defRPr sz="1200"/>
            </a:lvl1pPr>
          </a:lstStyle>
          <a:p>
            <a:pPr>
              <a:defRPr/>
            </a:pPr>
            <a:fld id="{87A0CF07-1E39-4352-ADCB-0DA066000DD8}" type="datetimeFigureOut">
              <a:rPr lang="en-US"/>
              <a:pPr>
                <a:defRPr/>
              </a:pPr>
              <a:t>2/13/2014</a:t>
            </a:fld>
            <a:endParaRPr lang="en-US" dirty="0"/>
          </a:p>
        </p:txBody>
      </p:sp>
      <p:sp>
        <p:nvSpPr>
          <p:cNvPr id="4" name="Footer Placeholder 3"/>
          <p:cNvSpPr>
            <a:spLocks noGrp="1"/>
          </p:cNvSpPr>
          <p:nvPr>
            <p:ph type="ftr" sz="quarter" idx="2"/>
          </p:nvPr>
        </p:nvSpPr>
        <p:spPr>
          <a:xfrm>
            <a:off x="1" y="8829675"/>
            <a:ext cx="2972591" cy="465138"/>
          </a:xfrm>
          <a:prstGeom prst="rect">
            <a:avLst/>
          </a:prstGeom>
        </p:spPr>
        <p:txBody>
          <a:bodyPr vert="horz" lIns="92446" tIns="46223" rIns="92446" bIns="46223"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83827" y="8829675"/>
            <a:ext cx="2972590" cy="465138"/>
          </a:xfrm>
          <a:prstGeom prst="rect">
            <a:avLst/>
          </a:prstGeom>
        </p:spPr>
        <p:txBody>
          <a:bodyPr vert="horz" lIns="92446" tIns="46223" rIns="92446" bIns="46223" rtlCol="0" anchor="b"/>
          <a:lstStyle>
            <a:lvl1pPr algn="r">
              <a:defRPr sz="1200"/>
            </a:lvl1pPr>
          </a:lstStyle>
          <a:p>
            <a:pPr>
              <a:defRPr/>
            </a:pPr>
            <a:fld id="{96F17FE8-6C85-439F-8788-EB4F83F46EE6}" type="slidenum">
              <a:rPr lang="en-US"/>
              <a:pPr>
                <a:defRPr/>
              </a:pPr>
              <a:t>‹#›</a:t>
            </a:fld>
            <a:endParaRPr lang="en-US" dirty="0"/>
          </a:p>
        </p:txBody>
      </p:sp>
    </p:spTree>
    <p:extLst>
      <p:ext uri="{BB962C8B-B14F-4D97-AF65-F5344CB8AC3E}">
        <p14:creationId xmlns:p14="http://schemas.microsoft.com/office/powerpoint/2010/main" val="1584634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1" y="0"/>
            <a:ext cx="2972591"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a:solidFill>
                  <a:schemeClr val="tx1"/>
                </a:solidFill>
                <a:latin typeface="Arial" charset="0"/>
              </a:defRPr>
            </a:lvl1pPr>
          </a:lstStyle>
          <a:p>
            <a:pPr>
              <a:defRPr/>
            </a:pPr>
            <a:endParaRPr lang="en-US" dirty="0"/>
          </a:p>
        </p:txBody>
      </p:sp>
      <p:sp>
        <p:nvSpPr>
          <p:cNvPr id="38915" name="Rectangle 3"/>
          <p:cNvSpPr>
            <a:spLocks noGrp="1" noChangeArrowheads="1"/>
          </p:cNvSpPr>
          <p:nvPr>
            <p:ph type="dt" idx="1"/>
          </p:nvPr>
        </p:nvSpPr>
        <p:spPr bwMode="auto">
          <a:xfrm>
            <a:off x="3883827" y="0"/>
            <a:ext cx="2972590"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a:solidFill>
                  <a:schemeClr val="tx1"/>
                </a:solidFill>
                <a:latin typeface="Arial"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06488" y="696913"/>
            <a:ext cx="4646612" cy="34861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86591" y="4416426"/>
            <a:ext cx="548640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1" y="8829675"/>
            <a:ext cx="2972591"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a:solidFill>
                  <a:schemeClr val="tx1"/>
                </a:solidFill>
                <a:latin typeface="Arial" charset="0"/>
              </a:defRPr>
            </a:lvl1pPr>
          </a:lstStyle>
          <a:p>
            <a:pPr>
              <a:defRPr/>
            </a:pPr>
            <a:endParaRPr lang="en-US" dirty="0"/>
          </a:p>
        </p:txBody>
      </p:sp>
      <p:sp>
        <p:nvSpPr>
          <p:cNvPr id="38919" name="Rectangle 7"/>
          <p:cNvSpPr>
            <a:spLocks noGrp="1" noChangeArrowheads="1"/>
          </p:cNvSpPr>
          <p:nvPr>
            <p:ph type="sldNum" sz="quarter" idx="5"/>
          </p:nvPr>
        </p:nvSpPr>
        <p:spPr bwMode="auto">
          <a:xfrm>
            <a:off x="3883827" y="8829675"/>
            <a:ext cx="2972590"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a:solidFill>
                  <a:schemeClr val="tx1"/>
                </a:solidFill>
                <a:latin typeface="Arial" charset="0"/>
              </a:defRPr>
            </a:lvl1pPr>
          </a:lstStyle>
          <a:p>
            <a:pPr>
              <a:defRPr/>
            </a:pPr>
            <a:fld id="{6DD8B73A-E172-4927-B194-254AAB7F5624}" type="slidenum">
              <a:rPr lang="en-US"/>
              <a:pPr>
                <a:defRPr/>
              </a:pPr>
              <a:t>‹#›</a:t>
            </a:fld>
            <a:endParaRPr lang="en-US" dirty="0"/>
          </a:p>
        </p:txBody>
      </p:sp>
    </p:spTree>
    <p:extLst>
      <p:ext uri="{BB962C8B-B14F-4D97-AF65-F5344CB8AC3E}">
        <p14:creationId xmlns:p14="http://schemas.microsoft.com/office/powerpoint/2010/main" val="24811892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E6D6D9FE-05DA-4A84-A419-6413A180A2B0}" type="slidenum">
              <a:rPr lang="en-US" smtClean="0"/>
              <a:pPr/>
              <a:t>1</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US" smtClean="0"/>
              <a:t>Explain idea behind the theme…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92BA284-E070-4B32-8DD0-B4FC41734198}" type="slidenum">
              <a:rPr lang="en-US" smtClean="0"/>
              <a:pPr/>
              <a:t>10</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ABF7E4BF-C99B-41AD-95EF-1A225B3D229E}" type="slidenum">
              <a:rPr lang="en-US" smtClean="0"/>
              <a:pPr/>
              <a:t>11</a:t>
            </a:fld>
            <a:endParaRPr lang="en-US" dirty="0" smtClean="0"/>
          </a:p>
        </p:txBody>
      </p:sp>
      <p:sp>
        <p:nvSpPr>
          <p:cNvPr id="20483" name="Rectangle 2"/>
          <p:cNvSpPr>
            <a:spLocks noGrp="1" noRot="1" noChangeAspect="1" noChangeArrowheads="1" noTextEdit="1"/>
          </p:cNvSpPr>
          <p:nvPr>
            <p:ph type="sldImg"/>
          </p:nvPr>
        </p:nvSpPr>
        <p:spPr>
          <a:xfrm>
            <a:off x="2190750" y="696913"/>
            <a:ext cx="2476500" cy="1858962"/>
          </a:xfrm>
          <a:ln/>
        </p:spPr>
      </p:sp>
      <p:sp>
        <p:nvSpPr>
          <p:cNvPr id="20484" name="Rectangle 3"/>
          <p:cNvSpPr>
            <a:spLocks noGrp="1" noChangeArrowheads="1"/>
          </p:cNvSpPr>
          <p:nvPr>
            <p:ph type="body" idx="1"/>
          </p:nvPr>
        </p:nvSpPr>
        <p:spPr>
          <a:xfrm>
            <a:off x="0" y="2555875"/>
            <a:ext cx="6858000" cy="7670800"/>
          </a:xfrm>
          <a:noFill/>
          <a:ln/>
        </p:spPr>
        <p:txBody>
          <a:bodyPr/>
          <a:lstStyle/>
          <a:p>
            <a:pPr eaLnBrk="1" hangingPunct="1"/>
            <a:endParaRPr lang="en-US" sz="800" dirty="0" smtClean="0"/>
          </a:p>
          <a:p>
            <a:pPr eaLnBrk="1" hangingPunct="1"/>
            <a:endParaRPr lang="en-US" sz="800" dirty="0" smtClean="0"/>
          </a:p>
          <a:p>
            <a:pPr eaLnBrk="1" hangingPunct="1"/>
            <a:r>
              <a:rPr lang="en-US" dirty="0" smtClean="0"/>
              <a:t/>
            </a:r>
            <a:br>
              <a:rPr lang="en-US" dirty="0" smtClean="0"/>
            </a:b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A389B88-D58D-4DA6-976B-6881A73ED60A}" type="slidenum">
              <a:rPr lang="en-US" smtClean="0"/>
              <a:pPr/>
              <a:t>2</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Lynne: Understanding and facilitating the relationship between a client’s personal story telling and emotional expression in psychotherapy. Another more technical term for narrative  is client disclosure of autobiographical memory.</a:t>
            </a:r>
            <a:r>
              <a:rPr lang="en-US" baseline="0" dirty="0" smtClean="0"/>
              <a:t> U</a:t>
            </a:r>
            <a:r>
              <a:rPr lang="en-US" dirty="0" smtClean="0"/>
              <a:t>nderstanding the contributions of narrative and emotion processes for enhanced therapeutic engagement and treatment outcomes.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Alberta: Student of Les Greenberg.</a:t>
            </a:r>
            <a:r>
              <a:rPr lang="en-US" baseline="0" dirty="0" smtClean="0"/>
              <a:t> </a:t>
            </a:r>
            <a:r>
              <a:rPr lang="en-US" dirty="0" smtClean="0"/>
              <a:t>Most passionate about validating both experiential factors such as therapist empathy, to outcome</a:t>
            </a:r>
            <a:r>
              <a:rPr lang="en-US" baseline="0" dirty="0" smtClean="0"/>
              <a:t> in p</a:t>
            </a:r>
            <a:r>
              <a:rPr lang="en-US" dirty="0" smtClean="0"/>
              <a:t>sychotherapy. How does this related to the client’s alliance</a:t>
            </a:r>
            <a:r>
              <a:rPr lang="en-US" baseline="0" dirty="0" smtClean="0"/>
              <a:t> with the</a:t>
            </a:r>
            <a:r>
              <a:rPr lang="en-US" dirty="0" smtClean="0"/>
              <a:t> therapist, and ability to self-disclose?</a:t>
            </a:r>
            <a:r>
              <a:rPr lang="en-US" baseline="0" dirty="0" smtClean="0"/>
              <a:t> How does the combination lead to outcome?</a:t>
            </a:r>
            <a:r>
              <a:rPr lang="en-US" dirty="0" smtClean="0"/>
              <a:t/>
            </a:r>
            <a:br>
              <a:rPr lang="en-US" dirty="0" smtClean="0"/>
            </a:br>
            <a:endParaRPr lang="en-US" dirty="0" smtClean="0"/>
          </a:p>
          <a:p>
            <a:pPr eaLnBrk="1" hangingPunct="1"/>
            <a:r>
              <a:rPr lang="en-US" dirty="0" err="1" smtClean="0"/>
              <a:t>Henny</a:t>
            </a:r>
            <a:r>
              <a:rPr lang="en-US" dirty="0" smtClean="0"/>
              <a:t>: My current research is examining and evaluating the integration of MI into CBT for anxiety and related disorders. Psychotherapy process research, </a:t>
            </a:r>
            <a:r>
              <a:rPr lang="en-US" dirty="0" err="1" smtClean="0"/>
              <a:t>esp</a:t>
            </a:r>
            <a:r>
              <a:rPr lang="en-US" dirty="0" smtClean="0"/>
              <a:t> resistance/engagement in therapy, as well as client outcome expectations are also key foci.</a:t>
            </a:r>
          </a:p>
          <a:p>
            <a:pPr eaLnBrk="1" hangingPunct="1"/>
            <a:endParaRPr lang="en-US" dirty="0" smtClean="0"/>
          </a:p>
          <a:p>
            <a:pPr eaLnBrk="1" hangingPunct="1"/>
            <a:r>
              <a:rPr lang="en-US" dirty="0" smtClean="0"/>
              <a:t>David Reid:</a:t>
            </a:r>
            <a:r>
              <a:rPr lang="en-US" baseline="0" dirty="0" smtClean="0"/>
              <a:t> </a:t>
            </a:r>
            <a:r>
              <a:rPr lang="en-US" dirty="0" smtClean="0"/>
              <a:t>Grad</a:t>
            </a:r>
            <a:r>
              <a:rPr lang="en-US" baseline="0" dirty="0" smtClean="0"/>
              <a:t> student are looking at small group workshops for couples. </a:t>
            </a:r>
            <a:r>
              <a:rPr lang="en-US" dirty="0" smtClean="0"/>
              <a:t>Extension of research program on psychotherapy for couples. Over one month, these workshops make </a:t>
            </a:r>
            <a:r>
              <a:rPr lang="en-US" baseline="0" dirty="0" smtClean="0"/>
              <a:t>a difference. </a:t>
            </a:r>
            <a:r>
              <a:rPr lang="en-US" dirty="0" smtClean="0"/>
              <a:t>The techniques used are derived from our previous research on distressed couples. </a:t>
            </a:r>
          </a:p>
          <a:p>
            <a:pPr eaLnBrk="1" hangingPunct="1"/>
            <a:endParaRPr lang="en-US" dirty="0" smtClean="0"/>
          </a:p>
          <a:p>
            <a:pPr eaLnBrk="1" hangingPunct="1"/>
            <a:r>
              <a:rPr lang="en-US" dirty="0" smtClean="0"/>
              <a:t>John: </a:t>
            </a:r>
            <a:r>
              <a:rPr lang="en-US" sz="1200" kern="1200" dirty="0" smtClean="0">
                <a:solidFill>
                  <a:schemeClr val="tx1"/>
                </a:solidFill>
                <a:effectLst/>
                <a:latin typeface="Arial" charset="0"/>
                <a:ea typeface="+mn-ea"/>
                <a:cs typeface="Arial" charset="0"/>
              </a:rPr>
              <a:t>The overarching objective of John's research is to understand the relationship between emotion and attention. </a:t>
            </a:r>
            <a:r>
              <a:rPr lang="en-US" sz="1200" kern="1200" baseline="0" dirty="0" smtClean="0">
                <a:solidFill>
                  <a:schemeClr val="tx1"/>
                </a:solidFill>
                <a:effectLst/>
                <a:latin typeface="Arial" charset="0"/>
                <a:ea typeface="+mn-ea"/>
                <a:cs typeface="Arial" charset="0"/>
              </a:rPr>
              <a:t> Clinical context: looking at how </a:t>
            </a:r>
            <a:r>
              <a:rPr lang="en-US" sz="1200" kern="1200" dirty="0" smtClean="0">
                <a:solidFill>
                  <a:schemeClr val="tx1"/>
                </a:solidFill>
                <a:effectLst/>
                <a:latin typeface="Arial" charset="0"/>
                <a:ea typeface="+mn-ea"/>
                <a:cs typeface="Arial" charset="0"/>
              </a:rPr>
              <a:t>client’s emotional state changes, moment by moment,</a:t>
            </a:r>
            <a:r>
              <a:rPr lang="en-US" sz="1200" kern="1200" baseline="0" dirty="0" smtClean="0">
                <a:solidFill>
                  <a:schemeClr val="tx1"/>
                </a:solidFill>
                <a:effectLst/>
                <a:latin typeface="Arial" charset="0"/>
                <a:ea typeface="+mn-ea"/>
                <a:cs typeface="Arial" charset="0"/>
              </a:rPr>
              <a:t> </a:t>
            </a:r>
            <a:r>
              <a:rPr lang="en-US" sz="1200" kern="1200" dirty="0" smtClean="0">
                <a:solidFill>
                  <a:schemeClr val="tx1"/>
                </a:solidFill>
                <a:effectLst/>
                <a:latin typeface="Arial" charset="0"/>
                <a:ea typeface="+mn-ea"/>
                <a:cs typeface="Arial" charset="0"/>
              </a:rPr>
              <a:t>over the course of therapy sessions. How emotional processes are related to </a:t>
            </a:r>
            <a:r>
              <a:rPr lang="en-US" sz="1200" kern="1200" dirty="0" err="1" smtClean="0">
                <a:solidFill>
                  <a:schemeClr val="tx1"/>
                </a:solidFill>
                <a:effectLst/>
                <a:latin typeface="Arial" charset="0"/>
                <a:ea typeface="+mn-ea"/>
                <a:cs typeface="Arial" charset="0"/>
              </a:rPr>
              <a:t>attentional</a:t>
            </a:r>
            <a:r>
              <a:rPr lang="en-US" sz="1200" kern="1200" dirty="0" smtClean="0">
                <a:solidFill>
                  <a:schemeClr val="tx1"/>
                </a:solidFill>
                <a:effectLst/>
                <a:latin typeface="Arial" charset="0"/>
                <a:ea typeface="+mn-ea"/>
                <a:cs typeface="Arial" charset="0"/>
              </a:rPr>
              <a:t> processes. </a:t>
            </a:r>
          </a:p>
          <a:p>
            <a:pPr eaLnBrk="1" hangingPunct="1"/>
            <a:r>
              <a:rPr lang="en-US" sz="1200" kern="1200" dirty="0" smtClean="0">
                <a:solidFill>
                  <a:schemeClr val="tx1"/>
                </a:solidFill>
                <a:effectLst/>
                <a:latin typeface="Arial" charset="0"/>
                <a:ea typeface="+mn-ea"/>
                <a:cs typeface="Arial" charset="0"/>
              </a:rPr>
              <a:t>He is also particularly interested in boredom</a:t>
            </a:r>
            <a:r>
              <a:rPr lang="en-US" sz="1200" kern="1200" baseline="0" dirty="0" smtClean="0">
                <a:solidFill>
                  <a:schemeClr val="tx1"/>
                </a:solidFill>
                <a:effectLst/>
                <a:latin typeface="Arial" charset="0"/>
                <a:ea typeface="+mn-ea"/>
                <a:cs typeface="Arial" charset="0"/>
              </a:rPr>
              <a:t> (could never figure out why) and d</a:t>
            </a:r>
            <a:r>
              <a:rPr lang="en-US" dirty="0" smtClean="0"/>
              <a:t>etermining the characteristics of boredom prone people!</a:t>
            </a:r>
          </a:p>
          <a:p>
            <a:pPr eaLnBrk="1" hangingPunct="1"/>
            <a:r>
              <a:rPr lang="en-US" dirty="0" smtClean="0"/>
              <a:t>Recently looking at the effects</a:t>
            </a:r>
            <a:r>
              <a:rPr lang="en-US" baseline="0" dirty="0" smtClean="0"/>
              <a:t> of screen time (e</a:t>
            </a:r>
            <a:r>
              <a:rPr lang="en-US" dirty="0" smtClean="0"/>
              <a:t>xcessive time spent watching movies, playing computer games) has on our attention system and ability to regulate emotions.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E7ECF1BA-6650-45D3-B0B5-B6A3AC946C33}" type="slidenum">
              <a:rPr lang="en-US" smtClean="0"/>
              <a:pPr/>
              <a:t>3</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r>
              <a:rPr lang="en-US" dirty="0" smtClean="0"/>
              <a:t>Jill:  I'm looking at the potential cognitive effects of chemotherapy in breast cancer patients. A subset of cancer patients who take chemotherapy (roughly 30%) complain of trouble concentrating, multitasking, remembering things, and generally, seem to have "brain fatigue," where they get mentally tired more easily than before their therapy. it is sometimes called </a:t>
            </a:r>
            <a:r>
              <a:rPr lang="en-US" dirty="0" err="1" smtClean="0"/>
              <a:t>chemobrain</a:t>
            </a:r>
            <a:r>
              <a:rPr lang="en-US" dirty="0" smtClean="0"/>
              <a:t> or </a:t>
            </a:r>
            <a:r>
              <a:rPr lang="en-US" dirty="0" err="1" smtClean="0"/>
              <a:t>chemofog</a:t>
            </a:r>
            <a:r>
              <a:rPr lang="en-US" dirty="0" smtClean="0"/>
              <a:t>. We are studying this phenomenon systematically before and after chemo to see if it is the result of surgery, the chemo, the cancer itself, disrupted sleep, anxiety, or other factors.</a:t>
            </a:r>
          </a:p>
          <a:p>
            <a:endParaRPr lang="en-US" dirty="0" smtClean="0"/>
          </a:p>
          <a:p>
            <a:r>
              <a:rPr lang="en-US" dirty="0" smtClean="0"/>
              <a:t>Gary: </a:t>
            </a:r>
          </a:p>
          <a:p>
            <a:r>
              <a:rPr lang="en-US" dirty="0" smtClean="0"/>
              <a:t>Looks at how cognition</a:t>
            </a:r>
            <a:r>
              <a:rPr lang="en-US" baseline="0" dirty="0" smtClean="0"/>
              <a:t> is implemented in the brain! He </a:t>
            </a:r>
            <a:r>
              <a:rPr lang="en-US" dirty="0" smtClean="0"/>
              <a:t>uses functional neuroimaging and experimental neuropsychological methods to understand this. More importantly, this research translates into  interventions designed to remediate cognitive deficits in aging and brain disease.</a:t>
            </a:r>
          </a:p>
          <a:p>
            <a:endParaRPr lang="en-US" dirty="0" smtClean="0"/>
          </a:p>
          <a:p>
            <a:r>
              <a:rPr lang="en-US" dirty="0" err="1" smtClean="0"/>
              <a:t>Shayna</a:t>
            </a:r>
            <a:r>
              <a:rPr lang="en-US" dirty="0" smtClean="0"/>
              <a:t>:</a:t>
            </a:r>
            <a:r>
              <a:rPr lang="en-US" baseline="0" dirty="0" smtClean="0"/>
              <a:t> </a:t>
            </a:r>
            <a:r>
              <a:rPr lang="en-US" dirty="0" smtClean="0"/>
              <a:t>I study the neural basis of impaired memory for past personal events, as an</a:t>
            </a:r>
            <a:r>
              <a:rPr lang="en-US" baseline="0" dirty="0" smtClean="0"/>
              <a:t> example in </a:t>
            </a:r>
          </a:p>
          <a:p>
            <a:r>
              <a:rPr lang="en-US" baseline="0" dirty="0" smtClean="0"/>
              <a:t>1) </a:t>
            </a:r>
            <a:r>
              <a:rPr lang="en-US" dirty="0" smtClean="0"/>
              <a:t>amnesic patients with damage to the hippocampus due to a variety of etiologies, including anoxia (loss of oxygen to the brain), encephalitis, severe traumatic brain injury,  and Alzheimer's disease, </a:t>
            </a:r>
          </a:p>
          <a:p>
            <a:r>
              <a:rPr lang="en-US" dirty="0" smtClean="0"/>
              <a:t>2) patients with damage to prefrontal cortex due to stroke/aneurysm, </a:t>
            </a:r>
            <a:r>
              <a:rPr lang="en-US" dirty="0" err="1" smtClean="0"/>
              <a:t>tumour</a:t>
            </a:r>
            <a:r>
              <a:rPr lang="en-US" dirty="0" smtClean="0"/>
              <a:t> resection, head injury, </a:t>
            </a:r>
            <a:r>
              <a:rPr lang="en-US" dirty="0" err="1" smtClean="0"/>
              <a:t>frontotemporal</a:t>
            </a:r>
            <a:r>
              <a:rPr lang="en-US" dirty="0" smtClean="0"/>
              <a:t> dementia, etc., and </a:t>
            </a:r>
          </a:p>
          <a:p>
            <a:r>
              <a:rPr lang="en-US" dirty="0" smtClean="0"/>
              <a:t>3) healthy older adults, as the hippocampus and prefrontal cortex are known to change both structurally and functionally with age. </a:t>
            </a:r>
          </a:p>
          <a:p>
            <a:r>
              <a:rPr lang="en-US" dirty="0" smtClean="0"/>
              <a:t>Is</a:t>
            </a:r>
            <a:r>
              <a:rPr lang="en-US" baseline="0" dirty="0" smtClean="0"/>
              <a:t> able to identify the function of various brain structures, e.g. </a:t>
            </a:r>
            <a:r>
              <a:rPr lang="en-US" dirty="0" smtClean="0"/>
              <a:t>patients with hippocampal damage are not only unable to remember past events but are also unable to imagine future events.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Looks at t</a:t>
            </a:r>
            <a:r>
              <a:rPr lang="en-US" dirty="0" smtClean="0"/>
              <a:t>echniques to help remediate areas of memory impairment, in neurological patients. </a:t>
            </a:r>
          </a:p>
          <a:p>
            <a:endParaRPr lang="en-US" dirty="0" smtClean="0"/>
          </a:p>
          <a:p>
            <a:r>
              <a:rPr lang="en-US" dirty="0" smtClean="0"/>
              <a:t>Norm: My research currently is examining whether individuals with Parkinson's disease can acquire motor procedural skills, through</a:t>
            </a:r>
            <a:r>
              <a:rPr lang="en-US" baseline="0" dirty="0" smtClean="0"/>
              <a:t> the use of declarative memory when</a:t>
            </a:r>
            <a:r>
              <a:rPr lang="en-US" dirty="0" smtClean="0"/>
              <a:t> given sufficient practice. “Use of a tool like a hammer normally requires motor procedural memory whereas recalling the appearance of a hammer or its function requires declarative memory. It has been proposed that reduced motor procedural memory may be compensated for by an increased declarative memory.” More broadly my research examines the relation between motor procedural memory and declarative memory.</a:t>
            </a:r>
            <a:br>
              <a:rPr lang="en-US" dirty="0" smtClean="0"/>
            </a:b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B41EB8DA-E4B7-4D66-97A8-E918391236EB}" type="slidenum">
              <a:rPr lang="en-US" smtClean="0"/>
              <a:pPr/>
              <a:t>4</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n-US" dirty="0" smtClean="0"/>
              <a:t>Walter:</a:t>
            </a:r>
            <a:r>
              <a:rPr lang="en-US" baseline="0" dirty="0" smtClean="0"/>
              <a:t> </a:t>
            </a:r>
            <a:r>
              <a:rPr lang="en-US" dirty="0" smtClean="0"/>
              <a:t>Most people with schizophrenia have cognitive impairments in attention, memory and reasoning along with psychotic symptoms, including delusions and hallucinations. However, a small minority seem free of these impairments yet still experience the same severe psychosis. My lab is studying these exceptional patients and the clues they provide for understanding what is wrong in the brain of schizophrenics.</a:t>
            </a:r>
          </a:p>
          <a:p>
            <a:pPr eaLnBrk="1" hangingPunct="1"/>
            <a:endParaRPr lang="en-US" dirty="0" smtClean="0"/>
          </a:p>
          <a:p>
            <a:pPr eaLnBrk="1" hangingPunct="1"/>
            <a:r>
              <a:rPr lang="en-US" dirty="0" smtClean="0"/>
              <a:t>Joel: A key barrier to getting help for mental health problems has been stigma, including self-stigma. We feel embarrassed</a:t>
            </a:r>
            <a:r>
              <a:rPr lang="en-US" baseline="0" dirty="0" smtClean="0"/>
              <a:t> and ashamed when we have been diagnosed with a mental illness. </a:t>
            </a:r>
            <a:r>
              <a:rPr lang="en-US" dirty="0" smtClean="0"/>
              <a:t>Joel Goldberg research group has been exploring ways of reducing stigma and self-stigma. What they found is that actual contact with someone who has mental illness, giving people a chance to hear their story – that makes a big difference in reducing social distance and shame,</a:t>
            </a:r>
            <a:r>
              <a:rPr lang="en-US" baseline="0" dirty="0" smtClean="0"/>
              <a:t> and might allow people to seek </a:t>
            </a:r>
            <a:r>
              <a:rPr lang="en-US" dirty="0" smtClean="0"/>
              <a:t>help. His</a:t>
            </a:r>
            <a:r>
              <a:rPr lang="en-US" baseline="0" dirty="0" smtClean="0"/>
              <a:t> team has </a:t>
            </a:r>
            <a:r>
              <a:rPr lang="en-US" dirty="0" smtClean="0"/>
              <a:t> delivered presentations to high </a:t>
            </a:r>
            <a:r>
              <a:rPr lang="en-US" dirty="0" err="1" smtClean="0"/>
              <a:t>schoolers</a:t>
            </a:r>
            <a:r>
              <a:rPr lang="en-US" dirty="0" smtClean="0"/>
              <a:t> about mental health; they talk about celebrities who have a mental illness. But</a:t>
            </a:r>
            <a:r>
              <a:rPr lang="en-US" baseline="0" dirty="0" smtClean="0"/>
              <a:t> what he has found is that when</a:t>
            </a:r>
            <a:r>
              <a:rPr lang="en-US" dirty="0" smtClean="0"/>
              <a:t> students listen to a person with schizophrenia tell their story of overcoming auditory hallucinations and delusions, they become much more open and receptive… less</a:t>
            </a:r>
            <a:r>
              <a:rPr lang="en-US" baseline="0" dirty="0" smtClean="0"/>
              <a:t> judgmental and biased, and more likely to seek help for themselves!</a:t>
            </a:r>
            <a:r>
              <a:rPr lang="en-US"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Arial" charset="0"/>
              </a:rPr>
              <a:t>Karen: Functioning in couples and increasing the resilience of couples</a:t>
            </a:r>
            <a:r>
              <a:rPr lang="en-US" sz="1200" kern="1200" baseline="0" dirty="0" smtClean="0">
                <a:solidFill>
                  <a:schemeClr val="tx1"/>
                </a:solidFill>
                <a:latin typeface="Arial" charset="0"/>
                <a:ea typeface="+mn-ea"/>
                <a:cs typeface="Arial" charset="0"/>
              </a:rPr>
              <a:t> especially when they face a tragedy such as breast cancer. She has </a:t>
            </a:r>
            <a:r>
              <a:rPr lang="en-US" sz="1200" kern="1200" dirty="0" smtClean="0">
                <a:solidFill>
                  <a:schemeClr val="tx1"/>
                </a:solidFill>
                <a:latin typeface="Arial" charset="0"/>
                <a:ea typeface="+mn-ea"/>
                <a:cs typeface="Arial" charset="0"/>
              </a:rPr>
              <a:t>developed an online relationship enhancement workshop for couples coping with breast cancer.</a:t>
            </a:r>
            <a:r>
              <a:rPr lang="en-US" sz="1200" kern="1200" baseline="0" dirty="0" smtClean="0">
                <a:solidFill>
                  <a:schemeClr val="tx1"/>
                </a:solidFill>
                <a:latin typeface="Arial" charset="0"/>
                <a:ea typeface="+mn-ea"/>
                <a:cs typeface="Arial" charset="0"/>
              </a:rPr>
              <a:t> She also wants to know what happens for the individual </a:t>
            </a:r>
            <a:r>
              <a:rPr lang="en-US" sz="1200" kern="1200" dirty="0" smtClean="0">
                <a:solidFill>
                  <a:schemeClr val="tx1"/>
                </a:solidFill>
                <a:latin typeface="Arial" charset="0"/>
                <a:ea typeface="+mn-ea"/>
                <a:cs typeface="Arial" charset="0"/>
              </a:rPr>
              <a:t>after cancer treatment. So what are their struggles in relation to body image, sexual impairment, loss of fertility, and dating and starting new relationships after cancer.</a:t>
            </a:r>
          </a:p>
          <a:p>
            <a:r>
              <a:rPr lang="en-US" dirty="0" smtClean="0"/>
              <a:t/>
            </a:r>
            <a:br>
              <a:rPr lang="en-US" dirty="0" smtClean="0"/>
            </a:br>
            <a:r>
              <a:rPr lang="en-US" dirty="0" smtClean="0"/>
              <a:t>Joel Katz:</a:t>
            </a:r>
            <a:br>
              <a:rPr lang="en-US" dirty="0" smtClean="0"/>
            </a:br>
            <a:r>
              <a:rPr lang="en-US" dirty="0" smtClean="0"/>
              <a:t>He is exploring risk/protective factors involved in the transition of acute, time-limited pain to chronic, pathological pain after surgery, accidents, and spinal cord injury. For</a:t>
            </a:r>
            <a:r>
              <a:rPr lang="en-US" baseline="0" dirty="0" smtClean="0"/>
              <a:t> example, p</a:t>
            </a:r>
            <a:r>
              <a:rPr lang="en-US" dirty="0" smtClean="0"/>
              <a:t>ain </a:t>
            </a:r>
            <a:r>
              <a:rPr lang="en-US" dirty="0" err="1" smtClean="0"/>
              <a:t>catastrophizing</a:t>
            </a:r>
            <a:r>
              <a:rPr lang="en-US" dirty="0" smtClean="0"/>
              <a:t> before surgery is a risk factor for the development of chronic pain. So the more people, worry, ruminate, and feel helpless in the face of pain before surgery, the more likely they are to develop chronic pain a year or so later. In terms of protective factors, he has discovered</a:t>
            </a:r>
            <a:r>
              <a:rPr lang="en-US" baseline="0" dirty="0" smtClean="0"/>
              <a:t> that the use of </a:t>
            </a:r>
            <a:r>
              <a:rPr lang="en-US" dirty="0" smtClean="0"/>
              <a:t>anesthetic – that is, the aggressive management of pain before, during and after surgery may help recovery and reduce </a:t>
            </a:r>
            <a:r>
              <a:rPr lang="en-US" baseline="0" dirty="0" smtClean="0"/>
              <a:t>the chances of c</a:t>
            </a:r>
            <a:r>
              <a:rPr lang="en-US" dirty="0" smtClean="0"/>
              <a:t>hronic postsurgical pain. </a:t>
            </a:r>
          </a:p>
          <a:p>
            <a:endParaRPr lang="en-US" dirty="0"/>
          </a:p>
        </p:txBody>
      </p:sp>
      <p:sp>
        <p:nvSpPr>
          <p:cNvPr id="4" name="Slide Number Placeholder 3"/>
          <p:cNvSpPr>
            <a:spLocks noGrp="1"/>
          </p:cNvSpPr>
          <p:nvPr>
            <p:ph type="sldNum" sz="quarter" idx="10"/>
          </p:nvPr>
        </p:nvSpPr>
        <p:spPr/>
        <p:txBody>
          <a:bodyPr/>
          <a:lstStyle/>
          <a:p>
            <a:pPr>
              <a:defRPr/>
            </a:pPr>
            <a:fld id="{6DD8B73A-E172-4927-B194-254AAB7F5624}"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C73BBB89-ED1B-4B65-90C9-28F5049081C9}" type="slidenum">
              <a:rPr lang="en-US" smtClean="0"/>
              <a:pPr/>
              <a:t>6</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r>
              <a:rPr lang="en-US" sz="1200" kern="1200" dirty="0" smtClean="0">
                <a:solidFill>
                  <a:schemeClr val="tx1"/>
                </a:solidFill>
                <a:latin typeface="Arial" charset="0"/>
                <a:ea typeface="+mn-ea"/>
                <a:cs typeface="Arial" charset="0"/>
              </a:rPr>
              <a:t>Jen: </a:t>
            </a:r>
            <a:r>
              <a:rPr lang="en-US" dirty="0" smtClean="0"/>
              <a:t>The work I am doing right now is on the personality and </a:t>
            </a:r>
            <a:r>
              <a:rPr lang="en-US" dirty="0" err="1" smtClean="0"/>
              <a:t>behavioural</a:t>
            </a:r>
            <a:r>
              <a:rPr lang="en-US" dirty="0" smtClean="0"/>
              <a:t> variables that influence how </a:t>
            </a:r>
            <a:r>
              <a:rPr lang="en-US" i="1" dirty="0" smtClean="0"/>
              <a:t>accurate </a:t>
            </a:r>
            <a:r>
              <a:rPr lang="en-US" dirty="0" smtClean="0"/>
              <a:t>someone's body image is. On the whole, everyone thinks they look heavier than usual when they see a picture of themselves.  But the more invested we are in our appearance, the more we think we look heavier. The more women "body check" (repeatedly weight and measure </a:t>
            </a:r>
            <a:r>
              <a:rPr lang="en-US" dirty="0" err="1" smtClean="0"/>
              <a:t>themsleves</a:t>
            </a:r>
            <a:r>
              <a:rPr lang="en-US" dirty="0" smtClean="0"/>
              <a:t> in various weighs), the less likely they are to recognize modifications to their photograph to make them look thinner or fatter than usual.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0C8D7A57-CFAA-4C35-8C66-79E16276280B}" type="slidenum">
              <a:rPr lang="en-US" smtClean="0"/>
              <a:pPr/>
              <a:t>7</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All of our 17 core active faculty maintain part-time private practices in their areas of clinical expertise. Professor </a:t>
            </a:r>
            <a:r>
              <a:rPr lang="en-US" sz="1200" dirty="0" err="1" smtClean="0"/>
              <a:t>Westra</a:t>
            </a:r>
            <a:r>
              <a:rPr lang="en-US" sz="1200" dirty="0" smtClean="0"/>
              <a:t> has developed the anxiety clinic which is involved in training a large number of students in research and practice. </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0C8D7A57-CFAA-4C35-8C66-79E16276280B}" type="slidenum">
              <a:rPr lang="en-US" smtClean="0"/>
              <a:pPr/>
              <a:t>8</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YUPC: (a) provide progressive, state-of-the art and evidence-based training to graduate students (b) enable empirical investigation of real-world effectiveness and impact of clinical practices for key health and mental health disorders; (c) offer excellent assessment and intervention services to both York University, and the community surrounding York University. It is anticipated that this clinic will significantly enhance the clinical and research training of our students.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Our core faculty are productive researchers who publish in peer-reviewed journals, and a majority hold external research grants. Further all are conducting research in areas related to clinical practice.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In the first year of the MA, students do a research practicum with their supervisors, which provides them with an apprenticeship experience and exposure to clinically relevant research that forms the groundwork for the Master’s thesis.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eaLnBrk="1" hangingPunct="1"/>
            <a:r>
              <a:rPr lang="en-US" sz="1200" dirty="0" smtClean="0"/>
              <a:t>Finally, students are encouraged to become members of professional societies and to attend national and international research meetings annually. Students are also encouraged to publish their work and they are mentored through writing and submitting peer reviewed publications by collaborating with faculty members in research publications. </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92BA284-E070-4B32-8DD0-B4FC41734198}" type="slidenum">
              <a:rPr lang="en-US" smtClean="0"/>
              <a:pPr/>
              <a:t>9</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pPr>
              <a:defRPr/>
            </a:pPr>
            <a:endParaRPr lang="en-US" dirty="0"/>
          </a:p>
        </p:txBody>
      </p:sp>
      <p:sp>
        <p:nvSpPr>
          <p:cNvPr id="17" name="Footer Placeholder 16"/>
          <p:cNvSpPr>
            <a:spLocks noGrp="1"/>
          </p:cNvSpPr>
          <p:nvPr>
            <p:ph type="ftr" sz="quarter" idx="11"/>
          </p:nvPr>
        </p:nvSpPr>
        <p:spPr/>
        <p:txBody>
          <a:bodyPr/>
          <a:lstStyle>
            <a:extLst/>
          </a:lstStyle>
          <a:p>
            <a:pPr>
              <a:defRPr/>
            </a:pPr>
            <a:endParaRPr lang="en-US" dirty="0"/>
          </a:p>
        </p:txBody>
      </p:sp>
      <p:sp>
        <p:nvSpPr>
          <p:cNvPr id="29" name="Slide Number Placeholder 28"/>
          <p:cNvSpPr>
            <a:spLocks noGrp="1"/>
          </p:cNvSpPr>
          <p:nvPr>
            <p:ph type="sldNum" sz="quarter" idx="12"/>
          </p:nvPr>
        </p:nvSpPr>
        <p:spPr/>
        <p:txBody>
          <a:bodyPr/>
          <a:lstStyle>
            <a:extLst/>
          </a:lstStyle>
          <a:p>
            <a:pPr>
              <a:defRPr/>
            </a:pPr>
            <a:fld id="{D3654205-92AA-4D65-9FEB-3AA5B6329CAE}" type="slidenum">
              <a:rPr lang="en-US" smtClean="0"/>
              <a:pPr>
                <a:defRPr/>
              </a:pPr>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BDAAA19D-5069-4302-B59F-261464D8942E}"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F82830FC-6BE4-40BD-974C-B97A8E59F63F}"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2E607FB4-F584-41A4-A9E0-70EDE02424B3}"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A92B45EE-5521-455A-B1E3-E373A71C6D6D}" type="slidenum">
              <a:rPr lang="en-US" smtClean="0"/>
              <a:pPr>
                <a:defRPr/>
              </a:pPr>
              <a:t>‹#›</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E845B4F0-8CD1-4A38-9329-2F5D27E1F283}"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dirty="0"/>
          </a:p>
        </p:txBody>
      </p:sp>
      <p:sp>
        <p:nvSpPr>
          <p:cNvPr id="8" name="Footer Placeholder 7"/>
          <p:cNvSpPr>
            <a:spLocks noGrp="1"/>
          </p:cNvSpPr>
          <p:nvPr>
            <p:ph type="ftr" sz="quarter" idx="11"/>
          </p:nvPr>
        </p:nvSpPr>
        <p:spPr/>
        <p:txBody>
          <a:bodyPr/>
          <a:lstStyle>
            <a:extLst/>
          </a:lstStyle>
          <a:p>
            <a:pPr>
              <a:defRPr/>
            </a:pPr>
            <a:endParaRPr lang="en-US" dirty="0"/>
          </a:p>
        </p:txBody>
      </p:sp>
      <p:sp>
        <p:nvSpPr>
          <p:cNvPr id="9" name="Slide Number Placeholder 8"/>
          <p:cNvSpPr>
            <a:spLocks noGrp="1"/>
          </p:cNvSpPr>
          <p:nvPr>
            <p:ph type="sldNum" sz="quarter" idx="12"/>
          </p:nvPr>
        </p:nvSpPr>
        <p:spPr/>
        <p:txBody>
          <a:bodyPr/>
          <a:lstStyle>
            <a:extLst/>
          </a:lstStyle>
          <a:p>
            <a:pPr>
              <a:defRPr/>
            </a:pPr>
            <a:fld id="{B1E39A9D-13D4-4691-AD60-417911329769}" type="slidenum">
              <a:rPr lang="en-US" smtClean="0"/>
              <a:pPr>
                <a:defRPr/>
              </a:pPr>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dirty="0"/>
          </a:p>
        </p:txBody>
      </p:sp>
      <p:sp>
        <p:nvSpPr>
          <p:cNvPr id="4" name="Footer Placeholder 3"/>
          <p:cNvSpPr>
            <a:spLocks noGrp="1"/>
          </p:cNvSpPr>
          <p:nvPr>
            <p:ph type="ftr" sz="quarter" idx="11"/>
          </p:nvPr>
        </p:nvSpPr>
        <p:spPr/>
        <p:txBody>
          <a:bodyPr/>
          <a:lstStyle>
            <a:extLst/>
          </a:lstStyle>
          <a:p>
            <a:pPr>
              <a:defRPr/>
            </a:pPr>
            <a:endParaRPr lang="en-US" dirty="0"/>
          </a:p>
        </p:txBody>
      </p:sp>
      <p:sp>
        <p:nvSpPr>
          <p:cNvPr id="5" name="Slide Number Placeholder 4"/>
          <p:cNvSpPr>
            <a:spLocks noGrp="1"/>
          </p:cNvSpPr>
          <p:nvPr>
            <p:ph type="sldNum" sz="quarter" idx="12"/>
          </p:nvPr>
        </p:nvSpPr>
        <p:spPr/>
        <p:txBody>
          <a:bodyPr/>
          <a:lstStyle>
            <a:extLst/>
          </a:lstStyle>
          <a:p>
            <a:pPr>
              <a:defRPr/>
            </a:pPr>
            <a:fld id="{CC59808C-428C-4D11-9E55-CA165CF4027E}"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dirty="0"/>
          </a:p>
        </p:txBody>
      </p:sp>
      <p:sp>
        <p:nvSpPr>
          <p:cNvPr id="3" name="Footer Placeholder 2"/>
          <p:cNvSpPr>
            <a:spLocks noGrp="1"/>
          </p:cNvSpPr>
          <p:nvPr>
            <p:ph type="ftr" sz="quarter" idx="11"/>
          </p:nvPr>
        </p:nvSpPr>
        <p:spPr/>
        <p:txBody>
          <a:bodyPr/>
          <a:lstStyle>
            <a:extLst/>
          </a:lstStyle>
          <a:p>
            <a:pPr>
              <a:defRPr/>
            </a:pPr>
            <a:endParaRPr lang="en-US" dirty="0"/>
          </a:p>
        </p:txBody>
      </p:sp>
      <p:sp>
        <p:nvSpPr>
          <p:cNvPr id="4" name="Slide Number Placeholder 3"/>
          <p:cNvSpPr>
            <a:spLocks noGrp="1"/>
          </p:cNvSpPr>
          <p:nvPr>
            <p:ph type="sldNum" sz="quarter" idx="12"/>
          </p:nvPr>
        </p:nvSpPr>
        <p:spPr/>
        <p:txBody>
          <a:bodyPr/>
          <a:lstStyle>
            <a:extLst/>
          </a:lstStyle>
          <a:p>
            <a:pPr>
              <a:defRPr/>
            </a:pPr>
            <a:fld id="{BA5523D5-519F-4865-AEAE-FF7EB05475DD}"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F5D2C8B8-C212-4752-A8EE-110CB7D774D8}"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pPr>
              <a:defRPr/>
            </a:pPr>
            <a:endParaRPr lang="en-US" dirty="0"/>
          </a:p>
        </p:txBody>
      </p:sp>
      <p:sp>
        <p:nvSpPr>
          <p:cNvPr id="6" name="Footer Placeholder 5"/>
          <p:cNvSpPr>
            <a:spLocks noGrp="1"/>
          </p:cNvSpPr>
          <p:nvPr>
            <p:ph type="ftr" sz="quarter" idx="11"/>
          </p:nvPr>
        </p:nvSpPr>
        <p:spPr>
          <a:xfrm>
            <a:off x="914400" y="55499"/>
            <a:ext cx="5562600" cy="365125"/>
          </a:xfrm>
        </p:spPr>
        <p:txBody>
          <a:bodyPr/>
          <a:lstStyle>
            <a:extLst/>
          </a:lstStyle>
          <a:p>
            <a:pPr>
              <a:defRPr/>
            </a:pPr>
            <a:endParaRPr lang="en-US" dirty="0"/>
          </a:p>
        </p:txBody>
      </p:sp>
      <p:sp>
        <p:nvSpPr>
          <p:cNvPr id="7" name="Slide Number Placeholder 6"/>
          <p:cNvSpPr>
            <a:spLocks noGrp="1"/>
          </p:cNvSpPr>
          <p:nvPr>
            <p:ph type="sldNum" sz="quarter" idx="12"/>
          </p:nvPr>
        </p:nvSpPr>
        <p:spPr>
          <a:xfrm>
            <a:off x="8610600" y="55499"/>
            <a:ext cx="457200" cy="365125"/>
          </a:xfrm>
        </p:spPr>
        <p:txBody>
          <a:bodyPr/>
          <a:lstStyle>
            <a:extLst/>
          </a:lstStyle>
          <a:p>
            <a:pPr>
              <a:defRPr/>
            </a:pPr>
            <a:fld id="{ED8A001E-3A86-4FA5-A31A-2ECA47E20327}"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BFC985EE-103F-47BB-994D-20654F72CEB9}"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hyperlink" Target="http://www.yorku.ca/web/"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304800"/>
            <a:ext cx="7620000" cy="3124200"/>
          </a:xfrm>
        </p:spPr>
        <p:txBody>
          <a:bodyPr/>
          <a:lstStyle/>
          <a:p>
            <a:pPr eaLnBrk="1" hangingPunct="1"/>
            <a:r>
              <a:rPr lang="en-US" dirty="0" smtClean="0">
                <a:solidFill>
                  <a:srgbClr val="0099FF"/>
                </a:solidFill>
                <a:latin typeface="Comic Sans MS" pitchFamily="66" charset="0"/>
              </a:rPr>
              <a:t>Becoming a Clinical Psychologist at York University </a:t>
            </a:r>
          </a:p>
        </p:txBody>
      </p:sp>
      <p:sp>
        <p:nvSpPr>
          <p:cNvPr id="3075" name="Rectangle 3"/>
          <p:cNvSpPr>
            <a:spLocks noGrp="1" noChangeArrowheads="1"/>
          </p:cNvSpPr>
          <p:nvPr>
            <p:ph type="subTitle" idx="1"/>
          </p:nvPr>
        </p:nvSpPr>
        <p:spPr>
          <a:xfrm>
            <a:off x="533400" y="4038600"/>
            <a:ext cx="8001000" cy="2058988"/>
          </a:xfrm>
        </p:spPr>
        <p:txBody>
          <a:bodyPr>
            <a:normAutofit/>
          </a:bodyPr>
          <a:lstStyle/>
          <a:p>
            <a:pPr eaLnBrk="1" hangingPunct="1">
              <a:lnSpc>
                <a:spcPct val="90000"/>
              </a:lnSpc>
            </a:pPr>
            <a:endParaRPr lang="en-US" sz="2400" dirty="0" smtClean="0">
              <a:solidFill>
                <a:schemeClr val="bg1"/>
              </a:solidFill>
              <a:latin typeface="Comic Sans MS" pitchFamily="66" charset="0"/>
            </a:endParaRPr>
          </a:p>
          <a:p>
            <a:pPr eaLnBrk="1" hangingPunct="1">
              <a:lnSpc>
                <a:spcPct val="90000"/>
              </a:lnSpc>
            </a:pPr>
            <a:r>
              <a:rPr lang="en-US" sz="2800" dirty="0" err="1" smtClean="0">
                <a:solidFill>
                  <a:srgbClr val="9999FF"/>
                </a:solidFill>
                <a:latin typeface="Comic Sans MS" pitchFamily="66" charset="0"/>
              </a:rPr>
              <a:t>Henny</a:t>
            </a:r>
            <a:r>
              <a:rPr lang="en-US" sz="2800" dirty="0" smtClean="0">
                <a:solidFill>
                  <a:srgbClr val="9999FF"/>
                </a:solidFill>
                <a:latin typeface="Comic Sans MS" pitchFamily="66" charset="0"/>
              </a:rPr>
              <a:t> </a:t>
            </a:r>
            <a:r>
              <a:rPr lang="en-US" sz="2800" dirty="0" err="1" smtClean="0">
                <a:solidFill>
                  <a:srgbClr val="9999FF"/>
                </a:solidFill>
                <a:latin typeface="Comic Sans MS" pitchFamily="66" charset="0"/>
              </a:rPr>
              <a:t>Westra</a:t>
            </a:r>
            <a:r>
              <a:rPr lang="en-US" sz="2800" dirty="0" smtClean="0">
                <a:solidFill>
                  <a:srgbClr val="9999FF"/>
                </a:solidFill>
                <a:latin typeface="Comic Sans MS" pitchFamily="66" charset="0"/>
              </a:rPr>
              <a:t>, PhD, </a:t>
            </a:r>
            <a:r>
              <a:rPr lang="en-US" sz="2800" dirty="0" err="1" smtClean="0">
                <a:solidFill>
                  <a:srgbClr val="9999FF"/>
                </a:solidFill>
                <a:latin typeface="Comic Sans MS" pitchFamily="66" charset="0"/>
              </a:rPr>
              <a:t>C.Psych</a:t>
            </a:r>
            <a:endParaRPr lang="en-US" sz="2800" dirty="0" smtClean="0">
              <a:solidFill>
                <a:srgbClr val="9999FF"/>
              </a:solidFill>
              <a:latin typeface="Comic Sans MS" pitchFamily="66" charset="0"/>
            </a:endParaRPr>
          </a:p>
          <a:p>
            <a:pPr eaLnBrk="1" hangingPunct="1">
              <a:lnSpc>
                <a:spcPct val="90000"/>
              </a:lnSpc>
            </a:pPr>
            <a:endParaRPr lang="en-US" sz="2400" dirty="0" smtClean="0">
              <a:solidFill>
                <a:schemeClr val="bg1"/>
              </a:solidFill>
              <a:latin typeface="Comic Sans MS" pitchFamily="66" charset="0"/>
            </a:endParaRPr>
          </a:p>
          <a:p>
            <a:pPr eaLnBrk="1" hangingPunct="1">
              <a:lnSpc>
                <a:spcPct val="90000"/>
              </a:lnSpc>
            </a:pPr>
            <a:r>
              <a:rPr lang="en-US" sz="2400" dirty="0" smtClean="0">
                <a:solidFill>
                  <a:srgbClr val="0070C0"/>
                </a:solidFill>
                <a:latin typeface="Comic Sans MS" pitchFamily="66" charset="0"/>
              </a:rPr>
              <a:t>Clinical Psychology Open House</a:t>
            </a:r>
          </a:p>
          <a:p>
            <a:pPr eaLnBrk="1" hangingPunct="1">
              <a:lnSpc>
                <a:spcPct val="90000"/>
              </a:lnSpc>
            </a:pPr>
            <a:r>
              <a:rPr lang="en-US" sz="2400" dirty="0" smtClean="0">
                <a:solidFill>
                  <a:srgbClr val="0070C0"/>
                </a:solidFill>
                <a:latin typeface="Comic Sans MS" pitchFamily="66" charset="0"/>
              </a:rPr>
              <a:t>February 14, 2014</a:t>
            </a:r>
          </a:p>
          <a:p>
            <a:pPr eaLnBrk="1" hangingPunct="1">
              <a:lnSpc>
                <a:spcPct val="90000"/>
              </a:lnSpc>
            </a:pPr>
            <a:endParaRPr lang="en-US" sz="2400" dirty="0" smtClean="0">
              <a:solidFill>
                <a:schemeClr val="bg1"/>
              </a:solidFill>
              <a:latin typeface="Comic Sans MS" pitchFamily="66" charset="0"/>
            </a:endParaRPr>
          </a:p>
        </p:txBody>
      </p:sp>
      <p:pic>
        <p:nvPicPr>
          <p:cNvPr id="2061" name="Picture 13" descr="http://www.redstaplerchronicles.com/wp-content/uploads/2010/02/lucy%20as%20psychologist.jpg"/>
          <p:cNvPicPr>
            <a:picLocks noChangeAspect="1" noChangeArrowheads="1"/>
          </p:cNvPicPr>
          <p:nvPr/>
        </p:nvPicPr>
        <p:blipFill>
          <a:blip r:embed="rId3" cstate="print"/>
          <a:srcRect/>
          <a:stretch>
            <a:fillRect/>
          </a:stretch>
        </p:blipFill>
        <p:spPr bwMode="auto">
          <a:xfrm>
            <a:off x="6704356" y="2438400"/>
            <a:ext cx="2142308"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533400"/>
            <a:ext cx="9144000" cy="838200"/>
          </a:xfrm>
        </p:spPr>
        <p:txBody>
          <a:bodyPr/>
          <a:lstStyle/>
          <a:p>
            <a:pPr algn="ctr" eaLnBrk="1" hangingPunct="1"/>
            <a:r>
              <a:rPr lang="en-US" sz="4000" dirty="0" smtClean="0">
                <a:solidFill>
                  <a:srgbClr val="FFFF00"/>
                </a:solidFill>
                <a:latin typeface="Comic Sans MS" pitchFamily="66" charset="0"/>
              </a:rPr>
              <a:t>What’s Great about Our Program?</a:t>
            </a:r>
          </a:p>
        </p:txBody>
      </p:sp>
      <p:sp>
        <p:nvSpPr>
          <p:cNvPr id="17411" name="Rectangle 3"/>
          <p:cNvSpPr>
            <a:spLocks noGrp="1" noChangeArrowheads="1"/>
          </p:cNvSpPr>
          <p:nvPr>
            <p:ph idx="1"/>
          </p:nvPr>
        </p:nvSpPr>
        <p:spPr>
          <a:xfrm>
            <a:off x="0" y="1524000"/>
            <a:ext cx="9144000" cy="4525963"/>
          </a:xfrm>
        </p:spPr>
        <p:txBody>
          <a:bodyPr>
            <a:normAutofit/>
          </a:bodyPr>
          <a:lstStyle/>
          <a:p>
            <a:pPr eaLnBrk="1" hangingPunct="1">
              <a:defRPr/>
            </a:pPr>
            <a:r>
              <a:rPr lang="en-US" sz="2800" dirty="0" smtClean="0">
                <a:solidFill>
                  <a:srgbClr val="FFC000"/>
                </a:solidFill>
                <a:latin typeface="Comic Sans MS" pitchFamily="66" charset="0"/>
              </a:rPr>
              <a:t>Graduate student testimonies: </a:t>
            </a:r>
          </a:p>
          <a:p>
            <a:pPr lvl="1" eaLnBrk="1" hangingPunct="1">
              <a:defRPr/>
            </a:pPr>
            <a:r>
              <a:rPr lang="en-US" sz="2400" dirty="0" smtClean="0">
                <a:solidFill>
                  <a:srgbClr val="92D050"/>
                </a:solidFill>
                <a:latin typeface="Comic Sans MS" pitchFamily="66" charset="0"/>
              </a:rPr>
              <a:t>“We have an opportunity to learn from a very accomplished professors who take the time to get to know you &amp; care about your growth as a clinician.”</a:t>
            </a:r>
          </a:p>
          <a:p>
            <a:pPr lvl="1" eaLnBrk="1" hangingPunct="1">
              <a:defRPr/>
            </a:pPr>
            <a:r>
              <a:rPr lang="en-US" sz="2400" dirty="0" smtClean="0">
                <a:solidFill>
                  <a:srgbClr val="92D050"/>
                </a:solidFill>
                <a:latin typeface="Comic Sans MS" pitchFamily="66" charset="0"/>
                <a:ea typeface="+mn-ea"/>
              </a:rPr>
              <a:t>“We get training with faculty that are leading researchers in their chosen evidence-based model (e.g. motivational interviewing, CBT, EFT, Narrative).”</a:t>
            </a:r>
          </a:p>
          <a:p>
            <a:pPr lvl="1">
              <a:defRPr/>
            </a:pPr>
            <a:r>
              <a:rPr lang="en-US" sz="2400" dirty="0" smtClean="0">
                <a:solidFill>
                  <a:srgbClr val="92D050"/>
                </a:solidFill>
                <a:latin typeface="Comic Sans MS" pitchFamily="66" charset="0"/>
              </a:rPr>
              <a:t>“This really puts York students at the leading edge of new developments in </a:t>
            </a:r>
            <a:r>
              <a:rPr lang="en-US" sz="2400" dirty="0" smtClean="0">
                <a:solidFill>
                  <a:srgbClr val="92D050"/>
                </a:solidFill>
              </a:rPr>
              <a:t>psychotherapy.”</a:t>
            </a:r>
          </a:p>
        </p:txBody>
      </p:sp>
      <p:pic>
        <p:nvPicPr>
          <p:cNvPr id="17414" name="Picture 11" descr="http://t3.gstatic.com/images?q=tbn:ANd9GcSC2_Tin5BbGuJuy97e3txJCXwn3bJkPRLeR8PZG5YKM6GP7CtP"/>
          <p:cNvPicPr>
            <a:picLocks noChangeAspect="1" noChangeArrowheads="1"/>
          </p:cNvPicPr>
          <p:nvPr/>
        </p:nvPicPr>
        <p:blipFill>
          <a:blip r:embed="rId3" cstate="print"/>
          <a:srcRect/>
          <a:stretch>
            <a:fillRect/>
          </a:stretch>
        </p:blipFill>
        <p:spPr bwMode="auto">
          <a:xfrm>
            <a:off x="6400800" y="5181600"/>
            <a:ext cx="2438400" cy="144963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1">
                                            <p:txEl>
                                              <p:pRg st="0" end="0"/>
                                            </p:txEl>
                                          </p:spTgt>
                                        </p:tgtEl>
                                        <p:attrNameLst>
                                          <p:attrName>style.visibility</p:attrName>
                                        </p:attrNameLst>
                                      </p:cBhvr>
                                      <p:to>
                                        <p:strVal val="visible"/>
                                      </p:to>
                                    </p:set>
                                    <p:anim calcmode="lin" valueType="num">
                                      <p:cBhvr additive="base">
                                        <p:cTn id="13"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7414"/>
                                        </p:tgtEl>
                                        <p:attrNameLst>
                                          <p:attrName>style.visibility</p:attrName>
                                        </p:attrNameLst>
                                      </p:cBhvr>
                                      <p:to>
                                        <p:strVal val="visible"/>
                                      </p:to>
                                    </p:set>
                                    <p:animEffect transition="in" filter="checkerboard(across)">
                                      <p:cBhvr>
                                        <p:cTn id="19" dur="500"/>
                                        <p:tgtEl>
                                          <p:spTgt spid="174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7411">
                                            <p:txEl>
                                              <p:pRg st="1" end="1"/>
                                            </p:txEl>
                                          </p:spTgt>
                                        </p:tgtEl>
                                        <p:attrNameLst>
                                          <p:attrName>style.visibility</p:attrName>
                                        </p:attrNameLst>
                                      </p:cBhvr>
                                      <p:to>
                                        <p:strVal val="visible"/>
                                      </p:to>
                                    </p:set>
                                    <p:anim calcmode="lin" valueType="num">
                                      <p:cBhvr additive="base">
                                        <p:cTn id="24"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7411">
                                            <p:txEl>
                                              <p:pRg st="2" end="2"/>
                                            </p:txEl>
                                          </p:spTgt>
                                        </p:tgtEl>
                                        <p:attrNameLst>
                                          <p:attrName>style.visibility</p:attrName>
                                        </p:attrNameLst>
                                      </p:cBhvr>
                                      <p:to>
                                        <p:strVal val="visible"/>
                                      </p:to>
                                    </p:set>
                                    <p:anim calcmode="lin" valueType="num">
                                      <p:cBhvr additive="base">
                                        <p:cTn id="30"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7411">
                                            <p:txEl>
                                              <p:pRg st="2" end="2"/>
                                            </p:txEl>
                                          </p:spTgt>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7411">
                                            <p:txEl>
                                              <p:pRg st="3" end="3"/>
                                            </p:txEl>
                                          </p:spTgt>
                                        </p:tgtEl>
                                        <p:attrNameLst>
                                          <p:attrName>style.visibility</p:attrName>
                                        </p:attrNameLst>
                                      </p:cBhvr>
                                      <p:to>
                                        <p:strVal val="visible"/>
                                      </p:to>
                                    </p:set>
                                    <p:anim calcmode="lin" valueType="num">
                                      <p:cBhvr additive="base">
                                        <p:cTn id="34" dur="500" fill="hold"/>
                                        <p:tgtEl>
                                          <p:spTgt spid="17411">
                                            <p:txEl>
                                              <p:pRg st="3" end="3"/>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174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0"/>
          <p:cNvSpPr txBox="1">
            <a:spLocks noChangeArrowheads="1"/>
          </p:cNvSpPr>
          <p:nvPr/>
        </p:nvSpPr>
        <p:spPr bwMode="auto">
          <a:xfrm>
            <a:off x="2829091" y="2828412"/>
            <a:ext cx="3429000" cy="461665"/>
          </a:xfrm>
          <a:prstGeom prst="rect">
            <a:avLst/>
          </a:prstGeom>
          <a:noFill/>
          <a:ln w="9525">
            <a:noFill/>
            <a:miter lim="800000"/>
            <a:headEnd/>
            <a:tailEnd/>
          </a:ln>
        </p:spPr>
        <p:txBody>
          <a:bodyPr wrap="square">
            <a:spAutoFit/>
          </a:bodyPr>
          <a:lstStyle/>
          <a:p>
            <a:pPr algn="ctr">
              <a:spcBef>
                <a:spcPct val="50000"/>
              </a:spcBef>
            </a:pPr>
            <a:r>
              <a:rPr lang="en-US" sz="2400" b="1" i="1" dirty="0" smtClean="0">
                <a:solidFill>
                  <a:srgbClr val="FF0000"/>
                </a:solidFill>
                <a:latin typeface="Comic Sans MS" pitchFamily="66" charset="0"/>
              </a:rPr>
              <a:t>Hope you join us!!</a:t>
            </a:r>
            <a:endParaRPr lang="en-US" sz="2400" b="1" i="1" dirty="0">
              <a:solidFill>
                <a:srgbClr val="FF0000"/>
              </a:solidFill>
              <a:latin typeface="Comic Sans MS" pitchFamily="66" charset="0"/>
            </a:endParaRPr>
          </a:p>
        </p:txBody>
      </p:sp>
      <p:sp>
        <p:nvSpPr>
          <p:cNvPr id="9219" name="Text Box 11"/>
          <p:cNvSpPr txBox="1">
            <a:spLocks noChangeArrowheads="1"/>
          </p:cNvSpPr>
          <p:nvPr/>
        </p:nvSpPr>
        <p:spPr bwMode="auto">
          <a:xfrm>
            <a:off x="1219200" y="1114425"/>
            <a:ext cx="2514600" cy="400050"/>
          </a:xfrm>
          <a:prstGeom prst="rect">
            <a:avLst/>
          </a:prstGeom>
          <a:noFill/>
          <a:ln w="9525">
            <a:noFill/>
            <a:miter lim="800000"/>
            <a:headEnd/>
            <a:tailEnd/>
          </a:ln>
        </p:spPr>
        <p:txBody>
          <a:bodyPr>
            <a:spAutoFit/>
          </a:bodyPr>
          <a:lstStyle/>
          <a:p>
            <a:pPr>
              <a:spcBef>
                <a:spcPct val="50000"/>
              </a:spcBef>
            </a:pPr>
            <a:r>
              <a:rPr lang="en-US" sz="2000" dirty="0">
                <a:solidFill>
                  <a:srgbClr val="9999FF"/>
                </a:solidFill>
                <a:latin typeface="Comic Sans MS" pitchFamily="66" charset="0"/>
              </a:rPr>
              <a:t>Eating Disorders</a:t>
            </a:r>
          </a:p>
        </p:txBody>
      </p:sp>
      <p:sp>
        <p:nvSpPr>
          <p:cNvPr id="9220" name="Text Box 12"/>
          <p:cNvSpPr txBox="1">
            <a:spLocks noChangeArrowheads="1"/>
          </p:cNvSpPr>
          <p:nvPr/>
        </p:nvSpPr>
        <p:spPr bwMode="auto">
          <a:xfrm>
            <a:off x="3429000" y="4800600"/>
            <a:ext cx="2667000" cy="862013"/>
          </a:xfrm>
          <a:prstGeom prst="rect">
            <a:avLst/>
          </a:prstGeom>
          <a:noFill/>
          <a:ln w="9525">
            <a:noFill/>
            <a:miter lim="800000"/>
            <a:headEnd/>
            <a:tailEnd/>
          </a:ln>
        </p:spPr>
        <p:txBody>
          <a:bodyPr>
            <a:spAutoFit/>
          </a:bodyPr>
          <a:lstStyle/>
          <a:p>
            <a:pPr algn="ctr">
              <a:spcBef>
                <a:spcPct val="50000"/>
              </a:spcBef>
            </a:pPr>
            <a:r>
              <a:rPr lang="en-US" sz="2000" dirty="0">
                <a:solidFill>
                  <a:srgbClr val="00B0F0"/>
                </a:solidFill>
                <a:latin typeface="Comic Sans MS" pitchFamily="66" charset="0"/>
              </a:rPr>
              <a:t>Therapy Process </a:t>
            </a:r>
          </a:p>
          <a:p>
            <a:pPr algn="ctr">
              <a:spcBef>
                <a:spcPct val="50000"/>
              </a:spcBef>
            </a:pPr>
            <a:r>
              <a:rPr lang="en-US" sz="2000" dirty="0">
                <a:solidFill>
                  <a:srgbClr val="00B0F0"/>
                </a:solidFill>
                <a:latin typeface="Comic Sans MS" pitchFamily="66" charset="0"/>
              </a:rPr>
              <a:t>and Outcome</a:t>
            </a:r>
          </a:p>
        </p:txBody>
      </p:sp>
      <p:sp>
        <p:nvSpPr>
          <p:cNvPr id="9221" name="Text Box 14"/>
          <p:cNvSpPr txBox="1">
            <a:spLocks noChangeArrowheads="1"/>
          </p:cNvSpPr>
          <p:nvPr/>
        </p:nvSpPr>
        <p:spPr bwMode="auto">
          <a:xfrm>
            <a:off x="6324600" y="1905000"/>
            <a:ext cx="2895600" cy="396875"/>
          </a:xfrm>
          <a:prstGeom prst="rect">
            <a:avLst/>
          </a:prstGeom>
          <a:noFill/>
          <a:ln w="9525">
            <a:noFill/>
            <a:miter lim="800000"/>
            <a:headEnd/>
            <a:tailEnd/>
          </a:ln>
        </p:spPr>
        <p:txBody>
          <a:bodyPr>
            <a:spAutoFit/>
          </a:bodyPr>
          <a:lstStyle/>
          <a:p>
            <a:pPr>
              <a:spcBef>
                <a:spcPct val="50000"/>
              </a:spcBef>
            </a:pPr>
            <a:r>
              <a:rPr lang="en-US" sz="2000" dirty="0">
                <a:solidFill>
                  <a:srgbClr val="C00000"/>
                </a:solidFill>
                <a:latin typeface="Comic Sans MS" pitchFamily="66" charset="0"/>
              </a:rPr>
              <a:t>Memory Systems</a:t>
            </a:r>
          </a:p>
        </p:txBody>
      </p:sp>
      <p:pic>
        <p:nvPicPr>
          <p:cNvPr id="9223" name="Picture 15" descr="http://bernews.com/wp-content/uploads/2010/07/brain-pic.jpg"/>
          <p:cNvPicPr>
            <a:picLocks noChangeAspect="1" noChangeArrowheads="1"/>
          </p:cNvPicPr>
          <p:nvPr/>
        </p:nvPicPr>
        <p:blipFill>
          <a:blip r:embed="rId3" cstate="print"/>
          <a:srcRect/>
          <a:stretch>
            <a:fillRect/>
          </a:stretch>
        </p:blipFill>
        <p:spPr bwMode="auto">
          <a:xfrm>
            <a:off x="3733800" y="0"/>
            <a:ext cx="2006600" cy="2000250"/>
          </a:xfrm>
          <a:prstGeom prst="rect">
            <a:avLst/>
          </a:prstGeom>
          <a:noFill/>
          <a:ln w="9525">
            <a:noFill/>
            <a:miter lim="800000"/>
            <a:headEnd/>
            <a:tailEnd/>
          </a:ln>
        </p:spPr>
      </p:pic>
      <p:sp>
        <p:nvSpPr>
          <p:cNvPr id="9224" name="Text Box 11"/>
          <p:cNvSpPr txBox="1">
            <a:spLocks noChangeArrowheads="1"/>
          </p:cNvSpPr>
          <p:nvPr/>
        </p:nvSpPr>
        <p:spPr bwMode="auto">
          <a:xfrm>
            <a:off x="1447800" y="2133600"/>
            <a:ext cx="2514600" cy="400050"/>
          </a:xfrm>
          <a:prstGeom prst="rect">
            <a:avLst/>
          </a:prstGeom>
          <a:noFill/>
          <a:ln w="9525">
            <a:noFill/>
            <a:miter lim="800000"/>
            <a:headEnd/>
            <a:tailEnd/>
          </a:ln>
        </p:spPr>
        <p:txBody>
          <a:bodyPr>
            <a:spAutoFit/>
          </a:bodyPr>
          <a:lstStyle/>
          <a:p>
            <a:pPr>
              <a:spcBef>
                <a:spcPct val="50000"/>
              </a:spcBef>
            </a:pPr>
            <a:r>
              <a:rPr lang="en-US" sz="2000" dirty="0">
                <a:solidFill>
                  <a:srgbClr val="00B050"/>
                </a:solidFill>
                <a:latin typeface="Comic Sans MS" pitchFamily="66" charset="0"/>
              </a:rPr>
              <a:t>Schizophrenia</a:t>
            </a:r>
          </a:p>
        </p:txBody>
      </p:sp>
      <p:sp>
        <p:nvSpPr>
          <p:cNvPr id="9225" name="Text Box 11"/>
          <p:cNvSpPr txBox="1">
            <a:spLocks noChangeArrowheads="1"/>
          </p:cNvSpPr>
          <p:nvPr/>
        </p:nvSpPr>
        <p:spPr bwMode="auto">
          <a:xfrm rot="14799186" flipV="1">
            <a:off x="5411788" y="3011488"/>
            <a:ext cx="2019300" cy="400050"/>
          </a:xfrm>
          <a:prstGeom prst="rect">
            <a:avLst/>
          </a:prstGeom>
          <a:noFill/>
          <a:ln w="9525">
            <a:noFill/>
            <a:miter lim="800000"/>
            <a:headEnd/>
            <a:tailEnd/>
          </a:ln>
        </p:spPr>
        <p:txBody>
          <a:bodyPr>
            <a:spAutoFit/>
          </a:bodyPr>
          <a:lstStyle/>
          <a:p>
            <a:pPr>
              <a:spcBef>
                <a:spcPct val="50000"/>
              </a:spcBef>
            </a:pPr>
            <a:r>
              <a:rPr lang="en-US" sz="2000" dirty="0">
                <a:solidFill>
                  <a:srgbClr val="CCFFFF"/>
                </a:solidFill>
                <a:latin typeface="Comic Sans MS" pitchFamily="66" charset="0"/>
              </a:rPr>
              <a:t>Brain Lesions</a:t>
            </a:r>
          </a:p>
        </p:txBody>
      </p:sp>
      <p:sp>
        <p:nvSpPr>
          <p:cNvPr id="9226" name="Text Box 11"/>
          <p:cNvSpPr txBox="1">
            <a:spLocks noChangeArrowheads="1"/>
          </p:cNvSpPr>
          <p:nvPr/>
        </p:nvSpPr>
        <p:spPr bwMode="auto">
          <a:xfrm>
            <a:off x="7315200" y="2819400"/>
            <a:ext cx="1600200" cy="1016000"/>
          </a:xfrm>
          <a:prstGeom prst="rect">
            <a:avLst/>
          </a:prstGeom>
          <a:noFill/>
          <a:ln w="9525">
            <a:noFill/>
            <a:miter lim="800000"/>
            <a:headEnd/>
            <a:tailEnd/>
          </a:ln>
        </p:spPr>
        <p:txBody>
          <a:bodyPr>
            <a:spAutoFit/>
          </a:bodyPr>
          <a:lstStyle/>
          <a:p>
            <a:pPr>
              <a:spcBef>
                <a:spcPct val="50000"/>
              </a:spcBef>
            </a:pPr>
            <a:r>
              <a:rPr lang="en-US" sz="2000" dirty="0">
                <a:solidFill>
                  <a:srgbClr val="FF9900"/>
                </a:solidFill>
                <a:latin typeface="Comic Sans MS" pitchFamily="66" charset="0"/>
              </a:rPr>
              <a:t>Neural Correlates of Aging</a:t>
            </a:r>
          </a:p>
        </p:txBody>
      </p:sp>
      <p:sp>
        <p:nvSpPr>
          <p:cNvPr id="13" name="Text Box 11"/>
          <p:cNvSpPr txBox="1">
            <a:spLocks noChangeArrowheads="1"/>
          </p:cNvSpPr>
          <p:nvPr/>
        </p:nvSpPr>
        <p:spPr bwMode="auto">
          <a:xfrm rot="437629">
            <a:off x="7297738" y="5905500"/>
            <a:ext cx="1771650" cy="708025"/>
          </a:xfrm>
          <a:prstGeom prst="rect">
            <a:avLst/>
          </a:prstGeom>
          <a:noFill/>
          <a:ln w="9525">
            <a:noFill/>
            <a:miter lim="800000"/>
            <a:headEnd/>
            <a:tailEnd/>
          </a:ln>
        </p:spPr>
        <p:txBody>
          <a:bodyPr>
            <a:spAutoFit/>
          </a:bodyPr>
          <a:lstStyle/>
          <a:p>
            <a:pPr>
              <a:spcBef>
                <a:spcPct val="50000"/>
              </a:spcBef>
              <a:defRPr/>
            </a:pPr>
            <a:r>
              <a:rPr lang="en-US" sz="2000" b="1" dirty="0">
                <a:solidFill>
                  <a:schemeClr val="accent3">
                    <a:lumMod val="50000"/>
                  </a:schemeClr>
                </a:solidFill>
                <a:latin typeface="Comic Sans MS" pitchFamily="66" charset="0"/>
              </a:rPr>
              <a:t>Therapy Narratives</a:t>
            </a:r>
          </a:p>
        </p:txBody>
      </p:sp>
      <p:sp>
        <p:nvSpPr>
          <p:cNvPr id="9228" name="Text Box 11"/>
          <p:cNvSpPr txBox="1">
            <a:spLocks noChangeArrowheads="1"/>
          </p:cNvSpPr>
          <p:nvPr/>
        </p:nvSpPr>
        <p:spPr bwMode="auto">
          <a:xfrm>
            <a:off x="304800" y="6297613"/>
            <a:ext cx="2940050" cy="400050"/>
          </a:xfrm>
          <a:prstGeom prst="rect">
            <a:avLst/>
          </a:prstGeom>
          <a:noFill/>
          <a:ln w="9525">
            <a:noFill/>
            <a:miter lim="800000"/>
            <a:headEnd/>
            <a:tailEnd/>
          </a:ln>
        </p:spPr>
        <p:txBody>
          <a:bodyPr>
            <a:spAutoFit/>
          </a:bodyPr>
          <a:lstStyle/>
          <a:p>
            <a:pPr>
              <a:spcBef>
                <a:spcPct val="50000"/>
              </a:spcBef>
            </a:pPr>
            <a:r>
              <a:rPr lang="en-US" sz="2000" b="1" dirty="0">
                <a:solidFill>
                  <a:srgbClr val="9933FF"/>
                </a:solidFill>
                <a:latin typeface="Comic Sans MS" pitchFamily="66" charset="0"/>
              </a:rPr>
              <a:t>Positive Psychology!</a:t>
            </a:r>
          </a:p>
        </p:txBody>
      </p:sp>
      <p:sp>
        <p:nvSpPr>
          <p:cNvPr id="9229" name="Text Box 11"/>
          <p:cNvSpPr txBox="1">
            <a:spLocks noChangeArrowheads="1"/>
          </p:cNvSpPr>
          <p:nvPr/>
        </p:nvSpPr>
        <p:spPr bwMode="auto">
          <a:xfrm rot="8478112" flipV="1">
            <a:off x="6291263" y="4751388"/>
            <a:ext cx="1341437" cy="708025"/>
          </a:xfrm>
          <a:prstGeom prst="rect">
            <a:avLst/>
          </a:prstGeom>
          <a:noFill/>
          <a:ln w="9525">
            <a:noFill/>
            <a:miter lim="800000"/>
            <a:headEnd/>
            <a:tailEnd/>
          </a:ln>
        </p:spPr>
        <p:txBody>
          <a:bodyPr>
            <a:spAutoFit/>
          </a:bodyPr>
          <a:lstStyle/>
          <a:p>
            <a:pPr>
              <a:spcBef>
                <a:spcPct val="50000"/>
              </a:spcBef>
            </a:pPr>
            <a:r>
              <a:rPr lang="en-US" sz="2000" dirty="0">
                <a:solidFill>
                  <a:srgbClr val="CCFF33"/>
                </a:solidFill>
                <a:latin typeface="Comic Sans MS" pitchFamily="66" charset="0"/>
              </a:rPr>
              <a:t>Cancer Survivors</a:t>
            </a:r>
          </a:p>
        </p:txBody>
      </p:sp>
      <p:sp>
        <p:nvSpPr>
          <p:cNvPr id="9230" name="Text Box 11"/>
          <p:cNvSpPr txBox="1">
            <a:spLocks noChangeArrowheads="1"/>
          </p:cNvSpPr>
          <p:nvPr/>
        </p:nvSpPr>
        <p:spPr bwMode="auto">
          <a:xfrm rot="1058344" flipH="1">
            <a:off x="1517650" y="2716213"/>
            <a:ext cx="292100" cy="3478212"/>
          </a:xfrm>
          <a:prstGeom prst="rect">
            <a:avLst/>
          </a:prstGeom>
          <a:noFill/>
          <a:ln w="9525">
            <a:noFill/>
            <a:miter lim="800000"/>
            <a:headEnd/>
            <a:tailEnd/>
          </a:ln>
        </p:spPr>
        <p:txBody>
          <a:bodyPr>
            <a:spAutoFit/>
          </a:bodyPr>
          <a:lstStyle/>
          <a:p>
            <a:pPr>
              <a:spcBef>
                <a:spcPct val="50000"/>
              </a:spcBef>
            </a:pPr>
            <a:r>
              <a:rPr lang="en-US" sz="2000" b="1" dirty="0">
                <a:solidFill>
                  <a:srgbClr val="FFFF00"/>
                </a:solidFill>
                <a:latin typeface="Comic Sans MS" pitchFamily="66" charset="0"/>
              </a:rPr>
              <a:t>Borderlines</a:t>
            </a:r>
          </a:p>
        </p:txBody>
      </p:sp>
      <p:sp>
        <p:nvSpPr>
          <p:cNvPr id="19" name="Text Box 11"/>
          <p:cNvSpPr txBox="1">
            <a:spLocks noChangeArrowheads="1"/>
          </p:cNvSpPr>
          <p:nvPr/>
        </p:nvSpPr>
        <p:spPr bwMode="auto">
          <a:xfrm rot="10800000" flipV="1">
            <a:off x="4419600" y="4206875"/>
            <a:ext cx="3949700" cy="400050"/>
          </a:xfrm>
          <a:prstGeom prst="rect">
            <a:avLst/>
          </a:prstGeom>
          <a:noFill/>
          <a:ln w="9525">
            <a:noFill/>
            <a:miter lim="800000"/>
            <a:headEnd/>
            <a:tailEnd/>
          </a:ln>
        </p:spPr>
        <p:txBody>
          <a:bodyPr>
            <a:spAutoFit/>
          </a:bodyPr>
          <a:lstStyle/>
          <a:p>
            <a:pPr>
              <a:spcBef>
                <a:spcPct val="50000"/>
              </a:spcBef>
              <a:defRPr/>
            </a:pPr>
            <a:r>
              <a:rPr lang="en-US" sz="2000" b="1" dirty="0">
                <a:solidFill>
                  <a:schemeClr val="bg2">
                    <a:lumMod val="75000"/>
                  </a:schemeClr>
                </a:solidFill>
                <a:latin typeface="Comic Sans MS" pitchFamily="66" charset="0"/>
              </a:rPr>
              <a:t>Motivational Interviewing</a:t>
            </a:r>
          </a:p>
        </p:txBody>
      </p:sp>
      <p:sp>
        <p:nvSpPr>
          <p:cNvPr id="9232" name="Text Box 11"/>
          <p:cNvSpPr txBox="1">
            <a:spLocks noChangeArrowheads="1"/>
          </p:cNvSpPr>
          <p:nvPr/>
        </p:nvSpPr>
        <p:spPr bwMode="auto">
          <a:xfrm rot="18945399" flipH="1">
            <a:off x="1587500" y="2851150"/>
            <a:ext cx="304800" cy="2247900"/>
          </a:xfrm>
          <a:prstGeom prst="rect">
            <a:avLst/>
          </a:prstGeom>
          <a:noFill/>
          <a:ln w="9525">
            <a:noFill/>
            <a:miter lim="800000"/>
            <a:headEnd/>
            <a:tailEnd/>
          </a:ln>
        </p:spPr>
        <p:txBody>
          <a:bodyPr>
            <a:spAutoFit/>
          </a:bodyPr>
          <a:lstStyle/>
          <a:p>
            <a:pPr>
              <a:spcBef>
                <a:spcPct val="50000"/>
              </a:spcBef>
            </a:pPr>
            <a:r>
              <a:rPr lang="en-US" sz="2000" dirty="0">
                <a:solidFill>
                  <a:srgbClr val="FF0000"/>
                </a:solidFill>
                <a:latin typeface="Comic Sans MS" pitchFamily="66" charset="0"/>
              </a:rPr>
              <a:t>Boredom</a:t>
            </a:r>
          </a:p>
        </p:txBody>
      </p:sp>
      <p:sp>
        <p:nvSpPr>
          <p:cNvPr id="9233" name="Text Box 11"/>
          <p:cNvSpPr txBox="1">
            <a:spLocks noChangeArrowheads="1"/>
          </p:cNvSpPr>
          <p:nvPr/>
        </p:nvSpPr>
        <p:spPr bwMode="auto">
          <a:xfrm flipH="1">
            <a:off x="6781800" y="0"/>
            <a:ext cx="282575" cy="2862263"/>
          </a:xfrm>
          <a:prstGeom prst="rect">
            <a:avLst/>
          </a:prstGeom>
          <a:noFill/>
          <a:ln w="9525">
            <a:noFill/>
            <a:miter lim="800000"/>
            <a:headEnd/>
            <a:tailEnd/>
          </a:ln>
        </p:spPr>
        <p:txBody>
          <a:bodyPr>
            <a:spAutoFit/>
          </a:bodyPr>
          <a:lstStyle/>
          <a:p>
            <a:pPr>
              <a:spcBef>
                <a:spcPct val="50000"/>
              </a:spcBef>
            </a:pPr>
            <a:r>
              <a:rPr lang="en-US" sz="2000" dirty="0">
                <a:solidFill>
                  <a:srgbClr val="FF0000"/>
                </a:solidFill>
                <a:latin typeface="Comic Sans MS" pitchFamily="66" charset="0"/>
              </a:rPr>
              <a:t>Cognition</a:t>
            </a:r>
          </a:p>
        </p:txBody>
      </p:sp>
      <p:sp>
        <p:nvSpPr>
          <p:cNvPr id="22" name="Text Box 11"/>
          <p:cNvSpPr txBox="1">
            <a:spLocks noChangeArrowheads="1"/>
          </p:cNvSpPr>
          <p:nvPr/>
        </p:nvSpPr>
        <p:spPr bwMode="auto">
          <a:xfrm>
            <a:off x="2590800" y="3810000"/>
            <a:ext cx="2133600" cy="400050"/>
          </a:xfrm>
          <a:prstGeom prst="rect">
            <a:avLst/>
          </a:prstGeom>
          <a:noFill/>
          <a:ln w="9525">
            <a:noFill/>
            <a:miter lim="800000"/>
            <a:headEnd/>
            <a:tailEnd/>
          </a:ln>
        </p:spPr>
        <p:txBody>
          <a:bodyPr>
            <a:spAutoFit/>
          </a:bodyPr>
          <a:lstStyle/>
          <a:p>
            <a:pPr>
              <a:spcBef>
                <a:spcPct val="50000"/>
              </a:spcBef>
              <a:defRPr/>
            </a:pPr>
            <a:r>
              <a:rPr lang="en-US" sz="2000" dirty="0">
                <a:solidFill>
                  <a:schemeClr val="tx1">
                    <a:lumMod val="40000"/>
                    <a:lumOff val="60000"/>
                  </a:schemeClr>
                </a:solidFill>
                <a:latin typeface="Comic Sans MS" pitchFamily="66" charset="0"/>
              </a:rPr>
              <a:t>Depression</a:t>
            </a:r>
          </a:p>
        </p:txBody>
      </p:sp>
      <p:sp>
        <p:nvSpPr>
          <p:cNvPr id="9235" name="Text Box 11"/>
          <p:cNvSpPr txBox="1">
            <a:spLocks noChangeArrowheads="1"/>
          </p:cNvSpPr>
          <p:nvPr/>
        </p:nvSpPr>
        <p:spPr bwMode="auto">
          <a:xfrm rot="-884067">
            <a:off x="88900" y="1476375"/>
            <a:ext cx="3141663" cy="400050"/>
          </a:xfrm>
          <a:prstGeom prst="rect">
            <a:avLst/>
          </a:prstGeom>
          <a:noFill/>
          <a:ln w="9525">
            <a:noFill/>
            <a:miter lim="800000"/>
            <a:headEnd/>
            <a:tailEnd/>
          </a:ln>
        </p:spPr>
        <p:txBody>
          <a:bodyPr>
            <a:spAutoFit/>
          </a:bodyPr>
          <a:lstStyle/>
          <a:p>
            <a:pPr>
              <a:spcBef>
                <a:spcPct val="50000"/>
              </a:spcBef>
            </a:pPr>
            <a:r>
              <a:rPr lang="en-US" sz="2000" dirty="0">
                <a:solidFill>
                  <a:srgbClr val="FFFF00"/>
                </a:solidFill>
                <a:latin typeface="Comic Sans MS" pitchFamily="66" charset="0"/>
              </a:rPr>
              <a:t>Attention</a:t>
            </a:r>
          </a:p>
        </p:txBody>
      </p:sp>
      <p:sp>
        <p:nvSpPr>
          <p:cNvPr id="9236" name="Rectangle 19"/>
          <p:cNvSpPr>
            <a:spLocks noChangeArrowheads="1"/>
          </p:cNvSpPr>
          <p:nvPr/>
        </p:nvSpPr>
        <p:spPr bwMode="auto">
          <a:xfrm>
            <a:off x="3330575" y="5897563"/>
            <a:ext cx="3733800" cy="400050"/>
          </a:xfrm>
          <a:prstGeom prst="rect">
            <a:avLst/>
          </a:prstGeom>
          <a:noFill/>
          <a:ln w="9525">
            <a:noFill/>
            <a:miter lim="800000"/>
            <a:headEnd/>
            <a:tailEnd/>
          </a:ln>
        </p:spPr>
        <p:txBody>
          <a:bodyPr>
            <a:spAutoFit/>
          </a:bodyPr>
          <a:lstStyle/>
          <a:p>
            <a:pPr>
              <a:spcBef>
                <a:spcPct val="50000"/>
              </a:spcBef>
            </a:pPr>
            <a:r>
              <a:rPr lang="en-US" sz="2000" b="1" dirty="0">
                <a:solidFill>
                  <a:srgbClr val="9933FF"/>
                </a:solidFill>
                <a:latin typeface="Comic Sans MS" pitchFamily="66" charset="0"/>
              </a:rPr>
              <a:t>Health Psychology!</a:t>
            </a:r>
          </a:p>
        </p:txBody>
      </p:sp>
      <p:sp>
        <p:nvSpPr>
          <p:cNvPr id="9237" name="Rectangle 20"/>
          <p:cNvSpPr>
            <a:spLocks noChangeArrowheads="1"/>
          </p:cNvSpPr>
          <p:nvPr/>
        </p:nvSpPr>
        <p:spPr bwMode="auto">
          <a:xfrm>
            <a:off x="4388644" y="3575050"/>
            <a:ext cx="671512" cy="400050"/>
          </a:xfrm>
          <a:prstGeom prst="rect">
            <a:avLst/>
          </a:prstGeom>
          <a:noFill/>
          <a:ln w="9525">
            <a:noFill/>
            <a:miter lim="800000"/>
            <a:headEnd/>
            <a:tailEnd/>
          </a:ln>
        </p:spPr>
        <p:txBody>
          <a:bodyPr wrap="none">
            <a:spAutoFit/>
          </a:bodyPr>
          <a:lstStyle/>
          <a:p>
            <a:pPr algn="ctr">
              <a:spcBef>
                <a:spcPct val="50000"/>
              </a:spcBef>
            </a:pPr>
            <a:r>
              <a:rPr lang="en-US" sz="2000" b="1" dirty="0">
                <a:solidFill>
                  <a:srgbClr val="FFC000"/>
                </a:solidFill>
                <a:latin typeface="Comic Sans MS" pitchFamily="66" charset="0"/>
              </a:rPr>
              <a:t>Pain</a:t>
            </a:r>
          </a:p>
        </p:txBody>
      </p:sp>
      <p:pic>
        <p:nvPicPr>
          <p:cNvPr id="21" name="Picture 5" descr="York University">
            <a:hlinkClick r:id="rId4"/>
          </p:cNvPr>
          <p:cNvPicPr>
            <a:picLocks noChangeAspect="1" noChangeArrowheads="1"/>
          </p:cNvPicPr>
          <p:nvPr/>
        </p:nvPicPr>
        <p:blipFill>
          <a:blip r:embed="rId5" cstate="print"/>
          <a:srcRect/>
          <a:stretch>
            <a:fillRect/>
          </a:stretch>
        </p:blipFill>
        <p:spPr bwMode="auto">
          <a:xfrm>
            <a:off x="222206" y="191476"/>
            <a:ext cx="1582737" cy="8620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2447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7"/>
          <p:cNvSpPr txBox="1">
            <a:spLocks noChangeArrowheads="1"/>
          </p:cNvSpPr>
          <p:nvPr/>
        </p:nvSpPr>
        <p:spPr bwMode="auto">
          <a:xfrm>
            <a:off x="2133600" y="2209800"/>
            <a:ext cx="4800600" cy="1323975"/>
          </a:xfrm>
          <a:prstGeom prst="rect">
            <a:avLst/>
          </a:prstGeom>
          <a:noFill/>
          <a:ln w="9525">
            <a:noFill/>
            <a:miter lim="800000"/>
            <a:headEnd/>
            <a:tailEnd/>
          </a:ln>
        </p:spPr>
        <p:txBody>
          <a:bodyPr>
            <a:spAutoFit/>
          </a:bodyPr>
          <a:lstStyle/>
          <a:p>
            <a:pPr algn="ctr">
              <a:spcBef>
                <a:spcPct val="50000"/>
              </a:spcBef>
            </a:pPr>
            <a:r>
              <a:rPr lang="en-US" sz="4000" b="1">
                <a:solidFill>
                  <a:srgbClr val="9999FF"/>
                </a:solidFill>
                <a:latin typeface="Comic Sans MS" pitchFamily="66" charset="0"/>
              </a:rPr>
              <a:t>Psychotherapy Research</a:t>
            </a:r>
          </a:p>
        </p:txBody>
      </p:sp>
      <p:sp>
        <p:nvSpPr>
          <p:cNvPr id="7171" name="Text Box 10"/>
          <p:cNvSpPr txBox="1">
            <a:spLocks noChangeArrowheads="1"/>
          </p:cNvSpPr>
          <p:nvPr/>
        </p:nvSpPr>
        <p:spPr bwMode="auto">
          <a:xfrm>
            <a:off x="3581400" y="4343400"/>
            <a:ext cx="1981200" cy="461963"/>
          </a:xfrm>
          <a:prstGeom prst="rect">
            <a:avLst/>
          </a:prstGeom>
          <a:noFill/>
          <a:ln w="9525">
            <a:noFill/>
            <a:miter lim="800000"/>
            <a:headEnd/>
            <a:tailEnd/>
          </a:ln>
        </p:spPr>
        <p:txBody>
          <a:bodyPr>
            <a:spAutoFit/>
          </a:bodyPr>
          <a:lstStyle/>
          <a:p>
            <a:pPr>
              <a:spcBef>
                <a:spcPct val="50000"/>
              </a:spcBef>
              <a:defRPr/>
            </a:pPr>
            <a:r>
              <a:rPr lang="en-US" sz="2400" b="1" dirty="0">
                <a:solidFill>
                  <a:schemeClr val="tx2">
                    <a:lumMod val="40000"/>
                    <a:lumOff val="60000"/>
                  </a:schemeClr>
                </a:solidFill>
                <a:latin typeface="Comic Sans MS" pitchFamily="66" charset="0"/>
              </a:rPr>
              <a:t>David Reid</a:t>
            </a:r>
          </a:p>
        </p:txBody>
      </p:sp>
      <p:sp>
        <p:nvSpPr>
          <p:cNvPr id="7172" name="Text Box 11"/>
          <p:cNvSpPr txBox="1">
            <a:spLocks noChangeArrowheads="1"/>
          </p:cNvSpPr>
          <p:nvPr/>
        </p:nvSpPr>
        <p:spPr bwMode="auto">
          <a:xfrm>
            <a:off x="0" y="3124200"/>
            <a:ext cx="2895600" cy="461963"/>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Comic Sans MS" pitchFamily="66" charset="0"/>
              </a:rPr>
              <a:t>John Eastwood</a:t>
            </a:r>
          </a:p>
        </p:txBody>
      </p:sp>
      <p:sp>
        <p:nvSpPr>
          <p:cNvPr id="7173" name="Text Box 12"/>
          <p:cNvSpPr txBox="1">
            <a:spLocks noChangeArrowheads="1"/>
          </p:cNvSpPr>
          <p:nvPr/>
        </p:nvSpPr>
        <p:spPr bwMode="auto">
          <a:xfrm>
            <a:off x="6934200" y="2133600"/>
            <a:ext cx="2209800" cy="363538"/>
          </a:xfrm>
          <a:prstGeom prst="rect">
            <a:avLst/>
          </a:prstGeom>
          <a:noFill/>
          <a:ln w="9525">
            <a:noFill/>
            <a:miter lim="800000"/>
            <a:headEnd/>
            <a:tailEnd/>
          </a:ln>
        </p:spPr>
        <p:txBody>
          <a:bodyPr>
            <a:spAutoFit/>
          </a:bodyPr>
          <a:lstStyle/>
          <a:p>
            <a:pPr>
              <a:lnSpc>
                <a:spcPct val="70000"/>
              </a:lnSpc>
              <a:spcBef>
                <a:spcPct val="50000"/>
              </a:spcBef>
            </a:pPr>
            <a:r>
              <a:rPr lang="en-US" sz="2400" b="1">
                <a:solidFill>
                  <a:srgbClr val="0099FF"/>
                </a:solidFill>
                <a:latin typeface="Comic Sans MS" pitchFamily="66" charset="0"/>
              </a:rPr>
              <a:t>Alberta Pos</a:t>
            </a:r>
          </a:p>
        </p:txBody>
      </p:sp>
      <p:sp>
        <p:nvSpPr>
          <p:cNvPr id="7174" name="Text Box 13"/>
          <p:cNvSpPr txBox="1">
            <a:spLocks noChangeArrowheads="1"/>
          </p:cNvSpPr>
          <p:nvPr/>
        </p:nvSpPr>
        <p:spPr bwMode="auto">
          <a:xfrm>
            <a:off x="304800" y="152400"/>
            <a:ext cx="1981200" cy="830263"/>
          </a:xfrm>
          <a:prstGeom prst="rect">
            <a:avLst/>
          </a:prstGeom>
          <a:noFill/>
          <a:ln w="9525">
            <a:noFill/>
            <a:miter lim="800000"/>
            <a:headEnd/>
            <a:tailEnd/>
          </a:ln>
        </p:spPr>
        <p:txBody>
          <a:bodyPr>
            <a:spAutoFit/>
          </a:bodyPr>
          <a:lstStyle/>
          <a:p>
            <a:pPr>
              <a:spcBef>
                <a:spcPct val="50000"/>
              </a:spcBef>
            </a:pPr>
            <a:r>
              <a:rPr lang="en-US" sz="2400" b="1">
                <a:solidFill>
                  <a:srgbClr val="FF6600"/>
                </a:solidFill>
                <a:latin typeface="Comic Sans MS" pitchFamily="66" charset="0"/>
              </a:rPr>
              <a:t>Lynne Angus</a:t>
            </a:r>
          </a:p>
        </p:txBody>
      </p:sp>
      <p:sp>
        <p:nvSpPr>
          <p:cNvPr id="5127" name="Text Box 14"/>
          <p:cNvSpPr txBox="1">
            <a:spLocks noChangeArrowheads="1"/>
          </p:cNvSpPr>
          <p:nvPr/>
        </p:nvSpPr>
        <p:spPr bwMode="auto">
          <a:xfrm>
            <a:off x="152400" y="3810000"/>
            <a:ext cx="3505200" cy="457200"/>
          </a:xfrm>
          <a:prstGeom prst="rect">
            <a:avLst/>
          </a:prstGeom>
          <a:noFill/>
          <a:ln w="9525">
            <a:noFill/>
            <a:miter lim="800000"/>
            <a:headEnd/>
            <a:tailEnd/>
          </a:ln>
        </p:spPr>
        <p:txBody>
          <a:bodyPr>
            <a:spAutoFit/>
          </a:bodyPr>
          <a:lstStyle/>
          <a:p>
            <a:pPr>
              <a:spcBef>
                <a:spcPct val="50000"/>
              </a:spcBef>
            </a:pPr>
            <a:endParaRPr lang="en-US" sz="2400"/>
          </a:p>
        </p:txBody>
      </p:sp>
      <p:sp>
        <p:nvSpPr>
          <p:cNvPr id="7176" name="Text Box 16"/>
          <p:cNvSpPr txBox="1">
            <a:spLocks noChangeArrowheads="1"/>
          </p:cNvSpPr>
          <p:nvPr/>
        </p:nvSpPr>
        <p:spPr bwMode="auto">
          <a:xfrm>
            <a:off x="6553200" y="3352800"/>
            <a:ext cx="2590800" cy="1016000"/>
          </a:xfrm>
          <a:prstGeom prst="rect">
            <a:avLst/>
          </a:prstGeom>
          <a:noFill/>
          <a:ln w="9525">
            <a:noFill/>
            <a:miter lim="800000"/>
            <a:headEnd/>
            <a:tailEnd/>
          </a:ln>
        </p:spPr>
        <p:txBody>
          <a:bodyPr>
            <a:spAutoFit/>
          </a:bodyPr>
          <a:lstStyle/>
          <a:p>
            <a:pPr>
              <a:spcBef>
                <a:spcPct val="50000"/>
              </a:spcBef>
            </a:pPr>
            <a:r>
              <a:rPr lang="en-US" sz="2400" b="1">
                <a:solidFill>
                  <a:srgbClr val="FFFF00"/>
                </a:solidFill>
                <a:latin typeface="Comic Sans MS" pitchFamily="66" charset="0"/>
              </a:rPr>
              <a:t>Henny Westra</a:t>
            </a:r>
          </a:p>
          <a:p>
            <a:pPr>
              <a:spcBef>
                <a:spcPct val="50000"/>
              </a:spcBef>
            </a:pPr>
            <a:endParaRPr lang="en-US" sz="2400" b="1">
              <a:solidFill>
                <a:srgbClr val="FF0000"/>
              </a:solidFill>
              <a:latin typeface="Comic Sans MS" pitchFamily="66" charset="0"/>
            </a:endParaRPr>
          </a:p>
        </p:txBody>
      </p:sp>
      <p:sp>
        <p:nvSpPr>
          <p:cNvPr id="5129" name="AutoShape 23" descr="jpeg&amp;filename=IMG_1617"/>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5130" name="AutoShape 25" descr="jpeg&amp;filename=IMG_1617"/>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5131" name="AutoShape 27" descr="jpeg&amp;filename=IMG_1617"/>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7180" name="Picture 17" descr="C:\Documents and Settings\mongrain\Desktop\Lynne Angus C Picture 073.jpg spr.jpg"/>
          <p:cNvPicPr>
            <a:picLocks noChangeAspect="1" noChangeArrowheads="1"/>
          </p:cNvPicPr>
          <p:nvPr/>
        </p:nvPicPr>
        <p:blipFill>
          <a:blip r:embed="rId3" cstate="print"/>
          <a:srcRect/>
          <a:stretch>
            <a:fillRect/>
          </a:stretch>
        </p:blipFill>
        <p:spPr bwMode="auto">
          <a:xfrm>
            <a:off x="1524000" y="152400"/>
            <a:ext cx="2833688" cy="1677988"/>
          </a:xfrm>
          <a:prstGeom prst="rect">
            <a:avLst/>
          </a:prstGeom>
          <a:ln>
            <a:noFill/>
          </a:ln>
          <a:effectLst>
            <a:softEdge rad="112500"/>
          </a:effectLst>
        </p:spPr>
      </p:pic>
      <p:pic>
        <p:nvPicPr>
          <p:cNvPr id="7181" name="Picture 18" descr="C:\Documents and Settings\mongrain\Desktop\henny sep 05_edited.JPG"/>
          <p:cNvPicPr>
            <a:picLocks noChangeAspect="1" noChangeArrowheads="1"/>
          </p:cNvPicPr>
          <p:nvPr/>
        </p:nvPicPr>
        <p:blipFill>
          <a:blip r:embed="rId4" cstate="print"/>
          <a:srcRect/>
          <a:stretch>
            <a:fillRect/>
          </a:stretch>
        </p:blipFill>
        <p:spPr bwMode="auto">
          <a:xfrm>
            <a:off x="6629400" y="3810000"/>
            <a:ext cx="2235200" cy="1677988"/>
          </a:xfrm>
          <a:prstGeom prst="rect">
            <a:avLst/>
          </a:prstGeom>
          <a:ln w="88900" cap="sq" cmpd="thickThin">
            <a:solidFill>
              <a:srgbClr val="000000"/>
            </a:solidFill>
            <a:prstDash val="solid"/>
            <a:miter lim="800000"/>
          </a:ln>
          <a:effectLst>
            <a:innerShdw blurRad="76200">
              <a:srgbClr val="000000"/>
            </a:innerShdw>
          </a:effectLst>
        </p:spPr>
      </p:pic>
      <p:pic>
        <p:nvPicPr>
          <p:cNvPr id="7182" name="Picture 19" descr="C:\Documents and Settings\mongrain\Desktop\New ImageALBERTA 2012.BMP"/>
          <p:cNvPicPr>
            <a:picLocks noChangeAspect="1" noChangeArrowheads="1"/>
          </p:cNvPicPr>
          <p:nvPr/>
        </p:nvPicPr>
        <p:blipFill>
          <a:blip r:embed="rId5" cstate="print"/>
          <a:srcRect/>
          <a:stretch>
            <a:fillRect/>
          </a:stretch>
        </p:blipFill>
        <p:spPr bwMode="auto">
          <a:xfrm>
            <a:off x="6705600" y="304800"/>
            <a:ext cx="2286000" cy="1714500"/>
          </a:xfrm>
          <a:prstGeom prst="rect">
            <a:avLst/>
          </a:prstGeom>
          <a:ln>
            <a:noFill/>
          </a:ln>
          <a:effectLst>
            <a:softEdge rad="112500"/>
          </a:effectLst>
        </p:spPr>
      </p:pic>
      <p:pic>
        <p:nvPicPr>
          <p:cNvPr id="7183" name="Picture 20" descr="C:\Documents and Settings\mongrain\Desktop\JohnEastwood.jpg"/>
          <p:cNvPicPr>
            <a:picLocks noChangeAspect="1" noChangeArrowheads="1"/>
          </p:cNvPicPr>
          <p:nvPr/>
        </p:nvPicPr>
        <p:blipFill>
          <a:blip r:embed="rId6" cstate="print"/>
          <a:srcRect/>
          <a:stretch>
            <a:fillRect/>
          </a:stretch>
        </p:blipFill>
        <p:spPr bwMode="auto">
          <a:xfrm>
            <a:off x="152400" y="3581400"/>
            <a:ext cx="1822450"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136" name="AutoShape 22" descr="imap://mongrain@mypost.yorku.ca:143/fetch%3EUID%3E.saved-messages.clinical%20open%20house%3E13?part=1.2.2"/>
          <p:cNvSpPr>
            <a:spLocks noChangeAspect="1" noChangeArrowheads="1"/>
          </p:cNvSpPr>
          <p:nvPr/>
        </p:nvSpPr>
        <p:spPr bwMode="auto">
          <a:xfrm>
            <a:off x="247650" y="-334963"/>
            <a:ext cx="304800" cy="304800"/>
          </a:xfrm>
          <a:prstGeom prst="rect">
            <a:avLst/>
          </a:prstGeom>
          <a:noFill/>
          <a:ln w="9525">
            <a:noFill/>
            <a:miter lim="800000"/>
            <a:headEnd/>
            <a:tailEnd/>
          </a:ln>
        </p:spPr>
        <p:txBody>
          <a:bodyPr/>
          <a:lstStyle/>
          <a:p>
            <a:endParaRPr lang="en-US"/>
          </a:p>
        </p:txBody>
      </p:sp>
      <p:sp>
        <p:nvSpPr>
          <p:cNvPr id="5137" name="AutoShape 24" descr="imap://mongrain@mypost.yorku.ca:143/fetch%3EUID%3E.saved-messages.clinical%20open%20house%3E13?part=1.2.2"/>
          <p:cNvSpPr>
            <a:spLocks noChangeAspect="1" noChangeArrowheads="1"/>
          </p:cNvSpPr>
          <p:nvPr/>
        </p:nvSpPr>
        <p:spPr bwMode="auto">
          <a:xfrm>
            <a:off x="247650" y="-334963"/>
            <a:ext cx="304800" cy="304800"/>
          </a:xfrm>
          <a:prstGeom prst="rect">
            <a:avLst/>
          </a:prstGeom>
          <a:noFill/>
          <a:ln w="9525">
            <a:noFill/>
            <a:miter lim="800000"/>
            <a:headEnd/>
            <a:tailEnd/>
          </a:ln>
        </p:spPr>
        <p:txBody>
          <a:bodyPr/>
          <a:lstStyle/>
          <a:p>
            <a:endParaRPr lang="en-US"/>
          </a:p>
        </p:txBody>
      </p:sp>
      <p:pic>
        <p:nvPicPr>
          <p:cNvPr id="7186" name="Picture 25" descr="C:\Documents and Settings\mongrain\Desktop\fetch-UID-.saved-messages.png"/>
          <p:cNvPicPr>
            <a:picLocks noChangeAspect="1" noChangeArrowheads="1"/>
          </p:cNvPicPr>
          <p:nvPr/>
        </p:nvPicPr>
        <p:blipFill>
          <a:blip r:embed="rId7" cstate="print"/>
          <a:srcRect/>
          <a:stretch>
            <a:fillRect/>
          </a:stretch>
        </p:blipFill>
        <p:spPr bwMode="auto">
          <a:xfrm>
            <a:off x="3276600" y="4914900"/>
            <a:ext cx="2590800" cy="1943100"/>
          </a:xfrm>
          <a:prstGeom prst="rect">
            <a:avLst/>
          </a:prstGeom>
          <a:ln>
            <a:noFill/>
          </a:ln>
          <a:effectLst>
            <a:softEdge rad="112500"/>
          </a:effectLst>
        </p:spPr>
      </p:pic>
    </p:spTree>
    <p:extLst>
      <p:ext uri="{BB962C8B-B14F-4D97-AF65-F5344CB8AC3E}">
        <p14:creationId xmlns:p14="http://schemas.microsoft.com/office/powerpoint/2010/main" val="266978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180"/>
                                        </p:tgtEl>
                                        <p:attrNameLst>
                                          <p:attrName>style.visibility</p:attrName>
                                        </p:attrNameLst>
                                      </p:cBhvr>
                                      <p:to>
                                        <p:strVal val="visible"/>
                                      </p:to>
                                    </p:set>
                                    <p:animEffect transition="in" filter="checkerboard(across)">
                                      <p:cBhvr>
                                        <p:cTn id="7" dur="500"/>
                                        <p:tgtEl>
                                          <p:spTgt spid="718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checkerboard(across)">
                                      <p:cBhvr>
                                        <p:cTn id="12" dur="500"/>
                                        <p:tgtEl>
                                          <p:spTgt spid="717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182"/>
                                        </p:tgtEl>
                                        <p:attrNameLst>
                                          <p:attrName>style.visibility</p:attrName>
                                        </p:attrNameLst>
                                      </p:cBhvr>
                                      <p:to>
                                        <p:strVal val="visible"/>
                                      </p:to>
                                    </p:set>
                                    <p:animEffect transition="in" filter="diamond(in)">
                                      <p:cBhvr>
                                        <p:cTn id="17" dur="2000"/>
                                        <p:tgtEl>
                                          <p:spTgt spid="718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173"/>
                                        </p:tgtEl>
                                        <p:attrNameLst>
                                          <p:attrName>style.visibility</p:attrName>
                                        </p:attrNameLst>
                                      </p:cBhvr>
                                      <p:to>
                                        <p:strVal val="visible"/>
                                      </p:to>
                                    </p:set>
                                    <p:animEffect transition="in" filter="diamond(in)">
                                      <p:cBhvr>
                                        <p:cTn id="22" dur="2000"/>
                                        <p:tgtEl>
                                          <p:spTgt spid="717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181"/>
                                        </p:tgtEl>
                                        <p:attrNameLst>
                                          <p:attrName>style.visibility</p:attrName>
                                        </p:attrNameLst>
                                      </p:cBhvr>
                                      <p:to>
                                        <p:strVal val="visible"/>
                                      </p:to>
                                    </p:set>
                                    <p:animEffect transition="in" filter="blinds(horizontal)">
                                      <p:cBhvr>
                                        <p:cTn id="27" dur="500"/>
                                        <p:tgtEl>
                                          <p:spTgt spid="718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176"/>
                                        </p:tgtEl>
                                        <p:attrNameLst>
                                          <p:attrName>style.visibility</p:attrName>
                                        </p:attrNameLst>
                                      </p:cBhvr>
                                      <p:to>
                                        <p:strVal val="visible"/>
                                      </p:to>
                                    </p:set>
                                    <p:animEffect transition="in" filter="blinds(horizontal)">
                                      <p:cBhvr>
                                        <p:cTn id="32" dur="500"/>
                                        <p:tgtEl>
                                          <p:spTgt spid="717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86"/>
                                        </p:tgtEl>
                                        <p:attrNameLst>
                                          <p:attrName>style.visibility</p:attrName>
                                        </p:attrNameLst>
                                      </p:cBhvr>
                                      <p:to>
                                        <p:strVal val="visible"/>
                                      </p:to>
                                    </p:set>
                                    <p:anim calcmode="lin" valueType="num">
                                      <p:cBhvr additive="base">
                                        <p:cTn id="37" dur="500" fill="hold"/>
                                        <p:tgtEl>
                                          <p:spTgt spid="7186"/>
                                        </p:tgtEl>
                                        <p:attrNameLst>
                                          <p:attrName>ppt_x</p:attrName>
                                        </p:attrNameLst>
                                      </p:cBhvr>
                                      <p:tavLst>
                                        <p:tav tm="0">
                                          <p:val>
                                            <p:strVal val="#ppt_x"/>
                                          </p:val>
                                        </p:tav>
                                        <p:tav tm="100000">
                                          <p:val>
                                            <p:strVal val="#ppt_x"/>
                                          </p:val>
                                        </p:tav>
                                      </p:tavLst>
                                    </p:anim>
                                    <p:anim calcmode="lin" valueType="num">
                                      <p:cBhvr additive="base">
                                        <p:cTn id="38" dur="500" fill="hold"/>
                                        <p:tgtEl>
                                          <p:spTgt spid="718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71"/>
                                        </p:tgtEl>
                                        <p:attrNameLst>
                                          <p:attrName>style.visibility</p:attrName>
                                        </p:attrNameLst>
                                      </p:cBhvr>
                                      <p:to>
                                        <p:strVal val="visible"/>
                                      </p:to>
                                    </p:set>
                                    <p:anim calcmode="lin" valueType="num">
                                      <p:cBhvr additive="base">
                                        <p:cTn id="43" dur="500" fill="hold"/>
                                        <p:tgtEl>
                                          <p:spTgt spid="7171"/>
                                        </p:tgtEl>
                                        <p:attrNameLst>
                                          <p:attrName>ppt_x</p:attrName>
                                        </p:attrNameLst>
                                      </p:cBhvr>
                                      <p:tavLst>
                                        <p:tav tm="0">
                                          <p:val>
                                            <p:strVal val="#ppt_x"/>
                                          </p:val>
                                        </p:tav>
                                        <p:tav tm="100000">
                                          <p:val>
                                            <p:strVal val="#ppt_x"/>
                                          </p:val>
                                        </p:tav>
                                      </p:tavLst>
                                    </p:anim>
                                    <p:anim calcmode="lin" valueType="num">
                                      <p:cBhvr additive="base">
                                        <p:cTn id="44"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7172"/>
                                        </p:tgtEl>
                                        <p:attrNameLst>
                                          <p:attrName>style.visibility</p:attrName>
                                        </p:attrNameLst>
                                      </p:cBhvr>
                                      <p:to>
                                        <p:strVal val="visible"/>
                                      </p:to>
                                    </p:set>
                                    <p:animEffect transition="in" filter="box(in)">
                                      <p:cBhvr>
                                        <p:cTn id="49" dur="500"/>
                                        <p:tgtEl>
                                          <p:spTgt spid="7172"/>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nodeType="clickEffect">
                                  <p:stCondLst>
                                    <p:cond delay="0"/>
                                  </p:stCondLst>
                                  <p:childTnLst>
                                    <p:set>
                                      <p:cBhvr>
                                        <p:cTn id="53" dur="1" fill="hold">
                                          <p:stCondLst>
                                            <p:cond delay="0"/>
                                          </p:stCondLst>
                                        </p:cTn>
                                        <p:tgtEl>
                                          <p:spTgt spid="7183"/>
                                        </p:tgtEl>
                                        <p:attrNameLst>
                                          <p:attrName>style.visibility</p:attrName>
                                        </p:attrNameLst>
                                      </p:cBhvr>
                                      <p:to>
                                        <p:strVal val="visible"/>
                                      </p:to>
                                    </p:set>
                                    <p:animEffect transition="in" filter="box(in)">
                                      <p:cBhvr>
                                        <p:cTn id="54" dur="5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P spid="7173" grpId="0"/>
      <p:bldP spid="7174" grpId="0"/>
      <p:bldP spid="71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7"/>
          <p:cNvSpPr txBox="1">
            <a:spLocks noChangeArrowheads="1"/>
          </p:cNvSpPr>
          <p:nvPr/>
        </p:nvSpPr>
        <p:spPr bwMode="auto">
          <a:xfrm>
            <a:off x="228600" y="1447800"/>
            <a:ext cx="1828800" cy="523875"/>
          </a:xfrm>
          <a:prstGeom prst="rect">
            <a:avLst/>
          </a:prstGeom>
          <a:noFill/>
          <a:ln w="9525">
            <a:noFill/>
            <a:miter lim="800000"/>
            <a:headEnd/>
            <a:tailEnd/>
          </a:ln>
        </p:spPr>
        <p:txBody>
          <a:bodyPr>
            <a:spAutoFit/>
          </a:bodyPr>
          <a:lstStyle/>
          <a:p>
            <a:pPr algn="ctr">
              <a:spcBef>
                <a:spcPct val="50000"/>
              </a:spcBef>
            </a:pPr>
            <a:r>
              <a:rPr lang="en-US" sz="2800">
                <a:solidFill>
                  <a:srgbClr val="FF0000"/>
                </a:solidFill>
                <a:latin typeface="Comic Sans MS" pitchFamily="66" charset="0"/>
              </a:rPr>
              <a:t>Jill Rich</a:t>
            </a:r>
          </a:p>
        </p:txBody>
      </p:sp>
      <p:sp>
        <p:nvSpPr>
          <p:cNvPr id="8196" name="Text Box 8"/>
          <p:cNvSpPr txBox="1">
            <a:spLocks noChangeArrowheads="1"/>
          </p:cNvSpPr>
          <p:nvPr/>
        </p:nvSpPr>
        <p:spPr bwMode="auto">
          <a:xfrm>
            <a:off x="5300749" y="5314156"/>
            <a:ext cx="2133600" cy="954088"/>
          </a:xfrm>
          <a:prstGeom prst="rect">
            <a:avLst/>
          </a:prstGeom>
          <a:noFill/>
          <a:ln w="9525">
            <a:noFill/>
            <a:miter lim="800000"/>
            <a:headEnd/>
            <a:tailEnd/>
          </a:ln>
        </p:spPr>
        <p:txBody>
          <a:bodyPr>
            <a:spAutoFit/>
          </a:bodyPr>
          <a:lstStyle/>
          <a:p>
            <a:pPr algn="ctr">
              <a:spcBef>
                <a:spcPct val="50000"/>
              </a:spcBef>
              <a:defRPr/>
            </a:pPr>
            <a:r>
              <a:rPr lang="en-US" sz="2800" b="1" dirty="0" err="1">
                <a:solidFill>
                  <a:schemeClr val="tx2">
                    <a:lumMod val="75000"/>
                  </a:schemeClr>
                </a:solidFill>
                <a:latin typeface="Comic Sans MS" pitchFamily="66" charset="0"/>
              </a:rPr>
              <a:t>Shayna</a:t>
            </a:r>
            <a:r>
              <a:rPr lang="en-US" sz="2800" b="1" dirty="0">
                <a:solidFill>
                  <a:schemeClr val="tx2">
                    <a:lumMod val="75000"/>
                  </a:schemeClr>
                </a:solidFill>
                <a:latin typeface="Comic Sans MS" pitchFamily="66" charset="0"/>
              </a:rPr>
              <a:t> Rosenbaum</a:t>
            </a:r>
          </a:p>
        </p:txBody>
      </p:sp>
      <p:sp>
        <p:nvSpPr>
          <p:cNvPr id="6148" name="Rectangle 14"/>
          <p:cNvSpPr>
            <a:spLocks noChangeArrowheads="1"/>
          </p:cNvSpPr>
          <p:nvPr/>
        </p:nvSpPr>
        <p:spPr bwMode="auto">
          <a:xfrm>
            <a:off x="228600" y="304800"/>
            <a:ext cx="8763000" cy="646331"/>
          </a:xfrm>
          <a:prstGeom prst="rect">
            <a:avLst/>
          </a:prstGeom>
          <a:noFill/>
          <a:ln w="9525">
            <a:noFill/>
            <a:miter lim="800000"/>
            <a:headEnd/>
            <a:tailEnd/>
          </a:ln>
        </p:spPr>
        <p:txBody>
          <a:bodyPr wrap="square">
            <a:spAutoFit/>
          </a:bodyPr>
          <a:lstStyle/>
          <a:p>
            <a:pPr algn="ctr"/>
            <a:r>
              <a:rPr lang="en-US" sz="3600" dirty="0">
                <a:solidFill>
                  <a:srgbClr val="9999FF"/>
                </a:solidFill>
                <a:latin typeface="Comic Sans MS" pitchFamily="66" charset="0"/>
              </a:rPr>
              <a:t>Neuropsychology, Memory and Cognition</a:t>
            </a:r>
          </a:p>
        </p:txBody>
      </p:sp>
      <p:pic>
        <p:nvPicPr>
          <p:cNvPr id="8197" name="Picture 16"/>
          <p:cNvPicPr>
            <a:picLocks noChangeAspect="1" noChangeArrowheads="1"/>
          </p:cNvPicPr>
          <p:nvPr/>
        </p:nvPicPr>
        <p:blipFill>
          <a:blip r:embed="rId3" cstate="print"/>
          <a:srcRect/>
          <a:stretch>
            <a:fillRect/>
          </a:stretch>
        </p:blipFill>
        <p:spPr bwMode="auto">
          <a:xfrm>
            <a:off x="7467600" y="4916488"/>
            <a:ext cx="365760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198" name="Picture 17"/>
          <p:cNvPicPr>
            <a:picLocks noChangeAspect="1" noChangeArrowheads="1"/>
          </p:cNvPicPr>
          <p:nvPr/>
        </p:nvPicPr>
        <p:blipFill>
          <a:blip r:embed="rId4" cstate="print"/>
          <a:srcRect/>
          <a:stretch>
            <a:fillRect/>
          </a:stretch>
        </p:blipFill>
        <p:spPr bwMode="auto">
          <a:xfrm>
            <a:off x="228600" y="2047876"/>
            <a:ext cx="1676400" cy="1885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151" name="AutoShape 19" descr="imap://mongrain@mypost.yorku.ca:143/fetch%3EUID%3E.saved-messages.clinical%20open%20house%3E15?part=1.2&amp;type=image/jpeg&amp;filename=IMG_0033.jpg"/>
          <p:cNvSpPr>
            <a:spLocks noChangeAspect="1" noChangeArrowheads="1"/>
          </p:cNvSpPr>
          <p:nvPr/>
        </p:nvSpPr>
        <p:spPr bwMode="auto">
          <a:xfrm>
            <a:off x="247650" y="-334963"/>
            <a:ext cx="304800" cy="304800"/>
          </a:xfrm>
          <a:prstGeom prst="rect">
            <a:avLst/>
          </a:prstGeom>
          <a:noFill/>
          <a:ln w="9525">
            <a:noFill/>
            <a:miter lim="800000"/>
            <a:headEnd/>
            <a:tailEnd/>
          </a:ln>
        </p:spPr>
        <p:txBody>
          <a:bodyPr/>
          <a:lstStyle/>
          <a:p>
            <a:endParaRPr lang="en-US"/>
          </a:p>
        </p:txBody>
      </p:sp>
      <p:sp>
        <p:nvSpPr>
          <p:cNvPr id="6152" name="AutoShape 21" descr="imap://mongrain@mypost.yorku.ca:143/fetch%3EUID%3E.saved-messages.clinical%20open%20house%3E15?part=1.2&amp;type=image/jpeg&amp;filename=IMG_0033.jpg"/>
          <p:cNvSpPr>
            <a:spLocks noChangeAspect="1" noChangeArrowheads="1"/>
          </p:cNvSpPr>
          <p:nvPr/>
        </p:nvSpPr>
        <p:spPr bwMode="auto">
          <a:xfrm>
            <a:off x="247650" y="-334963"/>
            <a:ext cx="304800" cy="304800"/>
          </a:xfrm>
          <a:prstGeom prst="rect">
            <a:avLst/>
          </a:prstGeom>
          <a:noFill/>
          <a:ln w="9525">
            <a:noFill/>
            <a:miter lim="800000"/>
            <a:headEnd/>
            <a:tailEnd/>
          </a:ln>
        </p:spPr>
        <p:txBody>
          <a:bodyPr/>
          <a:lstStyle/>
          <a:p>
            <a:endParaRPr lang="en-US"/>
          </a:p>
        </p:txBody>
      </p:sp>
      <p:sp>
        <p:nvSpPr>
          <p:cNvPr id="6153" name="AutoShape 23" descr="imap://mongrain@mypost.yorku.ca:143/fetch%3EUID%3E.saved-messages.clinical%20open%20house%3E15?part=1.2&amp;type=image/jpeg&amp;filename=IMG_0033.jpg"/>
          <p:cNvSpPr>
            <a:spLocks noChangeAspect="1" noChangeArrowheads="1"/>
          </p:cNvSpPr>
          <p:nvPr/>
        </p:nvSpPr>
        <p:spPr bwMode="auto">
          <a:xfrm>
            <a:off x="247650" y="-334963"/>
            <a:ext cx="304800" cy="304800"/>
          </a:xfrm>
          <a:prstGeom prst="rect">
            <a:avLst/>
          </a:prstGeom>
          <a:noFill/>
          <a:ln w="9525">
            <a:noFill/>
            <a:miter lim="800000"/>
            <a:headEnd/>
            <a:tailEnd/>
          </a:ln>
        </p:spPr>
        <p:txBody>
          <a:bodyPr/>
          <a:lstStyle/>
          <a:p>
            <a:endParaRPr lang="en-US"/>
          </a:p>
        </p:txBody>
      </p:sp>
      <p:sp>
        <p:nvSpPr>
          <p:cNvPr id="6154" name="AutoShape 16" descr="imap://mongrain@mypost.yorku.ca:143/fetch%3EUID%3E.INBOX%3E42661?part=1.2.2&amp;filename=GT_Tahoe_small.png"/>
          <p:cNvSpPr>
            <a:spLocks noChangeAspect="1" noChangeArrowheads="1"/>
          </p:cNvSpPr>
          <p:nvPr/>
        </p:nvSpPr>
        <p:spPr bwMode="auto">
          <a:xfrm>
            <a:off x="247650" y="-2079625"/>
            <a:ext cx="5781675" cy="4343400"/>
          </a:xfrm>
          <a:prstGeom prst="rect">
            <a:avLst/>
          </a:prstGeom>
          <a:noFill/>
          <a:ln w="9525">
            <a:noFill/>
            <a:miter lim="800000"/>
            <a:headEnd/>
            <a:tailEnd/>
          </a:ln>
        </p:spPr>
        <p:txBody>
          <a:bodyPr/>
          <a:lstStyle/>
          <a:p>
            <a:endParaRPr lang="en-US"/>
          </a:p>
        </p:txBody>
      </p:sp>
      <p:sp>
        <p:nvSpPr>
          <p:cNvPr id="6155" name="AutoShape 18" descr="imap://mongrain@mypost.yorku.ca:143/fetch%3EUID%3E.INBOX%3E42661?part=1.2.2&amp;filename=GT_Tahoe_small.png"/>
          <p:cNvSpPr>
            <a:spLocks noChangeAspect="1" noChangeArrowheads="1"/>
          </p:cNvSpPr>
          <p:nvPr/>
        </p:nvSpPr>
        <p:spPr bwMode="auto">
          <a:xfrm>
            <a:off x="247650" y="-2079625"/>
            <a:ext cx="5781675" cy="4343400"/>
          </a:xfrm>
          <a:prstGeom prst="rect">
            <a:avLst/>
          </a:prstGeom>
          <a:noFill/>
          <a:ln w="9525">
            <a:noFill/>
            <a:miter lim="800000"/>
            <a:headEnd/>
            <a:tailEnd/>
          </a:ln>
        </p:spPr>
        <p:txBody>
          <a:bodyPr/>
          <a:lstStyle/>
          <a:p>
            <a:endParaRPr lang="en-US"/>
          </a:p>
        </p:txBody>
      </p:sp>
      <p:sp>
        <p:nvSpPr>
          <p:cNvPr id="6156" name="AutoShape 20" descr="imap://mongrain@mypost.yorku.ca:143/fetch%3EUID%3E.INBOX%3E42661?part=1.2.2&amp;filename=GT_Tahoe_small.png"/>
          <p:cNvSpPr>
            <a:spLocks noChangeAspect="1" noChangeArrowheads="1"/>
          </p:cNvSpPr>
          <p:nvPr/>
        </p:nvSpPr>
        <p:spPr bwMode="auto">
          <a:xfrm>
            <a:off x="247650" y="-2079625"/>
            <a:ext cx="5781675" cy="4343400"/>
          </a:xfrm>
          <a:prstGeom prst="rect">
            <a:avLst/>
          </a:prstGeom>
          <a:noFill/>
          <a:ln w="9525">
            <a:noFill/>
            <a:miter lim="800000"/>
            <a:headEnd/>
            <a:tailEnd/>
          </a:ln>
        </p:spPr>
        <p:txBody>
          <a:bodyPr/>
          <a:lstStyle/>
          <a:p>
            <a:endParaRPr lang="en-US"/>
          </a:p>
        </p:txBody>
      </p:sp>
      <p:pic>
        <p:nvPicPr>
          <p:cNvPr id="8205" name="Picture 21" descr="C:\Documents and Settings\mongrain\Desktop\GT_Tahoe_small.png"/>
          <p:cNvPicPr>
            <a:picLocks noChangeAspect="1" noChangeArrowheads="1"/>
          </p:cNvPicPr>
          <p:nvPr/>
        </p:nvPicPr>
        <p:blipFill>
          <a:blip r:embed="rId5" cstate="print"/>
          <a:srcRect/>
          <a:stretch>
            <a:fillRect/>
          </a:stretch>
        </p:blipFill>
        <p:spPr bwMode="auto">
          <a:xfrm>
            <a:off x="6172200" y="1179413"/>
            <a:ext cx="2590800" cy="19447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Rectangle 18"/>
          <p:cNvSpPr/>
          <p:nvPr/>
        </p:nvSpPr>
        <p:spPr>
          <a:xfrm>
            <a:off x="6248400" y="3301624"/>
            <a:ext cx="2667000" cy="523875"/>
          </a:xfrm>
          <a:prstGeom prst="rect">
            <a:avLst/>
          </a:prstGeom>
        </p:spPr>
        <p:txBody>
          <a:bodyPr>
            <a:spAutoFit/>
          </a:bodyPr>
          <a:lstStyle/>
          <a:p>
            <a:pPr algn="ctr">
              <a:spcBef>
                <a:spcPct val="50000"/>
              </a:spcBef>
              <a:defRPr/>
            </a:pPr>
            <a:r>
              <a:rPr lang="en-US" sz="2800" dirty="0">
                <a:solidFill>
                  <a:schemeClr val="tx2">
                    <a:lumMod val="40000"/>
                    <a:lumOff val="60000"/>
                  </a:schemeClr>
                </a:solidFill>
                <a:latin typeface="Comic Sans MS" pitchFamily="66" charset="0"/>
              </a:rPr>
              <a:t>Gary Turner</a:t>
            </a:r>
          </a:p>
        </p:txBody>
      </p:sp>
      <p:pic>
        <p:nvPicPr>
          <p:cNvPr id="8207" name="Picture 15" descr="C:\Documents and Settings\mongrain\Desktop\KBF4F205A9D_1000003_edit_3.JPG"/>
          <p:cNvPicPr>
            <a:picLocks noChangeAspect="1" noChangeArrowheads="1"/>
          </p:cNvPicPr>
          <p:nvPr/>
        </p:nvPicPr>
        <p:blipFill>
          <a:blip r:embed="rId6" cstate="print"/>
          <a:srcRect/>
          <a:stretch>
            <a:fillRect/>
          </a:stretch>
        </p:blipFill>
        <p:spPr bwMode="auto">
          <a:xfrm>
            <a:off x="3124200" y="4384675"/>
            <a:ext cx="1660525" cy="247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Rectangle 15"/>
          <p:cNvSpPr>
            <a:spLocks noChangeArrowheads="1"/>
          </p:cNvSpPr>
          <p:nvPr/>
        </p:nvSpPr>
        <p:spPr bwMode="auto">
          <a:xfrm>
            <a:off x="2971800" y="3733800"/>
            <a:ext cx="2209800" cy="523875"/>
          </a:xfrm>
          <a:prstGeom prst="rect">
            <a:avLst/>
          </a:prstGeom>
          <a:noFill/>
          <a:ln w="9525">
            <a:noFill/>
            <a:miter lim="800000"/>
            <a:headEnd/>
            <a:tailEnd/>
          </a:ln>
        </p:spPr>
        <p:txBody>
          <a:bodyPr>
            <a:spAutoFit/>
          </a:bodyPr>
          <a:lstStyle/>
          <a:p>
            <a:pPr algn="ctr">
              <a:spcBef>
                <a:spcPct val="50000"/>
              </a:spcBef>
            </a:pPr>
            <a:r>
              <a:rPr lang="en-US" sz="2800">
                <a:solidFill>
                  <a:srgbClr val="CCFF33"/>
                </a:solidFill>
                <a:latin typeface="Comic Sans MS" pitchFamily="66" charset="0"/>
              </a:rPr>
              <a:t>Norm Park</a:t>
            </a:r>
          </a:p>
        </p:txBody>
      </p:sp>
    </p:spTree>
    <p:extLst>
      <p:ext uri="{BB962C8B-B14F-4D97-AF65-F5344CB8AC3E}">
        <p14:creationId xmlns:p14="http://schemas.microsoft.com/office/powerpoint/2010/main" val="27129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box(in)">
                                      <p:cBhvr>
                                        <p:cTn id="7" dur="500"/>
                                        <p:tgtEl>
                                          <p:spTgt spid="819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box(in)">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205"/>
                                        </p:tgtEl>
                                        <p:attrNameLst>
                                          <p:attrName>style.visibility</p:attrName>
                                        </p:attrNameLst>
                                      </p:cBhvr>
                                      <p:to>
                                        <p:strVal val="visible"/>
                                      </p:to>
                                    </p:set>
                                    <p:animEffect transition="in" filter="checkerboard(across)">
                                      <p:cBhvr>
                                        <p:cTn id="17" dur="500"/>
                                        <p:tgtEl>
                                          <p:spTgt spid="820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8197"/>
                                        </p:tgtEl>
                                        <p:attrNameLst>
                                          <p:attrName>style.visibility</p:attrName>
                                        </p:attrNameLst>
                                      </p:cBhvr>
                                      <p:to>
                                        <p:strVal val="visible"/>
                                      </p:to>
                                    </p:set>
                                    <p:animEffect transition="in" filter="diamond(in)">
                                      <p:cBhvr>
                                        <p:cTn id="27" dur="2000"/>
                                        <p:tgtEl>
                                          <p:spTgt spid="8197"/>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8196"/>
                                        </p:tgtEl>
                                        <p:attrNameLst>
                                          <p:attrName>style.visibility</p:attrName>
                                        </p:attrNameLst>
                                      </p:cBhvr>
                                      <p:to>
                                        <p:strVal val="visible"/>
                                      </p:to>
                                    </p:set>
                                    <p:animEffect transition="in" filter="diamond(in)">
                                      <p:cBhvr>
                                        <p:cTn id="32" dur="2000"/>
                                        <p:tgtEl>
                                          <p:spTgt spid="819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207"/>
                                        </p:tgtEl>
                                        <p:attrNameLst>
                                          <p:attrName>style.visibility</p:attrName>
                                        </p:attrNameLst>
                                      </p:cBhvr>
                                      <p:to>
                                        <p:strVal val="visible"/>
                                      </p:to>
                                    </p:set>
                                    <p:anim calcmode="lin" valueType="num">
                                      <p:cBhvr additive="base">
                                        <p:cTn id="37" dur="500" fill="hold"/>
                                        <p:tgtEl>
                                          <p:spTgt spid="8207"/>
                                        </p:tgtEl>
                                        <p:attrNameLst>
                                          <p:attrName>ppt_x</p:attrName>
                                        </p:attrNameLst>
                                      </p:cBhvr>
                                      <p:tavLst>
                                        <p:tav tm="0">
                                          <p:val>
                                            <p:strVal val="#ppt_x"/>
                                          </p:val>
                                        </p:tav>
                                        <p:tav tm="100000">
                                          <p:val>
                                            <p:strVal val="#ppt_x"/>
                                          </p:val>
                                        </p:tav>
                                      </p:tavLst>
                                    </p:anim>
                                    <p:anim calcmode="lin" valueType="num">
                                      <p:cBhvr additive="base">
                                        <p:cTn id="38" dur="500" fill="hold"/>
                                        <p:tgtEl>
                                          <p:spTgt spid="820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6" grpId="0"/>
      <p:bldP spid="19"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
          <p:cNvSpPr txBox="1">
            <a:spLocks noChangeArrowheads="1"/>
          </p:cNvSpPr>
          <p:nvPr/>
        </p:nvSpPr>
        <p:spPr bwMode="auto">
          <a:xfrm>
            <a:off x="152400" y="3886200"/>
            <a:ext cx="3221038" cy="523875"/>
          </a:xfrm>
          <a:prstGeom prst="rect">
            <a:avLst/>
          </a:prstGeom>
          <a:noFill/>
          <a:ln w="9525">
            <a:noFill/>
            <a:miter lim="800000"/>
            <a:headEnd/>
            <a:tailEnd/>
          </a:ln>
        </p:spPr>
        <p:txBody>
          <a:bodyPr>
            <a:spAutoFit/>
          </a:bodyPr>
          <a:lstStyle/>
          <a:p>
            <a:pPr algn="ctr">
              <a:spcBef>
                <a:spcPct val="50000"/>
              </a:spcBef>
              <a:defRPr/>
            </a:pPr>
            <a:r>
              <a:rPr lang="en-US" sz="2800" b="1" dirty="0">
                <a:solidFill>
                  <a:schemeClr val="accent5">
                    <a:lumMod val="75000"/>
                  </a:schemeClr>
                </a:solidFill>
                <a:latin typeface="Comic Sans MS" pitchFamily="66" charset="0"/>
              </a:rPr>
              <a:t>Walter </a:t>
            </a:r>
            <a:r>
              <a:rPr lang="en-US" sz="2800" b="1" dirty="0" err="1">
                <a:solidFill>
                  <a:schemeClr val="accent5">
                    <a:lumMod val="75000"/>
                  </a:schemeClr>
                </a:solidFill>
                <a:latin typeface="Comic Sans MS" pitchFamily="66" charset="0"/>
              </a:rPr>
              <a:t>Heinrichs</a:t>
            </a:r>
            <a:r>
              <a:rPr lang="en-US" sz="2800" b="1" dirty="0">
                <a:solidFill>
                  <a:schemeClr val="accent5">
                    <a:lumMod val="75000"/>
                  </a:schemeClr>
                </a:solidFill>
                <a:latin typeface="Comic Sans MS" pitchFamily="66" charset="0"/>
              </a:rPr>
              <a:t> </a:t>
            </a:r>
          </a:p>
        </p:txBody>
      </p:sp>
      <p:sp>
        <p:nvSpPr>
          <p:cNvPr id="9219" name="Text Box 9"/>
          <p:cNvSpPr txBox="1">
            <a:spLocks noChangeArrowheads="1"/>
          </p:cNvSpPr>
          <p:nvPr/>
        </p:nvSpPr>
        <p:spPr bwMode="auto">
          <a:xfrm>
            <a:off x="6629400" y="1295400"/>
            <a:ext cx="2514600" cy="954107"/>
          </a:xfrm>
          <a:prstGeom prst="rect">
            <a:avLst/>
          </a:prstGeom>
          <a:noFill/>
          <a:ln w="9525">
            <a:noFill/>
            <a:miter lim="800000"/>
            <a:headEnd/>
            <a:tailEnd/>
          </a:ln>
        </p:spPr>
        <p:txBody>
          <a:bodyPr>
            <a:spAutoFit/>
          </a:bodyPr>
          <a:lstStyle/>
          <a:p>
            <a:pPr algn="ctr">
              <a:spcBef>
                <a:spcPct val="50000"/>
              </a:spcBef>
            </a:pPr>
            <a:r>
              <a:rPr lang="en-US" sz="2800" b="1" dirty="0">
                <a:solidFill>
                  <a:srgbClr val="FF9900"/>
                </a:solidFill>
                <a:latin typeface="Comic Sans MS" pitchFamily="66" charset="0"/>
              </a:rPr>
              <a:t>Joel Goldberg</a:t>
            </a:r>
          </a:p>
        </p:txBody>
      </p:sp>
      <p:sp>
        <p:nvSpPr>
          <p:cNvPr id="7172" name="Rectangle 14"/>
          <p:cNvSpPr>
            <a:spLocks noChangeArrowheads="1"/>
          </p:cNvSpPr>
          <p:nvPr/>
        </p:nvSpPr>
        <p:spPr bwMode="auto">
          <a:xfrm>
            <a:off x="609600" y="304800"/>
            <a:ext cx="8382000" cy="646113"/>
          </a:xfrm>
          <a:prstGeom prst="rect">
            <a:avLst/>
          </a:prstGeom>
          <a:noFill/>
          <a:ln w="9525">
            <a:noFill/>
            <a:miter lim="800000"/>
            <a:headEnd/>
            <a:tailEnd/>
          </a:ln>
        </p:spPr>
        <p:txBody>
          <a:bodyPr>
            <a:spAutoFit/>
          </a:bodyPr>
          <a:lstStyle/>
          <a:p>
            <a:pPr algn="ctr"/>
            <a:r>
              <a:rPr lang="en-US" sz="3600">
                <a:solidFill>
                  <a:srgbClr val="9999FF"/>
                </a:solidFill>
                <a:latin typeface="Comic Sans MS" pitchFamily="66" charset="0"/>
              </a:rPr>
              <a:t>Schizophrenia </a:t>
            </a:r>
          </a:p>
        </p:txBody>
      </p:sp>
      <p:pic>
        <p:nvPicPr>
          <p:cNvPr id="9221" name="Picture 15"/>
          <p:cNvPicPr>
            <a:picLocks noChangeAspect="1" noChangeArrowheads="1"/>
          </p:cNvPicPr>
          <p:nvPr/>
        </p:nvPicPr>
        <p:blipFill>
          <a:blip r:embed="rId3" cstate="print"/>
          <a:srcRect/>
          <a:stretch>
            <a:fillRect/>
          </a:stretch>
        </p:blipFill>
        <p:spPr bwMode="auto">
          <a:xfrm>
            <a:off x="7086599" y="2263775"/>
            <a:ext cx="1895475" cy="2847975"/>
          </a:xfrm>
          <a:prstGeom prst="rect">
            <a:avLst/>
          </a:prstGeom>
          <a:ln>
            <a:noFill/>
          </a:ln>
          <a:effectLst>
            <a:softEdge rad="112500"/>
          </a:effectLst>
        </p:spPr>
      </p:pic>
      <p:sp>
        <p:nvSpPr>
          <p:cNvPr id="7174" name="AutoShape 19" descr="imap://mongrain@mypost.yorku.ca:143/fetch%3EUID%3E.saved-messages.clinical%20open%20house%3E15?part=1.2&amp;type=image/jpeg&amp;filename=IMG_0033.jpg"/>
          <p:cNvSpPr>
            <a:spLocks noChangeAspect="1" noChangeArrowheads="1"/>
          </p:cNvSpPr>
          <p:nvPr/>
        </p:nvSpPr>
        <p:spPr bwMode="auto">
          <a:xfrm>
            <a:off x="247650" y="-334963"/>
            <a:ext cx="304800" cy="304800"/>
          </a:xfrm>
          <a:prstGeom prst="rect">
            <a:avLst/>
          </a:prstGeom>
          <a:noFill/>
          <a:ln w="9525">
            <a:noFill/>
            <a:miter lim="800000"/>
            <a:headEnd/>
            <a:tailEnd/>
          </a:ln>
        </p:spPr>
        <p:txBody>
          <a:bodyPr/>
          <a:lstStyle/>
          <a:p>
            <a:endParaRPr lang="en-US"/>
          </a:p>
        </p:txBody>
      </p:sp>
      <p:sp>
        <p:nvSpPr>
          <p:cNvPr id="7175" name="AutoShape 21" descr="imap://mongrain@mypost.yorku.ca:143/fetch%3EUID%3E.saved-messages.clinical%20open%20house%3E15?part=1.2&amp;type=image/jpeg&amp;filename=IMG_0033.jpg"/>
          <p:cNvSpPr>
            <a:spLocks noChangeAspect="1" noChangeArrowheads="1"/>
          </p:cNvSpPr>
          <p:nvPr/>
        </p:nvSpPr>
        <p:spPr bwMode="auto">
          <a:xfrm>
            <a:off x="247650" y="-334963"/>
            <a:ext cx="304800" cy="304800"/>
          </a:xfrm>
          <a:prstGeom prst="rect">
            <a:avLst/>
          </a:prstGeom>
          <a:noFill/>
          <a:ln w="9525">
            <a:noFill/>
            <a:miter lim="800000"/>
            <a:headEnd/>
            <a:tailEnd/>
          </a:ln>
        </p:spPr>
        <p:txBody>
          <a:bodyPr/>
          <a:lstStyle/>
          <a:p>
            <a:endParaRPr lang="en-US"/>
          </a:p>
        </p:txBody>
      </p:sp>
      <p:sp>
        <p:nvSpPr>
          <p:cNvPr id="7176" name="AutoShape 23" descr="imap://mongrain@mypost.yorku.ca:143/fetch%3EUID%3E.saved-messages.clinical%20open%20house%3E15?part=1.2&amp;type=image/jpeg&amp;filename=IMG_0033.jpg"/>
          <p:cNvSpPr>
            <a:spLocks noChangeAspect="1" noChangeArrowheads="1"/>
          </p:cNvSpPr>
          <p:nvPr/>
        </p:nvSpPr>
        <p:spPr bwMode="auto">
          <a:xfrm>
            <a:off x="247650" y="-334963"/>
            <a:ext cx="304800" cy="304800"/>
          </a:xfrm>
          <a:prstGeom prst="rect">
            <a:avLst/>
          </a:prstGeom>
          <a:noFill/>
          <a:ln w="9525">
            <a:noFill/>
            <a:miter lim="800000"/>
            <a:headEnd/>
            <a:tailEnd/>
          </a:ln>
        </p:spPr>
        <p:txBody>
          <a:bodyPr/>
          <a:lstStyle/>
          <a:p>
            <a:endParaRPr lang="en-US"/>
          </a:p>
        </p:txBody>
      </p:sp>
      <p:pic>
        <p:nvPicPr>
          <p:cNvPr id="9225" name="Picture 24"/>
          <p:cNvPicPr>
            <a:picLocks noChangeAspect="1" noChangeArrowheads="1"/>
          </p:cNvPicPr>
          <p:nvPr/>
        </p:nvPicPr>
        <p:blipFill>
          <a:blip r:embed="rId4" cstate="print"/>
          <a:srcRect/>
          <a:stretch>
            <a:fillRect/>
          </a:stretch>
        </p:blipFill>
        <p:spPr bwMode="auto">
          <a:xfrm>
            <a:off x="685800" y="1143000"/>
            <a:ext cx="2181225" cy="2677483"/>
          </a:xfrm>
          <a:prstGeom prst="rect">
            <a:avLst/>
          </a:prstGeom>
          <a:ln>
            <a:noFill/>
          </a:ln>
          <a:effectLst>
            <a:softEdge rad="112500"/>
          </a:effectLst>
        </p:spPr>
      </p:pic>
      <p:sp>
        <p:nvSpPr>
          <p:cNvPr id="7178" name="AutoShape 16" descr="imap://mongrain@mypost.yorku.ca:143/fetch%3EUID%3E.INBOX%3E42661?part=1.2.2&amp;filename=GT_Tahoe_small.png"/>
          <p:cNvSpPr>
            <a:spLocks noChangeAspect="1" noChangeArrowheads="1"/>
          </p:cNvSpPr>
          <p:nvPr/>
        </p:nvSpPr>
        <p:spPr bwMode="auto">
          <a:xfrm>
            <a:off x="247650" y="-2079625"/>
            <a:ext cx="5781675" cy="4343400"/>
          </a:xfrm>
          <a:prstGeom prst="rect">
            <a:avLst/>
          </a:prstGeom>
          <a:noFill/>
          <a:ln w="9525">
            <a:noFill/>
            <a:miter lim="800000"/>
            <a:headEnd/>
            <a:tailEnd/>
          </a:ln>
        </p:spPr>
        <p:txBody>
          <a:bodyPr/>
          <a:lstStyle/>
          <a:p>
            <a:endParaRPr lang="en-US"/>
          </a:p>
        </p:txBody>
      </p:sp>
      <p:sp>
        <p:nvSpPr>
          <p:cNvPr id="7179" name="AutoShape 18" descr="imap://mongrain@mypost.yorku.ca:143/fetch%3EUID%3E.INBOX%3E42661?part=1.2.2&amp;filename=GT_Tahoe_small.png"/>
          <p:cNvSpPr>
            <a:spLocks noChangeAspect="1" noChangeArrowheads="1"/>
          </p:cNvSpPr>
          <p:nvPr/>
        </p:nvSpPr>
        <p:spPr bwMode="auto">
          <a:xfrm>
            <a:off x="247650" y="-2079625"/>
            <a:ext cx="5781675" cy="4343400"/>
          </a:xfrm>
          <a:prstGeom prst="rect">
            <a:avLst/>
          </a:prstGeom>
          <a:noFill/>
          <a:ln w="9525">
            <a:noFill/>
            <a:miter lim="800000"/>
            <a:headEnd/>
            <a:tailEnd/>
          </a:ln>
        </p:spPr>
        <p:txBody>
          <a:bodyPr/>
          <a:lstStyle/>
          <a:p>
            <a:endParaRPr lang="en-US"/>
          </a:p>
        </p:txBody>
      </p:sp>
      <p:pic>
        <p:nvPicPr>
          <p:cNvPr id="7180" name="Picture 7" descr="http://t0.gstatic.com/images?q=tbn:ANd9GcTjB2eAlKzAx3UJtaIkNCVb3CbntUhIbKkyEQA9z1T_Kb63cTLM"/>
          <p:cNvPicPr>
            <a:picLocks noChangeAspect="1" noChangeArrowheads="1"/>
          </p:cNvPicPr>
          <p:nvPr/>
        </p:nvPicPr>
        <p:blipFill>
          <a:blip r:embed="rId5" cstate="print"/>
          <a:srcRect/>
          <a:stretch>
            <a:fillRect/>
          </a:stretch>
        </p:blipFill>
        <p:spPr bwMode="auto">
          <a:xfrm>
            <a:off x="3533775" y="5029200"/>
            <a:ext cx="2495550" cy="1828800"/>
          </a:xfrm>
          <a:prstGeom prst="rect">
            <a:avLst/>
          </a:prstGeom>
          <a:noFill/>
          <a:ln w="9525">
            <a:noFill/>
            <a:miter lim="800000"/>
            <a:headEnd/>
            <a:tailEnd/>
          </a:ln>
        </p:spPr>
      </p:pic>
    </p:spTree>
    <p:extLst>
      <p:ext uri="{BB962C8B-B14F-4D97-AF65-F5344CB8AC3E}">
        <p14:creationId xmlns:p14="http://schemas.microsoft.com/office/powerpoint/2010/main" val="254134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225"/>
                                        </p:tgtEl>
                                        <p:attrNameLst>
                                          <p:attrName>style.visibility</p:attrName>
                                        </p:attrNameLst>
                                      </p:cBhvr>
                                      <p:to>
                                        <p:strVal val="visible"/>
                                      </p:to>
                                    </p:set>
                                    <p:animEffect transition="in" filter="box(in)">
                                      <p:cBhvr>
                                        <p:cTn id="7" dur="500"/>
                                        <p:tgtEl>
                                          <p:spTgt spid="922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box(in)">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221"/>
                                        </p:tgtEl>
                                        <p:attrNameLst>
                                          <p:attrName>style.visibility</p:attrName>
                                        </p:attrNameLst>
                                      </p:cBhvr>
                                      <p:to>
                                        <p:strVal val="visible"/>
                                      </p:to>
                                    </p:set>
                                    <p:animEffect transition="in" filter="checkerboard(across)">
                                      <p:cBhvr>
                                        <p:cTn id="17" dur="500"/>
                                        <p:tgtEl>
                                          <p:spTgt spid="922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219"/>
                                        </p:tgtEl>
                                        <p:attrNameLst>
                                          <p:attrName>style.visibility</p:attrName>
                                        </p:attrNameLst>
                                      </p:cBhvr>
                                      <p:to>
                                        <p:strVal val="visible"/>
                                      </p:to>
                                    </p:set>
                                    <p:animEffect transition="in" filter="checkerboard(across)">
                                      <p:cBhvr>
                                        <p:cTn id="22"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92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1"/>
          <p:cNvGraphicFramePr>
            <a:graphicFrameLocks noChangeAspect="1"/>
          </p:cNvGraphicFramePr>
          <p:nvPr/>
        </p:nvGraphicFramePr>
        <p:xfrm>
          <a:off x="658813" y="2667000"/>
          <a:ext cx="1893887" cy="2892425"/>
        </p:xfrm>
        <a:graphic>
          <a:graphicData uri="http://schemas.openxmlformats.org/presentationml/2006/ole">
            <mc:AlternateContent xmlns:mc="http://schemas.openxmlformats.org/markup-compatibility/2006">
              <mc:Choice xmlns:v="urn:schemas-microsoft-com:vml" Requires="v">
                <p:oleObj spid="_x0000_s2071" r:id="rId4" imgW="1714739" imgH="2610214" progId="PhotoDeluxeBusiness.Image.1">
                  <p:embed/>
                </p:oleObj>
              </mc:Choice>
              <mc:Fallback>
                <p:oleObj r:id="rId4" imgW="1714739" imgH="2610214" progId="PhotoDeluxeBusiness.Image.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3" y="2667000"/>
                        <a:ext cx="1893887" cy="289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8" name="Picture 5" descr="ANd9GcRwk6RF-iOOT041_waJqfMsfX_UrQjwo2FInK6bsww-CyCztBjnlA"/>
          <p:cNvPicPr>
            <a:picLocks noChangeAspect="1" noChangeArrowheads="1"/>
          </p:cNvPicPr>
          <p:nvPr/>
        </p:nvPicPr>
        <p:blipFill>
          <a:blip r:embed="rId6" cstate="print"/>
          <a:srcRect/>
          <a:stretch>
            <a:fillRect/>
          </a:stretch>
        </p:blipFill>
        <p:spPr bwMode="auto">
          <a:xfrm>
            <a:off x="7015163" y="3505200"/>
            <a:ext cx="2128837" cy="3198813"/>
          </a:xfrm>
          <a:prstGeom prst="rect">
            <a:avLst/>
          </a:prstGeom>
          <a:noFill/>
          <a:ln w="9525">
            <a:noFill/>
            <a:miter lim="800000"/>
            <a:headEnd/>
            <a:tailEnd/>
          </a:ln>
        </p:spPr>
      </p:pic>
      <p:sp>
        <p:nvSpPr>
          <p:cNvPr id="1029" name="Title 4"/>
          <p:cNvSpPr>
            <a:spLocks noGrp="1"/>
          </p:cNvSpPr>
          <p:nvPr>
            <p:ph type="title" idx="4294967295"/>
          </p:nvPr>
        </p:nvSpPr>
        <p:spPr>
          <a:xfrm>
            <a:off x="0" y="304800"/>
            <a:ext cx="9144000" cy="1143000"/>
          </a:xfrm>
        </p:spPr>
        <p:txBody>
          <a:bodyPr/>
          <a:lstStyle/>
          <a:p>
            <a:pPr algn="ctr"/>
            <a:r>
              <a:rPr lang="en-US" sz="4000" b="1" dirty="0" smtClean="0">
                <a:solidFill>
                  <a:srgbClr val="9999FF"/>
                </a:solidFill>
              </a:rPr>
              <a:t>Staying Healthy and Pain-Free</a:t>
            </a:r>
          </a:p>
        </p:txBody>
      </p:sp>
      <p:sp>
        <p:nvSpPr>
          <p:cNvPr id="1030" name="Text Placeholder 5"/>
          <p:cNvSpPr>
            <a:spLocks noGrp="1"/>
          </p:cNvSpPr>
          <p:nvPr>
            <p:ph type="body" idx="4294967295"/>
          </p:nvPr>
        </p:nvSpPr>
        <p:spPr>
          <a:xfrm>
            <a:off x="0" y="1447800"/>
            <a:ext cx="8229600" cy="4525963"/>
          </a:xfrm>
        </p:spPr>
        <p:txBody>
          <a:bodyPr/>
          <a:lstStyle/>
          <a:p>
            <a:pPr lvl="1">
              <a:buFontTx/>
              <a:buNone/>
            </a:pPr>
            <a:endParaRPr lang="en-US" dirty="0" smtClean="0"/>
          </a:p>
          <a:p>
            <a:pPr lvl="1">
              <a:buFontTx/>
              <a:buNone/>
            </a:pPr>
            <a:r>
              <a:rPr lang="en-US" b="1" dirty="0" smtClean="0"/>
              <a:t>Karen Fergus</a:t>
            </a:r>
          </a:p>
          <a:p>
            <a:pPr lvl="2"/>
            <a:endParaRPr lang="en-US" dirty="0" smtClean="0"/>
          </a:p>
          <a:p>
            <a:endParaRPr lang="en-US" b="1" dirty="0" smtClean="0"/>
          </a:p>
          <a:p>
            <a:pPr>
              <a:buFontTx/>
              <a:buNone/>
            </a:pPr>
            <a:r>
              <a:rPr lang="en-US" dirty="0" smtClean="0"/>
              <a:t>							</a:t>
            </a:r>
            <a:r>
              <a:rPr lang="en-US" b="1" dirty="0" smtClean="0"/>
              <a:t>Joel Katz</a:t>
            </a:r>
          </a:p>
          <a:p>
            <a:endParaRPr lang="en-US" dirty="0" smtClean="0"/>
          </a:p>
        </p:txBody>
      </p:sp>
      <p:pic>
        <p:nvPicPr>
          <p:cNvPr id="7" name="Picture 13"/>
          <p:cNvPicPr>
            <a:picLocks noChangeAspect="1" noChangeArrowheads="1"/>
          </p:cNvPicPr>
          <p:nvPr/>
        </p:nvPicPr>
        <p:blipFill>
          <a:blip r:embed="rId7" cstate="print"/>
          <a:srcRect/>
          <a:stretch>
            <a:fillRect/>
          </a:stretch>
        </p:blipFill>
        <p:spPr bwMode="auto">
          <a:xfrm>
            <a:off x="533400" y="2438400"/>
            <a:ext cx="2133600" cy="284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163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3200400" y="0"/>
            <a:ext cx="2667000" cy="1446213"/>
          </a:xfrm>
          <a:prstGeom prst="rect">
            <a:avLst/>
          </a:prstGeom>
          <a:noFill/>
          <a:ln w="9525">
            <a:noFill/>
            <a:miter lim="800000"/>
            <a:headEnd/>
            <a:tailEnd/>
          </a:ln>
        </p:spPr>
        <p:txBody>
          <a:bodyPr wrap="square">
            <a:spAutoFit/>
          </a:bodyPr>
          <a:lstStyle/>
          <a:p>
            <a:pPr algn="ctr">
              <a:spcBef>
                <a:spcPct val="50000"/>
              </a:spcBef>
            </a:pPr>
            <a:r>
              <a:rPr lang="en-US" b="1" dirty="0">
                <a:solidFill>
                  <a:srgbClr val="9999FF"/>
                </a:solidFill>
                <a:latin typeface="Comic Sans MS" pitchFamily="66" charset="0"/>
              </a:rPr>
              <a:t>Adding variety…</a:t>
            </a:r>
          </a:p>
        </p:txBody>
      </p:sp>
      <p:sp>
        <p:nvSpPr>
          <p:cNvPr id="10245" name="Text Box 8"/>
          <p:cNvSpPr txBox="1">
            <a:spLocks noChangeArrowheads="1"/>
          </p:cNvSpPr>
          <p:nvPr/>
        </p:nvSpPr>
        <p:spPr bwMode="auto">
          <a:xfrm>
            <a:off x="5508812" y="4894729"/>
            <a:ext cx="2438400" cy="954088"/>
          </a:xfrm>
          <a:prstGeom prst="rect">
            <a:avLst/>
          </a:prstGeom>
          <a:noFill/>
          <a:ln w="9525">
            <a:noFill/>
            <a:miter lim="800000"/>
            <a:headEnd/>
            <a:tailEnd/>
          </a:ln>
        </p:spPr>
        <p:txBody>
          <a:bodyPr>
            <a:spAutoFit/>
          </a:bodyPr>
          <a:lstStyle/>
          <a:p>
            <a:pPr algn="ctr">
              <a:spcBef>
                <a:spcPct val="50000"/>
              </a:spcBef>
            </a:pPr>
            <a:r>
              <a:rPr lang="en-US" sz="2800" dirty="0">
                <a:solidFill>
                  <a:schemeClr val="accent1"/>
                </a:solidFill>
                <a:latin typeface="Comic Sans MS" pitchFamily="66" charset="0"/>
              </a:rPr>
              <a:t>Jennifer Mills</a:t>
            </a:r>
          </a:p>
        </p:txBody>
      </p:sp>
      <p:sp>
        <p:nvSpPr>
          <p:cNvPr id="10246" name="Text Box 10"/>
          <p:cNvSpPr txBox="1">
            <a:spLocks noChangeArrowheads="1"/>
          </p:cNvSpPr>
          <p:nvPr/>
        </p:nvSpPr>
        <p:spPr bwMode="auto">
          <a:xfrm>
            <a:off x="1716742" y="4876800"/>
            <a:ext cx="1981200" cy="954088"/>
          </a:xfrm>
          <a:prstGeom prst="rect">
            <a:avLst/>
          </a:prstGeom>
          <a:noFill/>
          <a:ln w="9525">
            <a:noFill/>
            <a:miter lim="800000"/>
            <a:headEnd/>
            <a:tailEnd/>
          </a:ln>
        </p:spPr>
        <p:txBody>
          <a:bodyPr>
            <a:spAutoFit/>
          </a:bodyPr>
          <a:lstStyle/>
          <a:p>
            <a:r>
              <a:rPr lang="en-US" sz="2800" dirty="0" err="1">
                <a:solidFill>
                  <a:srgbClr val="FF9900"/>
                </a:solidFill>
                <a:latin typeface="Comic Sans MS" pitchFamily="66" charset="0"/>
              </a:rPr>
              <a:t>Myriam</a:t>
            </a:r>
            <a:r>
              <a:rPr lang="en-US" sz="2800" dirty="0">
                <a:solidFill>
                  <a:srgbClr val="FF9900"/>
                </a:solidFill>
                <a:latin typeface="Comic Sans MS" pitchFamily="66" charset="0"/>
              </a:rPr>
              <a:t> </a:t>
            </a:r>
            <a:r>
              <a:rPr lang="en-US" sz="2800" dirty="0" err="1">
                <a:solidFill>
                  <a:srgbClr val="FF9900"/>
                </a:solidFill>
                <a:latin typeface="Comic Sans MS" pitchFamily="66" charset="0"/>
              </a:rPr>
              <a:t>Mongrain</a:t>
            </a:r>
            <a:endParaRPr lang="en-US" sz="2800" dirty="0">
              <a:solidFill>
                <a:srgbClr val="FF9900"/>
              </a:solidFill>
              <a:latin typeface="Comic Sans MS" pitchFamily="66" charset="0"/>
            </a:endParaRPr>
          </a:p>
        </p:txBody>
      </p:sp>
      <p:pic>
        <p:nvPicPr>
          <p:cNvPr id="10248" name="Picture 11"/>
          <p:cNvPicPr>
            <a:picLocks noChangeAspect="1" noChangeArrowheads="1"/>
          </p:cNvPicPr>
          <p:nvPr/>
        </p:nvPicPr>
        <p:blipFill>
          <a:blip r:embed="rId3" cstate="print"/>
          <a:srcRect/>
          <a:stretch>
            <a:fillRect/>
          </a:stretch>
        </p:blipFill>
        <p:spPr bwMode="auto">
          <a:xfrm>
            <a:off x="5774718" y="2095242"/>
            <a:ext cx="1906588"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49" name="Picture 12" descr="C:\Documents and Settings\mongrain\Desktop\pictures\My Pictures\textbook photo.JPG"/>
          <p:cNvPicPr>
            <a:picLocks noChangeAspect="1" noChangeArrowheads="1"/>
          </p:cNvPicPr>
          <p:nvPr/>
        </p:nvPicPr>
        <p:blipFill>
          <a:blip r:embed="rId4" cstate="print"/>
          <a:srcRect/>
          <a:stretch>
            <a:fillRect/>
          </a:stretch>
        </p:blipFill>
        <p:spPr bwMode="auto">
          <a:xfrm>
            <a:off x="1602442" y="1965512"/>
            <a:ext cx="2209800" cy="2653295"/>
          </a:xfrm>
          <a:prstGeom prst="rect">
            <a:avLst/>
          </a:prstGeom>
          <a:ln>
            <a:noFill/>
          </a:ln>
          <a:effectLst>
            <a:softEdge rad="112500"/>
          </a:effectLst>
        </p:spPr>
      </p:pic>
    </p:spTree>
    <p:extLst>
      <p:ext uri="{BB962C8B-B14F-4D97-AF65-F5344CB8AC3E}">
        <p14:creationId xmlns:p14="http://schemas.microsoft.com/office/powerpoint/2010/main" val="193959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checkerboard(across)">
                                      <p:cBhvr>
                                        <p:cTn id="7" dur="500"/>
                                        <p:tgtEl>
                                          <p:spTgt spid="1024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checkerboard(across)">
                                      <p:cBhvr>
                                        <p:cTn id="12" dur="500"/>
                                        <p:tgtEl>
                                          <p:spTgt spid="1024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49"/>
                                        </p:tgtEl>
                                        <p:attrNameLst>
                                          <p:attrName>style.visibility</p:attrName>
                                        </p:attrNameLst>
                                      </p:cBhvr>
                                      <p:to>
                                        <p:strVal val="visible"/>
                                      </p:to>
                                    </p:set>
                                    <p:anim calcmode="lin" valueType="num">
                                      <p:cBhvr additive="base">
                                        <p:cTn id="17" dur="500" fill="hold"/>
                                        <p:tgtEl>
                                          <p:spTgt spid="10249"/>
                                        </p:tgtEl>
                                        <p:attrNameLst>
                                          <p:attrName>ppt_x</p:attrName>
                                        </p:attrNameLst>
                                      </p:cBhvr>
                                      <p:tavLst>
                                        <p:tav tm="0">
                                          <p:val>
                                            <p:strVal val="#ppt_x"/>
                                          </p:val>
                                        </p:tav>
                                        <p:tav tm="100000">
                                          <p:val>
                                            <p:strVal val="#ppt_x"/>
                                          </p:val>
                                        </p:tav>
                                      </p:tavLst>
                                    </p:anim>
                                    <p:anim calcmode="lin" valueType="num">
                                      <p:cBhvr additive="base">
                                        <p:cTn id="18" dur="500" fill="hold"/>
                                        <p:tgtEl>
                                          <p:spTgt spid="1024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246"/>
                                        </p:tgtEl>
                                        <p:attrNameLst>
                                          <p:attrName>style.visibility</p:attrName>
                                        </p:attrNameLst>
                                      </p:cBhvr>
                                      <p:to>
                                        <p:strVal val="visible"/>
                                      </p:to>
                                    </p:set>
                                    <p:anim calcmode="lin" valueType="num">
                                      <p:cBhvr additive="base">
                                        <p:cTn id="23" dur="500" fill="hold"/>
                                        <p:tgtEl>
                                          <p:spTgt spid="10246"/>
                                        </p:tgtEl>
                                        <p:attrNameLst>
                                          <p:attrName>ppt_x</p:attrName>
                                        </p:attrNameLst>
                                      </p:cBhvr>
                                      <p:tavLst>
                                        <p:tav tm="0">
                                          <p:val>
                                            <p:strVal val="#ppt_x"/>
                                          </p:val>
                                        </p:tav>
                                        <p:tav tm="100000">
                                          <p:val>
                                            <p:strVal val="#ppt_x"/>
                                          </p:val>
                                        </p:tav>
                                      </p:tavLst>
                                    </p:anim>
                                    <p:anim calcmode="lin" valueType="num">
                                      <p:cBhvr additive="base">
                                        <p:cTn id="24"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19200" y="228600"/>
            <a:ext cx="8229600" cy="1143000"/>
          </a:xfrm>
        </p:spPr>
        <p:txBody>
          <a:bodyPr/>
          <a:lstStyle/>
          <a:p>
            <a:pPr eaLnBrk="1" hangingPunct="1"/>
            <a:r>
              <a:rPr lang="en-US" dirty="0" smtClean="0">
                <a:solidFill>
                  <a:schemeClr val="accent2">
                    <a:lumMod val="75000"/>
                  </a:schemeClr>
                </a:solidFill>
                <a:latin typeface="Comic Sans MS" pitchFamily="66" charset="0"/>
              </a:rPr>
              <a:t>Our Unique Strengths</a:t>
            </a:r>
          </a:p>
        </p:txBody>
      </p:sp>
      <p:sp>
        <p:nvSpPr>
          <p:cNvPr id="11267" name="Rectangle 3"/>
          <p:cNvSpPr>
            <a:spLocks noGrp="1" noChangeArrowheads="1"/>
          </p:cNvSpPr>
          <p:nvPr>
            <p:ph idx="1"/>
          </p:nvPr>
        </p:nvSpPr>
        <p:spPr>
          <a:xfrm>
            <a:off x="457200" y="1524000"/>
            <a:ext cx="8229600" cy="5029200"/>
          </a:xfrm>
        </p:spPr>
        <p:txBody>
          <a:bodyPr>
            <a:normAutofit/>
          </a:bodyPr>
          <a:lstStyle/>
          <a:p>
            <a:pPr eaLnBrk="1" hangingPunct="1">
              <a:defRPr/>
            </a:pPr>
            <a:r>
              <a:rPr lang="en-US" sz="2800" dirty="0" smtClean="0">
                <a:solidFill>
                  <a:schemeClr val="accent2">
                    <a:lumMod val="40000"/>
                    <a:lumOff val="60000"/>
                  </a:schemeClr>
                </a:solidFill>
                <a:latin typeface="Comic Sans MS" pitchFamily="66" charset="0"/>
              </a:rPr>
              <a:t>Students learn a variety of approaches including, CBT, Emotion focused, Motivational Interviewing,  Psychodynamic and Constructivist-Systemic approaches -- From the Pros! </a:t>
            </a:r>
          </a:p>
          <a:p>
            <a:pPr>
              <a:defRPr/>
            </a:pPr>
            <a:r>
              <a:rPr lang="en-US" sz="2800" dirty="0">
                <a:solidFill>
                  <a:schemeClr val="accent2">
                    <a:lumMod val="40000"/>
                    <a:lumOff val="60000"/>
                  </a:schemeClr>
                </a:solidFill>
                <a:latin typeface="Comic Sans MS" pitchFamily="66" charset="0"/>
              </a:rPr>
              <a:t>We build on strong client-centered foundation including the importance of the therapeutic/working alliance.</a:t>
            </a:r>
          </a:p>
          <a:p>
            <a:pPr eaLnBrk="1" hangingPunct="1">
              <a:defRPr/>
            </a:pPr>
            <a:r>
              <a:rPr lang="en-US" sz="2800" dirty="0" smtClean="0">
                <a:solidFill>
                  <a:srgbClr val="FF0000"/>
                </a:solidFill>
                <a:latin typeface="Comic Sans MS" pitchFamily="66" charset="0"/>
              </a:rPr>
              <a:t>We provide careful and thoughtful integration in contrast to just an eclectic approach. </a:t>
            </a:r>
          </a:p>
          <a:p>
            <a:pPr eaLnBrk="1" hangingPunct="1">
              <a:defRPr/>
            </a:pPr>
            <a:endParaRPr lang="en-US" sz="2800" dirty="0" smtClean="0">
              <a:solidFill>
                <a:schemeClr val="accent2">
                  <a:lumMod val="75000"/>
                </a:schemeClr>
              </a:solidFill>
              <a:latin typeface="Comic Sans MS" pitchFamily="66" charset="0"/>
            </a:endParaRPr>
          </a:p>
        </p:txBody>
      </p:sp>
      <p:pic>
        <p:nvPicPr>
          <p:cNvPr id="4098" name="Picture 2" descr="http://t0.gstatic.com/images?q=tbn:ANd9GcS6ElpefwHizVPQGnTiNpZL2Q8iAapHbA5p9zWY64HfuWcb4cnhY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2914" y="152400"/>
            <a:ext cx="1589314" cy="1390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96000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04800"/>
            <a:ext cx="8229600" cy="990600"/>
          </a:xfrm>
        </p:spPr>
        <p:txBody>
          <a:bodyPr/>
          <a:lstStyle/>
          <a:p>
            <a:pPr algn="ctr" eaLnBrk="1" hangingPunct="1"/>
            <a:r>
              <a:rPr lang="en-US" dirty="0" smtClean="0">
                <a:solidFill>
                  <a:schemeClr val="accent2">
                    <a:lumMod val="75000"/>
                  </a:schemeClr>
                </a:solidFill>
                <a:latin typeface="Comic Sans MS" pitchFamily="66" charset="0"/>
              </a:rPr>
              <a:t>Our Unique Strengths</a:t>
            </a:r>
          </a:p>
        </p:txBody>
      </p:sp>
      <p:sp>
        <p:nvSpPr>
          <p:cNvPr id="11267" name="Rectangle 3"/>
          <p:cNvSpPr>
            <a:spLocks noGrp="1" noChangeArrowheads="1"/>
          </p:cNvSpPr>
          <p:nvPr>
            <p:ph idx="1"/>
          </p:nvPr>
        </p:nvSpPr>
        <p:spPr>
          <a:xfrm>
            <a:off x="457200" y="1447800"/>
            <a:ext cx="8229600" cy="5105400"/>
          </a:xfrm>
        </p:spPr>
        <p:txBody>
          <a:bodyPr>
            <a:normAutofit/>
          </a:bodyPr>
          <a:lstStyle/>
          <a:p>
            <a:pPr eaLnBrk="1" hangingPunct="1">
              <a:defRPr/>
            </a:pPr>
            <a:r>
              <a:rPr lang="en-US" sz="2800" dirty="0" smtClean="0">
                <a:solidFill>
                  <a:schemeClr val="accent2">
                    <a:lumMod val="40000"/>
                    <a:lumOff val="60000"/>
                  </a:schemeClr>
                </a:solidFill>
                <a:latin typeface="Comic Sans MS" pitchFamily="66" charset="0"/>
              </a:rPr>
              <a:t>We offer 2 in-house </a:t>
            </a:r>
            <a:r>
              <a:rPr lang="en-US" sz="2800" dirty="0" err="1" smtClean="0">
                <a:solidFill>
                  <a:schemeClr val="accent2">
                    <a:lumMod val="40000"/>
                    <a:lumOff val="60000"/>
                  </a:schemeClr>
                </a:solidFill>
                <a:latin typeface="Comic Sans MS" pitchFamily="66" charset="0"/>
              </a:rPr>
              <a:t>practica</a:t>
            </a:r>
            <a:r>
              <a:rPr lang="en-US" sz="2800" dirty="0" smtClean="0">
                <a:solidFill>
                  <a:schemeClr val="accent2">
                    <a:lumMod val="40000"/>
                    <a:lumOff val="60000"/>
                  </a:schemeClr>
                </a:solidFill>
                <a:latin typeface="Comic Sans MS" pitchFamily="66" charset="0"/>
              </a:rPr>
              <a:t> where students are supervised directly and intensively by clinical faculty.</a:t>
            </a:r>
          </a:p>
          <a:p>
            <a:pPr>
              <a:defRPr/>
            </a:pPr>
            <a:r>
              <a:rPr lang="en-US" sz="2800" dirty="0" smtClean="0">
                <a:solidFill>
                  <a:srgbClr val="FF0000"/>
                </a:solidFill>
                <a:latin typeface="Comic Sans MS" pitchFamily="66" charset="0"/>
              </a:rPr>
              <a:t>We are rigorous in our process research, an expertise that is rare in the world and for which we are known internationally. </a:t>
            </a:r>
          </a:p>
          <a:p>
            <a:pPr eaLnBrk="1" hangingPunct="1">
              <a:defRPr/>
            </a:pPr>
            <a:r>
              <a:rPr lang="en-US" sz="2400" dirty="0" smtClean="0">
                <a:solidFill>
                  <a:srgbClr val="CCFF33"/>
                </a:solidFill>
                <a:latin typeface="Comic Sans MS" pitchFamily="66" charset="0"/>
              </a:rPr>
              <a:t>Diversity/Breadth/Collegiality/Innovation/Openness combined with scientific rigor.</a:t>
            </a:r>
          </a:p>
        </p:txBody>
      </p:sp>
      <p:pic>
        <p:nvPicPr>
          <p:cNvPr id="3074" name="Picture 2" descr="http://t0.gstatic.com/images?q=tbn:ANd9GcSoK9Z1fO_Id0wv6f1pWM5Zejb7Ho5LTDVAhZ5tEUwnshy93psiI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924425"/>
            <a:ext cx="2362200" cy="1933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24714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533400"/>
            <a:ext cx="9144000" cy="1143000"/>
          </a:xfrm>
        </p:spPr>
        <p:txBody>
          <a:bodyPr/>
          <a:lstStyle/>
          <a:p>
            <a:pPr algn="ctr" eaLnBrk="1" hangingPunct="1"/>
            <a:r>
              <a:rPr lang="en-US" sz="4000" dirty="0" smtClean="0">
                <a:solidFill>
                  <a:srgbClr val="FFFF00"/>
                </a:solidFill>
                <a:latin typeface="Comic Sans MS" pitchFamily="66" charset="0"/>
              </a:rPr>
              <a:t>What’s Great about Our Program?</a:t>
            </a:r>
          </a:p>
        </p:txBody>
      </p:sp>
      <p:sp>
        <p:nvSpPr>
          <p:cNvPr id="17411" name="Rectangle 3"/>
          <p:cNvSpPr>
            <a:spLocks noGrp="1" noChangeArrowheads="1"/>
          </p:cNvSpPr>
          <p:nvPr>
            <p:ph idx="1"/>
          </p:nvPr>
        </p:nvSpPr>
        <p:spPr>
          <a:xfrm>
            <a:off x="0" y="1447800"/>
            <a:ext cx="9144000" cy="4602163"/>
          </a:xfrm>
        </p:spPr>
        <p:txBody>
          <a:bodyPr>
            <a:normAutofit/>
          </a:bodyPr>
          <a:lstStyle/>
          <a:p>
            <a:pPr eaLnBrk="1" hangingPunct="1">
              <a:defRPr/>
            </a:pPr>
            <a:r>
              <a:rPr lang="en-US" sz="2800" dirty="0" smtClean="0">
                <a:solidFill>
                  <a:srgbClr val="FFC000"/>
                </a:solidFill>
                <a:latin typeface="Comic Sans MS" pitchFamily="66" charset="0"/>
              </a:rPr>
              <a:t>Graduate student testimonies: </a:t>
            </a:r>
          </a:p>
          <a:p>
            <a:pPr lvl="1" eaLnBrk="1" hangingPunct="1">
              <a:defRPr/>
            </a:pPr>
            <a:r>
              <a:rPr lang="en-US" sz="2400" dirty="0" smtClean="0">
                <a:solidFill>
                  <a:srgbClr val="92D050"/>
                </a:solidFill>
                <a:latin typeface="Comic Sans MS" pitchFamily="66" charset="0"/>
              </a:rPr>
              <a:t>“We are encouraged to work on ourselves and use ourselves to build the best relationship with clients – based on research showing the best therapeutic outcomes.” </a:t>
            </a:r>
          </a:p>
          <a:p>
            <a:pPr lvl="1" eaLnBrk="1" hangingPunct="1">
              <a:defRPr/>
            </a:pPr>
            <a:r>
              <a:rPr lang="en-US" sz="2400" dirty="0" smtClean="0">
                <a:solidFill>
                  <a:srgbClr val="92D050"/>
                </a:solidFill>
                <a:latin typeface="Comic Sans MS" pitchFamily="66" charset="0"/>
              </a:rPr>
              <a:t>“We have our own clinic where students can gain clinical experience from the very beginning. As we receive high quality supervision.”</a:t>
            </a:r>
          </a:p>
          <a:p>
            <a:pPr lvl="1" eaLnBrk="1" hangingPunct="1">
              <a:defRPr/>
            </a:pPr>
            <a:r>
              <a:rPr lang="en-US" sz="2400" dirty="0" smtClean="0">
                <a:solidFill>
                  <a:srgbClr val="92D050"/>
                </a:solidFill>
                <a:latin typeface="Comic Sans MS" pitchFamily="66" charset="0"/>
              </a:rPr>
              <a:t>“We receive training in a range of therapeutic modalities, and most importantly, an emphasis on learning how to integrate across various modalities.” </a:t>
            </a:r>
          </a:p>
        </p:txBody>
      </p:sp>
      <p:pic>
        <p:nvPicPr>
          <p:cNvPr id="17414" name="Picture 11" descr="http://t3.gstatic.com/images?q=tbn:ANd9GcSC2_Tin5BbGuJuy97e3txJCXwn3bJkPRLeR8PZG5YKM6GP7CtP"/>
          <p:cNvPicPr>
            <a:picLocks noChangeAspect="1" noChangeArrowheads="1"/>
          </p:cNvPicPr>
          <p:nvPr/>
        </p:nvPicPr>
        <p:blipFill>
          <a:blip r:embed="rId3" cstate="print"/>
          <a:srcRect/>
          <a:stretch>
            <a:fillRect/>
          </a:stretch>
        </p:blipFill>
        <p:spPr bwMode="auto">
          <a:xfrm>
            <a:off x="6400800" y="5408366"/>
            <a:ext cx="2438400" cy="144963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1">
                                            <p:txEl>
                                              <p:pRg st="0" end="0"/>
                                            </p:txEl>
                                          </p:spTgt>
                                        </p:tgtEl>
                                        <p:attrNameLst>
                                          <p:attrName>style.visibility</p:attrName>
                                        </p:attrNameLst>
                                      </p:cBhvr>
                                      <p:to>
                                        <p:strVal val="visible"/>
                                      </p:to>
                                    </p:set>
                                    <p:anim calcmode="lin" valueType="num">
                                      <p:cBhvr additive="base">
                                        <p:cTn id="13"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7414"/>
                                        </p:tgtEl>
                                        <p:attrNameLst>
                                          <p:attrName>style.visibility</p:attrName>
                                        </p:attrNameLst>
                                      </p:cBhvr>
                                      <p:to>
                                        <p:strVal val="visible"/>
                                      </p:to>
                                    </p:set>
                                    <p:animEffect transition="in" filter="checkerboard(across)">
                                      <p:cBhvr>
                                        <p:cTn id="19" dur="500"/>
                                        <p:tgtEl>
                                          <p:spTgt spid="174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7411">
                                            <p:txEl>
                                              <p:pRg st="1" end="1"/>
                                            </p:txEl>
                                          </p:spTgt>
                                        </p:tgtEl>
                                        <p:attrNameLst>
                                          <p:attrName>style.visibility</p:attrName>
                                        </p:attrNameLst>
                                      </p:cBhvr>
                                      <p:to>
                                        <p:strVal val="visible"/>
                                      </p:to>
                                    </p:set>
                                    <p:anim calcmode="lin" valueType="num">
                                      <p:cBhvr additive="base">
                                        <p:cTn id="24"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7411">
                                            <p:txEl>
                                              <p:pRg st="2" end="2"/>
                                            </p:txEl>
                                          </p:spTgt>
                                        </p:tgtEl>
                                        <p:attrNameLst>
                                          <p:attrName>style.visibility</p:attrName>
                                        </p:attrNameLst>
                                      </p:cBhvr>
                                      <p:to>
                                        <p:strVal val="visible"/>
                                      </p:to>
                                    </p:set>
                                    <p:anim calcmode="lin" valueType="num">
                                      <p:cBhvr additive="base">
                                        <p:cTn id="30"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74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7411">
                                            <p:txEl>
                                              <p:pRg st="3" end="3"/>
                                            </p:txEl>
                                          </p:spTgt>
                                        </p:tgtEl>
                                        <p:attrNameLst>
                                          <p:attrName>style.visibility</p:attrName>
                                        </p:attrNameLst>
                                      </p:cBhvr>
                                      <p:to>
                                        <p:strVal val="visible"/>
                                      </p:to>
                                    </p:set>
                                    <p:anim calcmode="lin" valueType="num">
                                      <p:cBhvr additive="base">
                                        <p:cTn id="36" dur="500" fill="hold"/>
                                        <p:tgtEl>
                                          <p:spTgt spid="17411">
                                            <p:txEl>
                                              <p:pRg st="3" end="3"/>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74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7227</TotalTime>
  <Words>884</Words>
  <Application>Microsoft Office PowerPoint</Application>
  <PresentationFormat>On-screen Show (4:3)</PresentationFormat>
  <Paragraphs>119</Paragraphs>
  <Slides>11</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Metro</vt:lpstr>
      <vt:lpstr>PhotoDeluxeBusiness.Image.1</vt:lpstr>
      <vt:lpstr>Becoming a Clinical Psychologist at York University </vt:lpstr>
      <vt:lpstr>PowerPoint Presentation</vt:lpstr>
      <vt:lpstr>PowerPoint Presentation</vt:lpstr>
      <vt:lpstr>PowerPoint Presentation</vt:lpstr>
      <vt:lpstr>Staying Healthy and Pain-Free</vt:lpstr>
      <vt:lpstr>PowerPoint Presentation</vt:lpstr>
      <vt:lpstr>Our Unique Strengths</vt:lpstr>
      <vt:lpstr>Our Unique Strengths</vt:lpstr>
      <vt:lpstr>What’s Great about Our Program?</vt:lpstr>
      <vt:lpstr>What’s Great about Our Program?</vt:lpstr>
      <vt:lpstr>PowerPoint Presentation</vt:lpstr>
    </vt:vector>
  </TitlesOfParts>
  <Company>Atkinson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Atkinson</dc:creator>
  <cp:lastModifiedBy>ctsadmin</cp:lastModifiedBy>
  <cp:revision>321</cp:revision>
  <dcterms:created xsi:type="dcterms:W3CDTF">2007-02-23T16:50:53Z</dcterms:created>
  <dcterms:modified xsi:type="dcterms:W3CDTF">2014-02-13T14:20:06Z</dcterms:modified>
</cp:coreProperties>
</file>