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PT Sans Narrow"/>
      <p:regular r:id="rId51"/>
      <p:bold r:id="rId52"/>
    </p:embeddedFont>
    <p:embeddedFont>
      <p:font typeface="Oswald"/>
      <p:regular r:id="rId53"/>
      <p:bold r:id="rId54"/>
    </p:embeddedFont>
    <p:embeddedFont>
      <p:font typeface="Tinos"/>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2721620-E520-40CC-90ED-D87D1F711134}">
  <a:tblStyle styleId="{22721620-E520-40CC-90ED-D87D1F71113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OpenSans-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TSansNarrow-regular.fntdata"/><Relationship Id="rId50" Type="http://schemas.openxmlformats.org/officeDocument/2006/relationships/slide" Target="slides/slide43.xml"/><Relationship Id="rId53" Type="http://schemas.openxmlformats.org/officeDocument/2006/relationships/font" Target="fonts/Oswald-regular.fntdata"/><Relationship Id="rId52" Type="http://schemas.openxmlformats.org/officeDocument/2006/relationships/font" Target="fonts/PTSansNarrow-bold.fntdata"/><Relationship Id="rId11" Type="http://schemas.openxmlformats.org/officeDocument/2006/relationships/slide" Target="slides/slide4.xml"/><Relationship Id="rId55" Type="http://schemas.openxmlformats.org/officeDocument/2006/relationships/font" Target="fonts/Tinos-regular.fntdata"/><Relationship Id="rId10" Type="http://schemas.openxmlformats.org/officeDocument/2006/relationships/slide" Target="slides/slide3.xml"/><Relationship Id="rId54" Type="http://schemas.openxmlformats.org/officeDocument/2006/relationships/font" Target="fonts/Oswald-bold.fntdata"/><Relationship Id="rId13" Type="http://schemas.openxmlformats.org/officeDocument/2006/relationships/slide" Target="slides/slide6.xml"/><Relationship Id="rId57" Type="http://schemas.openxmlformats.org/officeDocument/2006/relationships/font" Target="fonts/Tinos-italic.fntdata"/><Relationship Id="rId12" Type="http://schemas.openxmlformats.org/officeDocument/2006/relationships/slide" Target="slides/slide5.xml"/><Relationship Id="rId56" Type="http://schemas.openxmlformats.org/officeDocument/2006/relationships/font" Target="fonts/Tinos-bold.fntdata"/><Relationship Id="rId15" Type="http://schemas.openxmlformats.org/officeDocument/2006/relationships/slide" Target="slides/slide8.xml"/><Relationship Id="rId59" Type="http://schemas.openxmlformats.org/officeDocument/2006/relationships/font" Target="fonts/OpenSans-regular.fntdata"/><Relationship Id="rId14" Type="http://schemas.openxmlformats.org/officeDocument/2006/relationships/slide" Target="slides/slide7.xml"/><Relationship Id="rId58" Type="http://schemas.openxmlformats.org/officeDocument/2006/relationships/font" Target="fonts/Tinos-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5516222d91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5516222d9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Elizabeth</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516222d91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5516222d91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Some programs require the psychology gre subject test, especially clinical programs</a:t>
            </a:r>
            <a:endParaRPr/>
          </a:p>
          <a:p>
            <a:pPr indent="-298450" lvl="0" marL="457200" rtl="0" algn="l">
              <a:lnSpc>
                <a:spcPct val="100000"/>
              </a:lnSpc>
              <a:spcBef>
                <a:spcPts val="0"/>
              </a:spcBef>
              <a:spcAft>
                <a:spcPts val="0"/>
              </a:spcAft>
              <a:buSzPts val="1100"/>
              <a:buChar char="●"/>
            </a:pPr>
            <a:r>
              <a:rPr lang="en-GB"/>
              <a:t>About 205 multiple choice questions. Each question has 5 options, need to select best answer</a:t>
            </a:r>
            <a:endParaRPr/>
          </a:p>
          <a:p>
            <a:pPr indent="-304800" lvl="1" marL="9144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Different types of questions → A question may require recalling factual information, analyzing relationships, applying principles, drawing conclusions from data and/or evaluating a research design.</a:t>
            </a:r>
            <a:endParaRPr sz="1200">
              <a:solidFill>
                <a:srgbClr val="151515"/>
              </a:solidFill>
              <a:latin typeface="Open Sans"/>
              <a:ea typeface="Open Sans"/>
              <a:cs typeface="Open Sans"/>
              <a:sym typeface="Open Sans"/>
            </a:endParaRPr>
          </a:p>
          <a:p>
            <a:pPr indent="-298450" lvl="0" marL="457200" rtl="0" algn="l">
              <a:lnSpc>
                <a:spcPct val="100000"/>
              </a:lnSpc>
              <a:spcBef>
                <a:spcPts val="0"/>
              </a:spcBef>
              <a:spcAft>
                <a:spcPts val="0"/>
              </a:spcAft>
              <a:buSzPts val="1100"/>
              <a:buChar char="●"/>
            </a:pPr>
            <a:r>
              <a:rPr lang="en-GB"/>
              <a:t>Takes 2 hours and 50 minutes </a:t>
            </a:r>
            <a:endParaRPr/>
          </a:p>
          <a:p>
            <a:pPr indent="-298450" lvl="0" marL="457200" rtl="0" algn="l">
              <a:lnSpc>
                <a:spcPct val="100000"/>
              </a:lnSpc>
              <a:spcBef>
                <a:spcPts val="0"/>
              </a:spcBef>
              <a:spcAft>
                <a:spcPts val="0"/>
              </a:spcAft>
              <a:buSzPts val="1100"/>
              <a:buChar char="●"/>
            </a:pPr>
            <a:r>
              <a:rPr lang="en-GB"/>
              <a:t>Only offered 3 times a year in September, October and April  (way less than the general GRE)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516222d91_0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5516222d91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Note: </a:t>
            </a:r>
            <a:endParaRPr/>
          </a:p>
          <a:p>
            <a:pPr indent="-298450" lvl="0" marL="457200" rtl="0" algn="l">
              <a:lnSpc>
                <a:spcPct val="100000"/>
              </a:lnSpc>
              <a:spcBef>
                <a:spcPts val="0"/>
              </a:spcBef>
              <a:spcAft>
                <a:spcPts val="0"/>
              </a:spcAft>
              <a:buSzPts val="1100"/>
              <a:buChar char="●"/>
            </a:pPr>
            <a:r>
              <a:rPr lang="en-GB"/>
              <a:t>When I took it there was penalizations for wrong answers of 1/4th a point… but looking at it now they have no penalties for incorrect answers → so your best bet is to guess on every questions rather than leaving it blank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5f07efd7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5f07efd7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Answer is B</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516222d91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5516222d91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Elizabeth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516222d91_0_2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5516222d91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Paper administration is offered up to 3 times a year, in areas of the world where computer testing is not available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516222d91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5516222d91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516222d91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5516222d91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516222d91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5516222d91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Standardized breaks throughout- examiner will come get you (I believe it’s after each section but I haven’t found info online to confirm this). Break is 10-15 minutes can use it all, some of it, or none of it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516222d91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5516222d91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Elizabeth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516222d91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5516222d91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516222d91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5516222d9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516222d91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5516222d91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516222d91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5516222d91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516222d91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5516222d91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Dana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516222d91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5516222d91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lang="en-GB" sz="1200">
                <a:solidFill>
                  <a:srgbClr val="25212A"/>
                </a:solidFill>
                <a:latin typeface="Tinos"/>
                <a:ea typeface="Tinos"/>
                <a:cs typeface="Tinos"/>
                <a:sym typeface="Tinos"/>
              </a:rPr>
              <a:t>Free General GRE test on the ETS website that looks exactly like the real test </a:t>
            </a:r>
            <a:endParaRPr sz="1200">
              <a:solidFill>
                <a:srgbClr val="25212A"/>
              </a:solidFill>
              <a:latin typeface="Tinos"/>
              <a:ea typeface="Tinos"/>
              <a:cs typeface="Tinos"/>
              <a:sym typeface="Tinos"/>
            </a:endParaRPr>
          </a:p>
          <a:p>
            <a:pPr indent="-304800" lvl="1" marL="914400" rtl="0" algn="l">
              <a:lnSpc>
                <a:spcPct val="100000"/>
              </a:lnSpc>
              <a:spcBef>
                <a:spcPts val="0"/>
              </a:spcBef>
              <a:spcAft>
                <a:spcPts val="0"/>
              </a:spcAft>
              <a:buClr>
                <a:srgbClr val="25212A"/>
              </a:buClr>
              <a:buSzPts val="1200"/>
              <a:buFont typeface="Tinos"/>
              <a:buChar char="○"/>
            </a:pPr>
            <a:r>
              <a:rPr lang="en-GB" sz="1200">
                <a:solidFill>
                  <a:srgbClr val="25212A"/>
                </a:solidFill>
                <a:latin typeface="Tinos"/>
                <a:ea typeface="Tinos"/>
                <a:cs typeface="Tinos"/>
                <a:sym typeface="Tinos"/>
              </a:rPr>
              <a:t>You get your score at the end and the right answers</a:t>
            </a:r>
            <a:endParaRPr sz="1200">
              <a:solidFill>
                <a:srgbClr val="25212A"/>
              </a:solidFill>
              <a:latin typeface="Tinos"/>
              <a:ea typeface="Tinos"/>
              <a:cs typeface="Tinos"/>
              <a:sym typeface="Tinos"/>
            </a:endParaRPr>
          </a:p>
          <a:p>
            <a:pPr indent="-304800" lvl="1" marL="914400" rtl="0" algn="l">
              <a:lnSpc>
                <a:spcPct val="100000"/>
              </a:lnSpc>
              <a:spcBef>
                <a:spcPts val="0"/>
              </a:spcBef>
              <a:spcAft>
                <a:spcPts val="0"/>
              </a:spcAft>
              <a:buClr>
                <a:srgbClr val="25212A"/>
              </a:buClr>
              <a:buSzPts val="1200"/>
              <a:buFont typeface="Tinos"/>
              <a:buChar char="○"/>
            </a:pPr>
            <a:r>
              <a:rPr lang="en-GB" sz="1200">
                <a:solidFill>
                  <a:srgbClr val="25212A"/>
                </a:solidFill>
                <a:latin typeface="Tinos"/>
                <a:ea typeface="Tinos"/>
                <a:cs typeface="Tinos"/>
                <a:sym typeface="Tinos"/>
              </a:rPr>
              <a:t>You can even start with doing that to know which areas you need to focus on</a:t>
            </a:r>
            <a:endParaRPr sz="1200">
              <a:solidFill>
                <a:srgbClr val="25212A"/>
              </a:solidFill>
              <a:latin typeface="Tinos"/>
              <a:ea typeface="Tinos"/>
              <a:cs typeface="Tinos"/>
              <a:sym typeface="Tinos"/>
            </a:endParaRPr>
          </a:p>
          <a:p>
            <a:pPr indent="-304800" lvl="1" marL="914400" rtl="0" algn="l">
              <a:lnSpc>
                <a:spcPct val="100000"/>
              </a:lnSpc>
              <a:spcBef>
                <a:spcPts val="0"/>
              </a:spcBef>
              <a:spcAft>
                <a:spcPts val="0"/>
              </a:spcAft>
              <a:buClr>
                <a:srgbClr val="25212A"/>
              </a:buClr>
              <a:buSzPts val="1200"/>
              <a:buFont typeface="Tinos"/>
              <a:buChar char="○"/>
            </a:pPr>
            <a:r>
              <a:rPr lang="en-GB" sz="1200">
                <a:solidFill>
                  <a:srgbClr val="25212A"/>
                </a:solidFill>
                <a:latin typeface="Tinos"/>
                <a:ea typeface="Tinos"/>
                <a:cs typeface="Tinos"/>
                <a:sym typeface="Tinos"/>
              </a:rPr>
              <a:t>It’s useful to take those to see how you are generally doing, but you also want to practice specific sections you feel that you struggle with </a:t>
            </a:r>
            <a:endParaRPr sz="1200">
              <a:solidFill>
                <a:srgbClr val="25212A"/>
              </a:solidFill>
              <a:latin typeface="Tinos"/>
              <a:ea typeface="Tinos"/>
              <a:cs typeface="Tinos"/>
              <a:sym typeface="Tino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516222d91_0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5516222d91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516222d91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5516222d91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Go through each section twice</a:t>
            </a:r>
            <a:endParaRPr/>
          </a:p>
          <a:p>
            <a:pPr indent="-298450" lvl="0" marL="457200" rtl="0" algn="l">
              <a:lnSpc>
                <a:spcPct val="100000"/>
              </a:lnSpc>
              <a:spcBef>
                <a:spcPts val="0"/>
              </a:spcBef>
              <a:spcAft>
                <a:spcPts val="0"/>
              </a:spcAft>
              <a:buSzPts val="1100"/>
              <a:buChar char="●"/>
            </a:pPr>
            <a:r>
              <a:rPr lang="en-GB"/>
              <a:t>Cover answers with your hands and try to answer the question without looking at answers</a:t>
            </a:r>
            <a:endParaRPr/>
          </a:p>
          <a:p>
            <a:pPr indent="-298450" lvl="1" marL="914400" rtl="0" algn="l">
              <a:lnSpc>
                <a:spcPct val="100000"/>
              </a:lnSpc>
              <a:spcBef>
                <a:spcPts val="0"/>
              </a:spcBef>
              <a:spcAft>
                <a:spcPts val="0"/>
              </a:spcAft>
              <a:buSzPts val="1100"/>
              <a:buChar char="○"/>
            </a:pPr>
            <a:r>
              <a:rPr lang="en-GB"/>
              <a:t>Idea is that it saves you a lot of time, because by looking at the answers first you start getting confused by the test makers’ tricks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516222d91_0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5516222d91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Each are 30 minute essay writing tasks</a:t>
            </a:r>
            <a:endParaRPr/>
          </a:p>
          <a:p>
            <a:pPr indent="-298450" lvl="0" marL="457200" rtl="0" algn="l">
              <a:lnSpc>
                <a:spcPct val="100000"/>
              </a:lnSpc>
              <a:spcBef>
                <a:spcPts val="0"/>
              </a:spcBef>
              <a:spcAft>
                <a:spcPts val="0"/>
              </a:spcAft>
              <a:buSzPts val="1100"/>
              <a:buChar char="●"/>
            </a:pPr>
            <a:r>
              <a:rPr lang="en-GB"/>
              <a:t>It might seem easy, but they look for a specific way of constructing this essay to get a good score </a:t>
            </a:r>
            <a:endParaRPr/>
          </a:p>
          <a:p>
            <a:pPr indent="-298450" lvl="0" marL="457200" rtl="0" algn="l">
              <a:lnSpc>
                <a:spcPct val="100000"/>
              </a:lnSpc>
              <a:spcBef>
                <a:spcPts val="0"/>
              </a:spcBef>
              <a:spcAft>
                <a:spcPts val="0"/>
              </a:spcAft>
              <a:buSzPts val="1100"/>
              <a:buChar char="●"/>
            </a:pPr>
            <a:r>
              <a:rPr lang="en-GB"/>
              <a:t>So it’s a good idea to practice those at least a few times- under time pressure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516222d91_0_1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5516222d91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solidFill>
                  <a:schemeClr val="dk1"/>
                </a:solidFill>
              </a:rPr>
              <a:t>Issue</a:t>
            </a:r>
            <a:r>
              <a:rPr lang="en-GB">
                <a:solidFill>
                  <a:schemeClr val="dk1"/>
                </a:solidFill>
              </a:rPr>
              <a:t>: exercise in critical thinking and persuasive writing. The purpose of this task is to determine how well you can develop a compelling argument supporting your own evaluation of an issue and effectively communicate that argument in writing to an academic audience.</a:t>
            </a:r>
            <a:endParaRPr>
              <a:solidFill>
                <a:schemeClr val="dk1"/>
              </a:solidFill>
            </a:endParaRPr>
          </a:p>
          <a:p>
            <a:pPr indent="-298450" lvl="1" marL="914400" rtl="0" algn="l">
              <a:spcBef>
                <a:spcPts val="0"/>
              </a:spcBef>
              <a:spcAft>
                <a:spcPts val="0"/>
              </a:spcAft>
              <a:buClr>
                <a:schemeClr val="dk1"/>
              </a:buClr>
              <a:buSzPts val="1100"/>
              <a:buChar char="○"/>
            </a:pPr>
            <a:r>
              <a:rPr b="1" lang="en-GB">
                <a:solidFill>
                  <a:schemeClr val="dk1"/>
                </a:solidFill>
              </a:rPr>
              <a:t>Example: </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1200">
                <a:solidFill>
                  <a:srgbClr val="151515"/>
                </a:solidFill>
                <a:latin typeface="Open Sans"/>
                <a:ea typeface="Open Sans"/>
                <a:cs typeface="Open Sans"/>
                <a:sym typeface="Open Sans"/>
              </a:rPr>
              <a:t>Educational institutions have a responsibility to dissuade students from pursuing fields of study in which they are unlikely to succeed.</a:t>
            </a:r>
            <a:endParaRPr sz="1200">
              <a:solidFill>
                <a:srgbClr val="151515"/>
              </a:solidFill>
              <a:latin typeface="Open Sans"/>
              <a:ea typeface="Open Sans"/>
              <a:cs typeface="Open Sans"/>
              <a:sym typeface="Open Sans"/>
            </a:endParaRPr>
          </a:p>
          <a:p>
            <a:pPr indent="0" lvl="0" marL="914400" rtl="0" algn="l">
              <a:lnSpc>
                <a:spcPct val="115000"/>
              </a:lnSpc>
              <a:spcBef>
                <a:spcPts val="1100"/>
              </a:spcBef>
              <a:spcAft>
                <a:spcPts val="2100"/>
              </a:spcAft>
              <a:buNone/>
            </a:pPr>
            <a:r>
              <a:rPr i="1" lang="en-GB" sz="1200">
                <a:solidFill>
                  <a:srgbClr val="151515"/>
                </a:solidFill>
                <a:latin typeface="Open Sans"/>
                <a:ea typeface="Open Sans"/>
                <a:cs typeface="Open Sans"/>
                <a:sym typeface="Open Sans"/>
              </a:rPr>
              <a:t>Write a response in which you discuss the extent to which you agree or disagree with the claim. In developing and supporting your position, be sure to address the most compelling reasons and/or examples that could be used to challenge your position.</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516222d91_0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5516222d91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GB">
                <a:solidFill>
                  <a:schemeClr val="dk1"/>
                </a:solidFill>
              </a:rPr>
              <a:t>Argument: </a:t>
            </a:r>
            <a:r>
              <a:rPr lang="en-GB">
                <a:solidFill>
                  <a:schemeClr val="dk1"/>
                </a:solidFill>
              </a:rPr>
              <a:t>assesses your </a:t>
            </a:r>
            <a:r>
              <a:rPr lang="en-GB" sz="1200">
                <a:solidFill>
                  <a:srgbClr val="151515"/>
                </a:solidFill>
                <a:highlight>
                  <a:srgbClr val="FFFFFF"/>
                </a:highlight>
                <a:latin typeface="Open Sans"/>
                <a:ea typeface="Open Sans"/>
                <a:cs typeface="Open Sans"/>
                <a:sym typeface="Open Sans"/>
              </a:rPr>
              <a:t>ability to understand, analyze and evaluate arguments according to specific instructions and to convey your evaluation clearly in your writing. </a:t>
            </a:r>
            <a:endParaRPr>
              <a:solidFill>
                <a:schemeClr val="dk1"/>
              </a:solidFill>
            </a:endParaRPr>
          </a:p>
          <a:p>
            <a:pPr indent="-298450" lvl="1" marL="914400" rtl="0" algn="l">
              <a:lnSpc>
                <a:spcPct val="100000"/>
              </a:lnSpc>
              <a:spcBef>
                <a:spcPts val="0"/>
              </a:spcBef>
              <a:spcAft>
                <a:spcPts val="0"/>
              </a:spcAft>
              <a:buSzPts val="1100"/>
              <a:buChar char="○"/>
            </a:pPr>
            <a:r>
              <a:rPr lang="en-GB"/>
              <a:t>Example: there is usually a paragraph arguing for something, and they ask you to assess how logical it is</a:t>
            </a:r>
            <a:endParaRPr/>
          </a:p>
          <a:p>
            <a:pPr indent="-298450" lvl="2" marL="1371600" rtl="0" algn="l">
              <a:lnSpc>
                <a:spcPct val="100000"/>
              </a:lnSpc>
              <a:spcBef>
                <a:spcPts val="0"/>
              </a:spcBef>
              <a:spcAft>
                <a:spcPts val="0"/>
              </a:spcAft>
              <a:buSzPts val="1100"/>
              <a:buChar char="■"/>
            </a:pPr>
            <a:r>
              <a:rPr lang="en-GB"/>
              <a:t>E.g. </a:t>
            </a:r>
            <a:r>
              <a:rPr i="1" lang="en-GB" sz="1200">
                <a:solidFill>
                  <a:srgbClr val="151515"/>
                </a:solidFill>
                <a:latin typeface="Open Sans"/>
                <a:ea typeface="Open Sans"/>
                <a:cs typeface="Open Sans"/>
                <a:sym typeface="Open Sans"/>
              </a:rPr>
              <a:t>Write a response in which you discuss what questions would need to be answered in order to decide whether the recommendation is likely to have the predicted result. Be sure to explain how the answers to these questions would help to evaluate the recommendation.</a:t>
            </a:r>
            <a:endParaRPr i="1" sz="1200">
              <a:solidFill>
                <a:srgbClr val="151515"/>
              </a:solidFill>
              <a:latin typeface="Open Sans"/>
              <a:ea typeface="Open Sans"/>
              <a:cs typeface="Open Sans"/>
              <a:sym typeface="Open Sans"/>
            </a:endParaRPr>
          </a:p>
          <a:p>
            <a:pPr indent="-304800" lvl="2" marL="1371600" rtl="0" algn="l">
              <a:lnSpc>
                <a:spcPct val="100000"/>
              </a:lnSpc>
              <a:spcBef>
                <a:spcPts val="0"/>
              </a:spcBef>
              <a:spcAft>
                <a:spcPts val="0"/>
              </a:spcAft>
              <a:buClr>
                <a:srgbClr val="151515"/>
              </a:buClr>
              <a:buSzPts val="1200"/>
              <a:buFont typeface="Open Sans"/>
              <a:buChar char="■"/>
            </a:pPr>
            <a:r>
              <a:rPr i="1" lang="en-GB" sz="1200">
                <a:solidFill>
                  <a:srgbClr val="151515"/>
                </a:solidFill>
                <a:latin typeface="Open Sans"/>
                <a:ea typeface="Open Sans"/>
                <a:cs typeface="Open Sans"/>
                <a:sym typeface="Open Sans"/>
              </a:rPr>
              <a:t>OR Write a response in which you examine the stated and/or unstated assumptions of the argument. Be sure to explain how the argument depends on these assumptions and what the implications are for the argument if the assumptions prove unwarranted.</a:t>
            </a:r>
            <a:endParaRPr i="1" sz="1200">
              <a:solidFill>
                <a:srgbClr val="151515"/>
              </a:solidFill>
              <a:latin typeface="Open Sans"/>
              <a:ea typeface="Open Sans"/>
              <a:cs typeface="Open Sans"/>
              <a:sym typeface="Open Sans"/>
            </a:endParaRPr>
          </a:p>
          <a:p>
            <a:pPr indent="0" lvl="0" marL="0" rtl="0" algn="l">
              <a:lnSpc>
                <a:spcPct val="115000"/>
              </a:lnSpc>
              <a:spcBef>
                <a:spcPts val="1100"/>
              </a:spcBef>
              <a:spcAft>
                <a:spcPts val="1100"/>
              </a:spcAft>
              <a:buNone/>
            </a:pPr>
            <a:r>
              <a:t/>
            </a:r>
            <a:endParaRPr i="1" sz="1200">
              <a:solidFill>
                <a:srgbClr val="151515"/>
              </a:solidFill>
              <a:latin typeface="Open Sans"/>
              <a:ea typeface="Open Sans"/>
              <a:cs typeface="Open Sans"/>
              <a:sym typeface="Open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5516222d91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5516222d91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You can actually also get feedback from places like Kaplan? I sent my essays in and got really useful feedback and a score. You can send it multiple times and see if you are improving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516222d91_0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5516222d91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We do matches in September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516222d91_0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5516222d91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Types of questions</a:t>
            </a:r>
            <a:endParaRPr/>
          </a:p>
          <a:p>
            <a:pPr indent="-298450" lvl="1" marL="914400" rtl="0" algn="l">
              <a:lnSpc>
                <a:spcPct val="100000"/>
              </a:lnSpc>
              <a:spcBef>
                <a:spcPts val="0"/>
              </a:spcBef>
              <a:spcAft>
                <a:spcPts val="0"/>
              </a:spcAft>
              <a:buSzPts val="1100"/>
              <a:buChar char="○"/>
            </a:pPr>
            <a:r>
              <a:rPr lang="en-GB"/>
              <a:t>Reading comprehension:</a:t>
            </a:r>
            <a:endParaRPr/>
          </a:p>
          <a:p>
            <a:pPr indent="-298450" lvl="2" marL="1371600" rtl="0" algn="l">
              <a:lnSpc>
                <a:spcPct val="100000"/>
              </a:lnSpc>
              <a:spcBef>
                <a:spcPts val="0"/>
              </a:spcBef>
              <a:spcAft>
                <a:spcPts val="0"/>
              </a:spcAft>
              <a:buSzPts val="1100"/>
              <a:buChar char="■"/>
            </a:pPr>
            <a:r>
              <a:rPr lang="en-GB"/>
              <a:t>You have anywhere from one to a few paragraphs of text followed by questions</a:t>
            </a:r>
            <a:endParaRPr/>
          </a:p>
          <a:p>
            <a:pPr indent="-298450" lvl="2" marL="1371600" rtl="0" algn="l">
              <a:lnSpc>
                <a:spcPct val="115000"/>
              </a:lnSpc>
              <a:spcBef>
                <a:spcPts val="0"/>
              </a:spcBef>
              <a:spcAft>
                <a:spcPts val="0"/>
              </a:spcAft>
              <a:buSzPts val="1100"/>
              <a:buChar char="■"/>
            </a:pPr>
            <a:r>
              <a:rPr lang="en-GB" sz="1200">
                <a:solidFill>
                  <a:srgbClr val="151515"/>
                </a:solidFill>
                <a:latin typeface="Open Sans"/>
                <a:ea typeface="Open Sans"/>
                <a:cs typeface="Open Sans"/>
                <a:sym typeface="Open Sans"/>
              </a:rPr>
              <a:t>Variety of topics:</a:t>
            </a:r>
            <a:r>
              <a:rPr lang="en-GB" sz="1200">
                <a:solidFill>
                  <a:srgbClr val="151515"/>
                </a:solidFill>
                <a:highlight>
                  <a:srgbClr val="FFFFFF"/>
                </a:highlight>
                <a:latin typeface="Open Sans"/>
                <a:ea typeface="Open Sans"/>
                <a:cs typeface="Open Sans"/>
                <a:sym typeface="Open Sans"/>
              </a:rPr>
              <a:t>Passages are drawn from the physical sciences, biological sciences, social sciences, business, arts and humanities and everyday topics and are based on material found in books and periodicals, both academic and nonacademic.</a:t>
            </a:r>
            <a:endParaRPr/>
          </a:p>
          <a:p>
            <a:pPr indent="-298450" lvl="2" marL="1371600" rtl="0" algn="l">
              <a:lnSpc>
                <a:spcPct val="100000"/>
              </a:lnSpc>
              <a:spcBef>
                <a:spcPts val="0"/>
              </a:spcBef>
              <a:spcAft>
                <a:spcPts val="0"/>
              </a:spcAft>
              <a:buSzPts val="1100"/>
              <a:buChar char="■"/>
            </a:pPr>
            <a:r>
              <a:rPr lang="en-GB" sz="1200">
                <a:solidFill>
                  <a:srgbClr val="151515"/>
                </a:solidFill>
                <a:highlight>
                  <a:srgbClr val="FFFFFF"/>
                </a:highlight>
                <a:latin typeface="Open Sans"/>
                <a:ea typeface="Open Sans"/>
                <a:cs typeface="Open Sans"/>
                <a:sym typeface="Open Sans"/>
              </a:rPr>
              <a:t>Number of questions based on a given passage can range from one to six. </a:t>
            </a:r>
            <a:endParaRPr sz="1200">
              <a:solidFill>
                <a:srgbClr val="151515"/>
              </a:solidFill>
              <a:highlight>
                <a:srgbClr val="FFFFFF"/>
              </a:highlight>
              <a:latin typeface="Open Sans"/>
              <a:ea typeface="Open Sans"/>
              <a:cs typeface="Open Sans"/>
              <a:sym typeface="Open Sans"/>
            </a:endParaRPr>
          </a:p>
          <a:p>
            <a:pPr indent="-304800" lvl="2" marL="1371600" rtl="0" algn="l">
              <a:lnSpc>
                <a:spcPct val="100000"/>
              </a:lnSpc>
              <a:spcBef>
                <a:spcPts val="0"/>
              </a:spcBef>
              <a:spcAft>
                <a:spcPts val="0"/>
              </a:spcAft>
              <a:buClr>
                <a:srgbClr val="151515"/>
              </a:buClr>
              <a:buSzPts val="1200"/>
              <a:buFont typeface="Open Sans"/>
              <a:buChar char="■"/>
            </a:pPr>
            <a:r>
              <a:rPr lang="en-GB" sz="1200">
                <a:solidFill>
                  <a:srgbClr val="151515"/>
                </a:solidFill>
                <a:highlight>
                  <a:srgbClr val="FFFFFF"/>
                </a:highlight>
                <a:latin typeface="Open Sans"/>
                <a:ea typeface="Open Sans"/>
                <a:cs typeface="Open Sans"/>
                <a:sym typeface="Open Sans"/>
              </a:rPr>
              <a:t>Questions can ask about different things, from the meaning of a word to assessing evidence that might support or weaken points made in the passage</a:t>
            </a:r>
            <a:endParaRPr sz="1200">
              <a:solidFill>
                <a:srgbClr val="151515"/>
              </a:solidFill>
              <a:highlight>
                <a:srgbClr val="FFFFFF"/>
              </a:highlight>
              <a:latin typeface="Open Sans"/>
              <a:ea typeface="Open Sans"/>
              <a:cs typeface="Open Sans"/>
              <a:sym typeface="Open Sans"/>
            </a:endParaRPr>
          </a:p>
          <a:p>
            <a:pPr indent="-304800" lvl="2" marL="1371600" rtl="0" algn="l">
              <a:lnSpc>
                <a:spcPct val="100000"/>
              </a:lnSpc>
              <a:spcBef>
                <a:spcPts val="0"/>
              </a:spcBef>
              <a:spcAft>
                <a:spcPts val="0"/>
              </a:spcAft>
              <a:buClr>
                <a:srgbClr val="151515"/>
              </a:buClr>
              <a:buSzPts val="1200"/>
              <a:buFont typeface="Open Sans"/>
              <a:buChar char="■"/>
            </a:pPr>
            <a:r>
              <a:rPr lang="en-GB" sz="1200">
                <a:solidFill>
                  <a:srgbClr val="151515"/>
                </a:solidFill>
                <a:highlight>
                  <a:srgbClr val="FFFFFF"/>
                </a:highlight>
                <a:latin typeface="Open Sans"/>
                <a:ea typeface="Open Sans"/>
                <a:cs typeface="Open Sans"/>
                <a:sym typeface="Open Sans"/>
              </a:rPr>
              <a:t>Many, but not all, of the questions are standard multiple-choice questions, in which you are required to select a single correct answer; others ask you to select multiple correct answers; and still others ask you to select a sentence from the passage</a:t>
            </a:r>
            <a:endParaRPr sz="1200">
              <a:solidFill>
                <a:srgbClr val="151515"/>
              </a:solidFill>
              <a:highlight>
                <a:srgbClr val="FFFFFF"/>
              </a:highlight>
              <a:latin typeface="Open Sans"/>
              <a:ea typeface="Open Sans"/>
              <a:cs typeface="Open Sans"/>
              <a:sym typeface="Open Sans"/>
            </a:endParaRPr>
          </a:p>
          <a:p>
            <a:pPr indent="-298450" lvl="1" marL="914400" rtl="0" algn="l">
              <a:lnSpc>
                <a:spcPct val="100000"/>
              </a:lnSpc>
              <a:spcBef>
                <a:spcPts val="0"/>
              </a:spcBef>
              <a:spcAft>
                <a:spcPts val="0"/>
              </a:spcAft>
              <a:buSzPts val="1100"/>
              <a:buChar char="○"/>
            </a:pPr>
            <a:r>
              <a:rPr lang="en-GB"/>
              <a:t>Text completion:</a:t>
            </a:r>
            <a:endParaRPr/>
          </a:p>
          <a:p>
            <a:pPr indent="-304800" lvl="2" marL="13716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Passage composed of one to five sentences</a:t>
            </a:r>
            <a:endParaRPr sz="1200">
              <a:solidFill>
                <a:srgbClr val="151515"/>
              </a:solidFill>
              <a:latin typeface="Open Sans"/>
              <a:ea typeface="Open Sans"/>
              <a:cs typeface="Open Sans"/>
              <a:sym typeface="Open Sans"/>
            </a:endParaRPr>
          </a:p>
          <a:p>
            <a:pPr indent="-304800" lvl="2" marL="13716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One to three blanks</a:t>
            </a:r>
            <a:endParaRPr sz="1200">
              <a:solidFill>
                <a:srgbClr val="151515"/>
              </a:solidFill>
              <a:latin typeface="Open Sans"/>
              <a:ea typeface="Open Sans"/>
              <a:cs typeface="Open Sans"/>
              <a:sym typeface="Open Sans"/>
            </a:endParaRPr>
          </a:p>
          <a:p>
            <a:pPr indent="-298450" lvl="2" marL="1371600" rtl="0" algn="l">
              <a:lnSpc>
                <a:spcPct val="100000"/>
              </a:lnSpc>
              <a:spcBef>
                <a:spcPts val="0"/>
              </a:spcBef>
              <a:spcAft>
                <a:spcPts val="0"/>
              </a:spcAft>
              <a:buSzPts val="1100"/>
              <a:buChar char="■"/>
            </a:pPr>
            <a:r>
              <a:rPr lang="en-GB"/>
              <a:t>Sometimes the options include difficult words that you don’t normally see (so good idea to learn vocabulary)</a:t>
            </a:r>
            <a:endParaRPr/>
          </a:p>
          <a:p>
            <a:pPr indent="-298450" lvl="1" marL="914400" rtl="0" algn="l">
              <a:lnSpc>
                <a:spcPct val="100000"/>
              </a:lnSpc>
              <a:spcBef>
                <a:spcPts val="0"/>
              </a:spcBef>
              <a:spcAft>
                <a:spcPts val="0"/>
              </a:spcAft>
              <a:buSzPts val="1100"/>
              <a:buChar char="○"/>
            </a:pPr>
            <a:r>
              <a:rPr lang="en-GB"/>
              <a:t>Sentence Equivalence:</a:t>
            </a:r>
            <a:endParaRPr/>
          </a:p>
          <a:p>
            <a:pPr indent="-298450" lvl="2" marL="1371600" rtl="0" algn="l">
              <a:lnSpc>
                <a:spcPct val="100000"/>
              </a:lnSpc>
              <a:spcBef>
                <a:spcPts val="0"/>
              </a:spcBef>
              <a:spcAft>
                <a:spcPts val="0"/>
              </a:spcAft>
              <a:buSzPts val="1100"/>
              <a:buChar char="■"/>
            </a:pPr>
            <a:r>
              <a:rPr lang="en-GB" sz="1200">
                <a:solidFill>
                  <a:srgbClr val="151515"/>
                </a:solidFill>
                <a:highlight>
                  <a:srgbClr val="FFFFFF"/>
                </a:highlight>
                <a:latin typeface="Open Sans"/>
                <a:ea typeface="Open Sans"/>
                <a:cs typeface="Open Sans"/>
                <a:sym typeface="Open Sans"/>
              </a:rPr>
              <a:t>Sentence Equivalence questions consist of a single sentence with just one blank, and they ask you to find two choices that lead to a complete, coherent sentence while producing sentences that mean the same thing.</a:t>
            </a:r>
            <a:endParaRPr sz="1200">
              <a:solidFill>
                <a:srgbClr val="151515"/>
              </a:solidFill>
              <a:highlight>
                <a:srgbClr val="FFFFFF"/>
              </a:highlight>
              <a:latin typeface="Open Sans"/>
              <a:ea typeface="Open Sans"/>
              <a:cs typeface="Open Sans"/>
              <a:sym typeface="Open Sans"/>
            </a:endParaRPr>
          </a:p>
          <a:p>
            <a:pPr indent="-304800" lvl="2" marL="13716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Consists of:</a:t>
            </a:r>
            <a:endParaRPr sz="1200">
              <a:solidFill>
                <a:srgbClr val="151515"/>
              </a:solidFill>
              <a:latin typeface="Open Sans"/>
              <a:ea typeface="Open Sans"/>
              <a:cs typeface="Open Sans"/>
              <a:sym typeface="Open Sans"/>
            </a:endParaRPr>
          </a:p>
          <a:p>
            <a:pPr indent="-304800" lvl="3" marL="18288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a single sentence</a:t>
            </a:r>
            <a:endParaRPr sz="1200">
              <a:solidFill>
                <a:srgbClr val="151515"/>
              </a:solidFill>
              <a:latin typeface="Open Sans"/>
              <a:ea typeface="Open Sans"/>
              <a:cs typeface="Open Sans"/>
              <a:sym typeface="Open Sans"/>
            </a:endParaRPr>
          </a:p>
          <a:p>
            <a:pPr indent="-304800" lvl="3" marL="18288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one blank</a:t>
            </a:r>
            <a:endParaRPr sz="1200">
              <a:solidFill>
                <a:srgbClr val="151515"/>
              </a:solidFill>
              <a:latin typeface="Open Sans"/>
              <a:ea typeface="Open Sans"/>
              <a:cs typeface="Open Sans"/>
              <a:sym typeface="Open Sans"/>
            </a:endParaRPr>
          </a:p>
          <a:p>
            <a:pPr indent="-304800" lvl="3" marL="18288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six answer choices</a:t>
            </a:r>
            <a:endParaRPr sz="1200">
              <a:solidFill>
                <a:srgbClr val="151515"/>
              </a:solidFill>
              <a:latin typeface="Open Sans"/>
              <a:ea typeface="Open Sans"/>
              <a:cs typeface="Open Sans"/>
              <a:sym typeface="Open Sans"/>
            </a:endParaRPr>
          </a:p>
          <a:p>
            <a:pPr indent="-304800" lvl="2" marL="1371600" rtl="0" algn="l">
              <a:lnSpc>
                <a:spcPct val="115000"/>
              </a:lnSpc>
              <a:spcBef>
                <a:spcPts val="0"/>
              </a:spcBef>
              <a:spcAft>
                <a:spcPts val="0"/>
              </a:spcAft>
              <a:buClr>
                <a:srgbClr val="151515"/>
              </a:buClr>
              <a:buSzPts val="1200"/>
              <a:buFont typeface="Open Sans"/>
              <a:buChar char="■"/>
            </a:pPr>
            <a:r>
              <a:rPr lang="en-GB" sz="1200">
                <a:solidFill>
                  <a:srgbClr val="151515"/>
                </a:solidFill>
                <a:latin typeface="Open Sans"/>
                <a:ea typeface="Open Sans"/>
                <a:cs typeface="Open Sans"/>
                <a:sym typeface="Open Sans"/>
              </a:rPr>
              <a:t>Requires you to select </a:t>
            </a:r>
            <a:r>
              <a:rPr b="1" lang="en-GB" sz="1200">
                <a:solidFill>
                  <a:srgbClr val="151515"/>
                </a:solidFill>
                <a:latin typeface="Open Sans"/>
                <a:ea typeface="Open Sans"/>
                <a:cs typeface="Open Sans"/>
                <a:sym typeface="Open Sans"/>
              </a:rPr>
              <a:t>two</a:t>
            </a:r>
            <a:r>
              <a:rPr lang="en-GB" sz="1200">
                <a:solidFill>
                  <a:srgbClr val="151515"/>
                </a:solidFill>
                <a:latin typeface="Open Sans"/>
                <a:ea typeface="Open Sans"/>
                <a:cs typeface="Open Sans"/>
                <a:sym typeface="Open Sans"/>
              </a:rPr>
              <a:t> of the answer choices</a:t>
            </a:r>
            <a:endParaRPr sz="1200">
              <a:solidFill>
                <a:srgbClr val="151515"/>
              </a:solidFill>
              <a:latin typeface="Open Sans"/>
              <a:ea typeface="Open Sans"/>
              <a:cs typeface="Open Sans"/>
              <a:sym typeface="Open Sans"/>
            </a:endParaRPr>
          </a:p>
          <a:p>
            <a:pPr indent="-304800" lvl="2" marL="1371600" rtl="0" algn="l">
              <a:lnSpc>
                <a:spcPct val="100000"/>
              </a:lnSpc>
              <a:spcBef>
                <a:spcPts val="0"/>
              </a:spcBef>
              <a:spcAft>
                <a:spcPts val="0"/>
              </a:spcAft>
              <a:buClr>
                <a:srgbClr val="151515"/>
              </a:buClr>
              <a:buSzPts val="1200"/>
              <a:buFont typeface="Open Sans"/>
              <a:buChar char="■"/>
            </a:pPr>
            <a:r>
              <a:rPr b="1" lang="en-GB" sz="1200">
                <a:solidFill>
                  <a:srgbClr val="151515"/>
                </a:solidFill>
                <a:highlight>
                  <a:srgbClr val="FFFFFF"/>
                </a:highlight>
                <a:latin typeface="Open Sans"/>
                <a:ea typeface="Open Sans"/>
                <a:cs typeface="Open Sans"/>
                <a:sym typeface="Open Sans"/>
              </a:rPr>
              <a:t>Example:</a:t>
            </a:r>
            <a:endParaRPr b="1" sz="1200">
              <a:solidFill>
                <a:srgbClr val="151515"/>
              </a:solidFill>
              <a:highlight>
                <a:srgbClr val="FFFFFF"/>
              </a:highlight>
              <a:latin typeface="Open Sans"/>
              <a:ea typeface="Open Sans"/>
              <a:cs typeface="Open Sans"/>
              <a:sym typeface="Open Sans"/>
            </a:endParaRPr>
          </a:p>
          <a:p>
            <a:pPr indent="0" lvl="0" marL="0" rtl="0" algn="l">
              <a:lnSpc>
                <a:spcPct val="115000"/>
              </a:lnSpc>
              <a:spcBef>
                <a:spcPts val="0"/>
              </a:spcBef>
              <a:spcAft>
                <a:spcPts val="0"/>
              </a:spcAft>
              <a:buNone/>
            </a:pPr>
            <a:r>
              <a:rPr lang="en-GB" sz="1200">
                <a:solidFill>
                  <a:srgbClr val="151515"/>
                </a:solidFill>
                <a:latin typeface="Open Sans"/>
                <a:ea typeface="Open Sans"/>
                <a:cs typeface="Open Sans"/>
                <a:sym typeface="Open Sans"/>
              </a:rPr>
              <a:t>Although it does contain some pioneering ideas, one would hardly characterize the work as __________.</a:t>
            </a:r>
            <a:endParaRPr sz="1200">
              <a:solidFill>
                <a:srgbClr val="151515"/>
              </a:solidFill>
              <a:latin typeface="Open Sans"/>
              <a:ea typeface="Open Sans"/>
              <a:cs typeface="Open Sans"/>
              <a:sym typeface="Open Sans"/>
            </a:endParaRPr>
          </a:p>
          <a:p>
            <a:pPr indent="-304800" lvl="0" marL="457200" rtl="0" algn="l">
              <a:lnSpc>
                <a:spcPct val="115000"/>
              </a:lnSpc>
              <a:spcBef>
                <a:spcPts val="900"/>
              </a:spcBef>
              <a:spcAft>
                <a:spcPts val="0"/>
              </a:spcAft>
              <a:buClr>
                <a:srgbClr val="151515"/>
              </a:buClr>
              <a:buSzPts val="1200"/>
              <a:buFont typeface="Open Sans"/>
              <a:buAutoNum type="alphaUcPeriod"/>
            </a:pPr>
            <a:r>
              <a:rPr lang="en-GB" sz="1200">
                <a:solidFill>
                  <a:srgbClr val="151515"/>
                </a:solidFill>
                <a:latin typeface="Open Sans"/>
                <a:ea typeface="Open Sans"/>
                <a:cs typeface="Open Sans"/>
                <a:sym typeface="Open Sans"/>
              </a:rPr>
              <a:t>orthodox</a:t>
            </a:r>
            <a:endParaRPr sz="1200">
              <a:solidFill>
                <a:srgbClr val="151515"/>
              </a:solidFill>
              <a:latin typeface="Open Sans"/>
              <a:ea typeface="Open Sans"/>
              <a:cs typeface="Open Sans"/>
              <a:sym typeface="Open Sans"/>
            </a:endParaRPr>
          </a:p>
          <a:p>
            <a:pPr indent="-304800" lvl="0" marL="457200" rtl="0" algn="l">
              <a:lnSpc>
                <a:spcPct val="115000"/>
              </a:lnSpc>
              <a:spcBef>
                <a:spcPts val="0"/>
              </a:spcBef>
              <a:spcAft>
                <a:spcPts val="0"/>
              </a:spcAft>
              <a:buClr>
                <a:srgbClr val="151515"/>
              </a:buClr>
              <a:buSzPts val="1200"/>
              <a:buFont typeface="Open Sans"/>
              <a:buAutoNum type="alphaUcPeriod"/>
            </a:pPr>
            <a:r>
              <a:rPr lang="en-GB" sz="1200">
                <a:solidFill>
                  <a:srgbClr val="151515"/>
                </a:solidFill>
                <a:latin typeface="Open Sans"/>
                <a:ea typeface="Open Sans"/>
                <a:cs typeface="Open Sans"/>
                <a:sym typeface="Open Sans"/>
              </a:rPr>
              <a:t>eccentric</a:t>
            </a:r>
            <a:endParaRPr sz="1200">
              <a:solidFill>
                <a:srgbClr val="151515"/>
              </a:solidFill>
              <a:latin typeface="Open Sans"/>
              <a:ea typeface="Open Sans"/>
              <a:cs typeface="Open Sans"/>
              <a:sym typeface="Open Sans"/>
            </a:endParaRPr>
          </a:p>
          <a:p>
            <a:pPr indent="-304800" lvl="0" marL="457200" rtl="0" algn="l">
              <a:lnSpc>
                <a:spcPct val="115000"/>
              </a:lnSpc>
              <a:spcBef>
                <a:spcPts val="0"/>
              </a:spcBef>
              <a:spcAft>
                <a:spcPts val="0"/>
              </a:spcAft>
              <a:buClr>
                <a:srgbClr val="151515"/>
              </a:buClr>
              <a:buSzPts val="1200"/>
              <a:buFont typeface="Open Sans"/>
              <a:buAutoNum type="alphaUcPeriod"/>
            </a:pPr>
            <a:r>
              <a:rPr b="1" lang="en-GB" sz="1200">
                <a:solidFill>
                  <a:srgbClr val="151515"/>
                </a:solidFill>
                <a:latin typeface="Open Sans"/>
                <a:ea typeface="Open Sans"/>
                <a:cs typeface="Open Sans"/>
                <a:sym typeface="Open Sans"/>
              </a:rPr>
              <a:t>original</a:t>
            </a:r>
            <a:endParaRPr b="1" sz="1200">
              <a:solidFill>
                <a:srgbClr val="151515"/>
              </a:solidFill>
              <a:latin typeface="Open Sans"/>
              <a:ea typeface="Open Sans"/>
              <a:cs typeface="Open Sans"/>
              <a:sym typeface="Open Sans"/>
            </a:endParaRPr>
          </a:p>
          <a:p>
            <a:pPr indent="-304800" lvl="0" marL="457200" rtl="0" algn="l">
              <a:lnSpc>
                <a:spcPct val="115000"/>
              </a:lnSpc>
              <a:spcBef>
                <a:spcPts val="0"/>
              </a:spcBef>
              <a:spcAft>
                <a:spcPts val="0"/>
              </a:spcAft>
              <a:buClr>
                <a:srgbClr val="151515"/>
              </a:buClr>
              <a:buSzPts val="1200"/>
              <a:buFont typeface="Open Sans"/>
              <a:buAutoNum type="alphaUcPeriod"/>
            </a:pPr>
            <a:r>
              <a:rPr lang="en-GB" sz="1200">
                <a:solidFill>
                  <a:srgbClr val="151515"/>
                </a:solidFill>
                <a:latin typeface="Open Sans"/>
                <a:ea typeface="Open Sans"/>
                <a:cs typeface="Open Sans"/>
                <a:sym typeface="Open Sans"/>
              </a:rPr>
              <a:t>trifling</a:t>
            </a:r>
            <a:endParaRPr sz="1200">
              <a:solidFill>
                <a:srgbClr val="151515"/>
              </a:solidFill>
              <a:latin typeface="Open Sans"/>
              <a:ea typeface="Open Sans"/>
              <a:cs typeface="Open Sans"/>
              <a:sym typeface="Open Sans"/>
            </a:endParaRPr>
          </a:p>
          <a:p>
            <a:pPr indent="-304800" lvl="0" marL="457200" rtl="0" algn="l">
              <a:lnSpc>
                <a:spcPct val="115000"/>
              </a:lnSpc>
              <a:spcBef>
                <a:spcPts val="0"/>
              </a:spcBef>
              <a:spcAft>
                <a:spcPts val="0"/>
              </a:spcAft>
              <a:buClr>
                <a:srgbClr val="151515"/>
              </a:buClr>
              <a:buSzPts val="1200"/>
              <a:buFont typeface="Open Sans"/>
              <a:buAutoNum type="alphaUcPeriod"/>
            </a:pPr>
            <a:r>
              <a:rPr lang="en-GB" sz="1200">
                <a:solidFill>
                  <a:srgbClr val="151515"/>
                </a:solidFill>
                <a:latin typeface="Open Sans"/>
                <a:ea typeface="Open Sans"/>
                <a:cs typeface="Open Sans"/>
                <a:sym typeface="Open Sans"/>
              </a:rPr>
              <a:t>conventional</a:t>
            </a:r>
            <a:endParaRPr sz="1200">
              <a:solidFill>
                <a:srgbClr val="151515"/>
              </a:solidFill>
              <a:latin typeface="Open Sans"/>
              <a:ea typeface="Open Sans"/>
              <a:cs typeface="Open Sans"/>
              <a:sym typeface="Open Sans"/>
            </a:endParaRPr>
          </a:p>
          <a:p>
            <a:pPr indent="-304800" lvl="0" marL="457200" rtl="0" algn="l">
              <a:lnSpc>
                <a:spcPct val="115000"/>
              </a:lnSpc>
              <a:spcBef>
                <a:spcPts val="0"/>
              </a:spcBef>
              <a:spcAft>
                <a:spcPts val="0"/>
              </a:spcAft>
              <a:buClr>
                <a:srgbClr val="151515"/>
              </a:buClr>
              <a:buSzPts val="1200"/>
              <a:buFont typeface="Open Sans"/>
              <a:buAutoNum type="alphaUcPeriod"/>
            </a:pPr>
            <a:r>
              <a:rPr b="1" lang="en-GB" sz="1200">
                <a:solidFill>
                  <a:srgbClr val="151515"/>
                </a:solidFill>
                <a:latin typeface="Open Sans"/>
                <a:ea typeface="Open Sans"/>
                <a:cs typeface="Open Sans"/>
                <a:sym typeface="Open Sans"/>
              </a:rPr>
              <a:t>innovative</a:t>
            </a:r>
            <a:endParaRPr b="1" sz="1200">
              <a:solidFill>
                <a:srgbClr val="151515"/>
              </a:solidFill>
              <a:latin typeface="Open Sans"/>
              <a:ea typeface="Open Sans"/>
              <a:cs typeface="Open Sans"/>
              <a:sym typeface="Open Sans"/>
            </a:endParaRPr>
          </a:p>
          <a:p>
            <a:pPr indent="0" lvl="0" marL="0" rtl="0" algn="l">
              <a:lnSpc>
                <a:spcPct val="100000"/>
              </a:lnSpc>
              <a:spcBef>
                <a:spcPts val="2300"/>
              </a:spcBef>
              <a:spcAft>
                <a:spcPts val="0"/>
              </a:spcAft>
              <a:buNone/>
            </a:pPr>
            <a:r>
              <a:t/>
            </a:r>
            <a:endParaRPr sz="1200">
              <a:solidFill>
                <a:srgbClr val="151515"/>
              </a:solidFill>
              <a:highlight>
                <a:srgbClr val="FFFFFF"/>
              </a:highlight>
              <a:latin typeface="Open Sans"/>
              <a:ea typeface="Open Sans"/>
              <a:cs typeface="Open Sans"/>
              <a:sym typeface="Open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5516222d91_0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5516222d91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516222d91_0_2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5516222d91_0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Many of the questions in the verbal section involve difficult words that you wouldn’t normally be exposed to</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Example of how I prepared: I made a PowerPoint with a bunch of words and included pictures to help me remember new words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516222d91_0_1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5516222d91_0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Tests how well you understand basic mathematical concepts</a:t>
            </a:r>
            <a:endParaRPr/>
          </a:p>
          <a:p>
            <a:pPr indent="-298450" lvl="0" marL="457200" rtl="0" algn="l">
              <a:lnSpc>
                <a:spcPct val="100000"/>
              </a:lnSpc>
              <a:spcBef>
                <a:spcPts val="0"/>
              </a:spcBef>
              <a:spcAft>
                <a:spcPts val="0"/>
              </a:spcAft>
              <a:buSzPts val="1100"/>
              <a:buChar char="●"/>
            </a:pPr>
            <a:r>
              <a:rPr lang="en-GB"/>
              <a:t>How you can use these concepts to solve problems and reason </a:t>
            </a:r>
            <a:endParaRPr/>
          </a:p>
          <a:p>
            <a:pPr indent="-298450" lvl="0" marL="457200" rtl="0" algn="l">
              <a:lnSpc>
                <a:spcPct val="100000"/>
              </a:lnSpc>
              <a:spcBef>
                <a:spcPts val="0"/>
              </a:spcBef>
              <a:spcAft>
                <a:spcPts val="0"/>
              </a:spcAft>
              <a:buSzPts val="1100"/>
              <a:buChar char="●"/>
            </a:pPr>
            <a:r>
              <a:rPr lang="en-GB"/>
              <a:t>The skills they assess fall into 4 content areas</a:t>
            </a:r>
            <a:endParaRPr/>
          </a:p>
          <a:p>
            <a:pPr indent="-298450" lvl="1" marL="914400" rtl="0" algn="l">
              <a:lnSpc>
                <a:spcPct val="100000"/>
              </a:lnSpc>
              <a:spcBef>
                <a:spcPts val="0"/>
              </a:spcBef>
              <a:spcAft>
                <a:spcPts val="0"/>
              </a:spcAft>
              <a:buSzPts val="1100"/>
              <a:buChar char="○"/>
            </a:pPr>
            <a:r>
              <a:rPr b="1" lang="en-GB"/>
              <a:t>Arithmetic</a:t>
            </a:r>
            <a:r>
              <a:rPr lang="en-GB"/>
              <a:t> (e.g. exponents &amp; roots, %, ratios, absolute values, etc.)</a:t>
            </a:r>
            <a:endParaRPr/>
          </a:p>
          <a:p>
            <a:pPr indent="-298450" lvl="1" marL="914400" rtl="0" algn="l">
              <a:lnSpc>
                <a:spcPct val="100000"/>
              </a:lnSpc>
              <a:spcBef>
                <a:spcPts val="0"/>
              </a:spcBef>
              <a:spcAft>
                <a:spcPts val="0"/>
              </a:spcAft>
              <a:buSzPts val="1100"/>
              <a:buChar char="○"/>
            </a:pPr>
            <a:r>
              <a:rPr b="1" lang="en-GB"/>
              <a:t>Algebra</a:t>
            </a:r>
            <a:r>
              <a:rPr lang="en-GB"/>
              <a:t> (e.g. solving equations, slopes of lines)</a:t>
            </a:r>
            <a:endParaRPr/>
          </a:p>
          <a:p>
            <a:pPr indent="-298450" lvl="1" marL="914400" rtl="0" algn="l">
              <a:lnSpc>
                <a:spcPct val="100000"/>
              </a:lnSpc>
              <a:spcBef>
                <a:spcPts val="0"/>
              </a:spcBef>
              <a:spcAft>
                <a:spcPts val="0"/>
              </a:spcAft>
              <a:buSzPts val="1100"/>
              <a:buChar char="○"/>
            </a:pPr>
            <a:r>
              <a:rPr b="1" lang="en-GB"/>
              <a:t>Geometry </a:t>
            </a:r>
            <a:r>
              <a:rPr lang="en-GB"/>
              <a:t>(e.g. circles, 30-60-90 triangles, other polygons…)</a:t>
            </a:r>
            <a:endParaRPr/>
          </a:p>
          <a:p>
            <a:pPr indent="-298450" lvl="1" marL="914400" rtl="0" algn="l">
              <a:lnSpc>
                <a:spcPct val="100000"/>
              </a:lnSpc>
              <a:spcBef>
                <a:spcPts val="0"/>
              </a:spcBef>
              <a:spcAft>
                <a:spcPts val="0"/>
              </a:spcAft>
              <a:buSzPts val="1100"/>
              <a:buChar char="○"/>
            </a:pPr>
            <a:r>
              <a:rPr b="1" lang="en-GB"/>
              <a:t>Data Analysis</a:t>
            </a:r>
            <a:r>
              <a:rPr lang="en-GB"/>
              <a:t> (e.g. descriptive stats like mean, median, </a:t>
            </a:r>
            <a:r>
              <a:rPr lang="en-GB"/>
              <a:t>interpreting</a:t>
            </a:r>
            <a:r>
              <a:rPr lang="en-GB"/>
              <a:t> data in tables and graphs, etc.)</a:t>
            </a:r>
            <a:endParaRPr/>
          </a:p>
          <a:p>
            <a:pPr indent="-298450" lvl="0" marL="457200" rtl="0" algn="l">
              <a:lnSpc>
                <a:spcPct val="100000"/>
              </a:lnSpc>
              <a:spcBef>
                <a:spcPts val="0"/>
              </a:spcBef>
              <a:spcAft>
                <a:spcPts val="0"/>
              </a:spcAft>
              <a:buSzPts val="1100"/>
              <a:buChar char="●"/>
            </a:pPr>
            <a:r>
              <a:rPr lang="en-GB"/>
              <a:t>Generally high school level mathematics and intro to stats courses… no calculus or higher level math</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516222d91_0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5516222d91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Often there is a shortcut or trick to solve most questions that will save you a lot of time- time is a key thing here that you also need to practice. Its one thing that you can solve the problem at home with no pressure and </a:t>
            </a:r>
            <a:r>
              <a:rPr lang="en-GB"/>
              <a:t>infinite</a:t>
            </a:r>
            <a:r>
              <a:rPr lang="en-GB"/>
              <a:t> amount of time, but another to do it quickly within the time limit → that’s why you need to know the shortcuts and tricks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516222d91_0_3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5516222d91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In-class can often be quite pricey, but may work well if you respond well to structure and a classroom/instructor format</a:t>
            </a:r>
            <a:endParaRPr/>
          </a:p>
          <a:p>
            <a:pPr indent="-298450" lvl="0" marL="457200" rtl="0" algn="l">
              <a:lnSpc>
                <a:spcPct val="100000"/>
              </a:lnSpc>
              <a:spcBef>
                <a:spcPts val="0"/>
              </a:spcBef>
              <a:spcAft>
                <a:spcPts val="0"/>
              </a:spcAft>
              <a:buSzPts val="1100"/>
              <a:buChar char="●"/>
            </a:pPr>
            <a:r>
              <a:rPr lang="en-GB"/>
              <a:t>So think about whether you can organize yourself and be on top of studying on your own </a:t>
            </a:r>
            <a:endParaRPr/>
          </a:p>
          <a:p>
            <a:pPr indent="-298450" lvl="0" marL="457200" rtl="0" algn="l">
              <a:lnSpc>
                <a:spcPct val="100000"/>
              </a:lnSpc>
              <a:spcBef>
                <a:spcPts val="0"/>
              </a:spcBef>
              <a:spcAft>
                <a:spcPts val="0"/>
              </a:spcAft>
              <a:buSzPts val="1100"/>
              <a:buChar char="●"/>
            </a:pPr>
            <a:r>
              <a:rPr b="1" lang="en-GB"/>
              <a:t>Magoosh:</a:t>
            </a:r>
            <a:r>
              <a:rPr lang="en-GB"/>
              <a:t> $149 for 6-months access, which you can extend. Includes over 250 instructional videos, over 1200 practice questions, up to 3 practice tests, study schedules, email assistance, score prediction, etc. </a:t>
            </a:r>
            <a:endParaRPr/>
          </a:p>
          <a:p>
            <a:pPr indent="-298450" lvl="0" marL="457200" rtl="0" algn="l">
              <a:lnSpc>
                <a:spcPct val="100000"/>
              </a:lnSpc>
              <a:spcBef>
                <a:spcPts val="0"/>
              </a:spcBef>
              <a:spcAft>
                <a:spcPts val="0"/>
              </a:spcAft>
              <a:buSzPts val="1100"/>
              <a:buChar char="●"/>
            </a:pPr>
            <a:r>
              <a:rPr b="1" lang="en-GB"/>
              <a:t>Free</a:t>
            </a:r>
            <a:r>
              <a:rPr lang="en-GB"/>
              <a:t>: ETS website has lots of resources on types of questions and practice questions, and full practice tests that are free (2)</a:t>
            </a:r>
            <a:endParaRPr/>
          </a:p>
          <a:p>
            <a:pPr indent="-298450" lvl="1" marL="914400" rtl="0" algn="l">
              <a:lnSpc>
                <a:spcPct val="100000"/>
              </a:lnSpc>
              <a:spcBef>
                <a:spcPts val="0"/>
              </a:spcBef>
              <a:spcAft>
                <a:spcPts val="0"/>
              </a:spcAft>
              <a:buSzPts val="1100"/>
              <a:buChar char="○"/>
            </a:pPr>
            <a:r>
              <a:rPr lang="en-GB"/>
              <a:t>Khan academy (can access through ETS) has free practice questions and videos at least for quant section to help you review material and practice </a:t>
            </a:r>
            <a:endParaRPr/>
          </a:p>
          <a:p>
            <a:pPr indent="-298450" lvl="0" marL="457200" rtl="0" algn="l">
              <a:lnSpc>
                <a:spcPct val="100000"/>
              </a:lnSpc>
              <a:spcBef>
                <a:spcPts val="0"/>
              </a:spcBef>
              <a:spcAft>
                <a:spcPts val="0"/>
              </a:spcAft>
              <a:buSzPts val="1100"/>
              <a:buChar char="●"/>
            </a:pPr>
            <a:r>
              <a:rPr b="1" lang="en-GB"/>
              <a:t>Are they worth it? </a:t>
            </a:r>
            <a:r>
              <a:rPr lang="en-GB"/>
              <a:t>We can talk about pros and cons, based on personal experience, etc. </a:t>
            </a:r>
            <a:endParaRPr/>
          </a:p>
          <a:p>
            <a:pPr indent="-298450" lvl="1" marL="914400" rtl="0" algn="l">
              <a:lnSpc>
                <a:spcPct val="100000"/>
              </a:lnSpc>
              <a:spcBef>
                <a:spcPts val="0"/>
              </a:spcBef>
              <a:spcAft>
                <a:spcPts val="0"/>
              </a:spcAft>
              <a:buSzPts val="1100"/>
              <a:buChar char="○"/>
            </a:pPr>
            <a:r>
              <a:rPr lang="en-GB"/>
              <a:t>I used the online Kaplan program, through which i got books and instructional videos online</a:t>
            </a:r>
            <a:endParaRPr/>
          </a:p>
          <a:p>
            <a:pPr indent="-298450" lvl="1" marL="914400" rtl="0" algn="l">
              <a:lnSpc>
                <a:spcPct val="100000"/>
              </a:lnSpc>
              <a:spcBef>
                <a:spcPts val="0"/>
              </a:spcBef>
              <a:spcAft>
                <a:spcPts val="0"/>
              </a:spcAft>
              <a:buSzPts val="1100"/>
              <a:buChar char="○"/>
            </a:pPr>
            <a:r>
              <a:rPr lang="en-GB"/>
              <a:t>Personally found that math section on kaplan is too easy so i was shocked by the difficulty of questions on the actual test</a:t>
            </a:r>
            <a:endParaRPr/>
          </a:p>
          <a:p>
            <a:pPr indent="-298450" lvl="1" marL="914400" rtl="0" algn="l">
              <a:lnSpc>
                <a:spcPct val="100000"/>
              </a:lnSpc>
              <a:spcBef>
                <a:spcPts val="0"/>
              </a:spcBef>
              <a:spcAft>
                <a:spcPts val="0"/>
              </a:spcAft>
              <a:buSzPts val="1100"/>
              <a:buChar char="○"/>
            </a:pPr>
            <a:r>
              <a:rPr lang="en-GB"/>
              <a:t>Personally i’d recommend using multiple resources (the practice questions in each resource vary by difficulty)</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516222d91_0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5516222d91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Elizabeth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5516222d91_0_1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5516222d91_0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5516222d91_0_1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5516222d91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5516222d91_0_1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5516222d91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516222d91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5516222d9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Can mention ScoreSelect (only sending your best scores) option, maybe in test day and anxiety?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516222d91_0_2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5516222d91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5516222d91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5516222d91_0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5516222d91_0_2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5516222d91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5516222d91_0_2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5516222d91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516222d91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5516222d91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a:t>Dana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516222d91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5516222d91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Many graduate programs require the general GRE scores (sometimes the subject as well) to apply</a:t>
            </a:r>
            <a:endParaRPr/>
          </a:p>
          <a:p>
            <a:pPr indent="-298450" lvl="0" marL="457200" rtl="0" algn="l">
              <a:lnSpc>
                <a:spcPct val="100000"/>
              </a:lnSpc>
              <a:spcBef>
                <a:spcPts val="0"/>
              </a:spcBef>
              <a:spcAft>
                <a:spcPts val="0"/>
              </a:spcAft>
              <a:buSzPts val="1100"/>
              <a:buChar char="●"/>
            </a:pPr>
            <a:r>
              <a:rPr lang="en-GB"/>
              <a:t>Used as another way to differ</a:t>
            </a:r>
            <a:r>
              <a:rPr lang="en-GB"/>
              <a:t>entiate between people applying, another measure used to see how competitive you are</a:t>
            </a:r>
            <a:endParaRPr/>
          </a:p>
          <a:p>
            <a:pPr indent="0" lvl="0" marL="0" rtl="0" algn="l">
              <a:lnSpc>
                <a:spcPct val="100000"/>
              </a:lnSpc>
              <a:spcBef>
                <a:spcPts val="0"/>
              </a:spcBef>
              <a:spcAft>
                <a:spcPts val="0"/>
              </a:spcAft>
              <a:buSzPts val="1400"/>
              <a:buNone/>
            </a:pPr>
            <a:r>
              <a:rPr lang="en-GB"/>
              <a:t>Different schools assess the GRE scores differently, for example </a:t>
            </a:r>
            <a:endParaRPr/>
          </a:p>
          <a:p>
            <a:pPr indent="-298450" lvl="0" marL="457200" rtl="0" algn="l">
              <a:lnSpc>
                <a:spcPct val="100000"/>
              </a:lnSpc>
              <a:spcBef>
                <a:spcPts val="0"/>
              </a:spcBef>
              <a:spcAft>
                <a:spcPts val="0"/>
              </a:spcAft>
              <a:buSzPts val="1100"/>
              <a:buChar char="●"/>
            </a:pPr>
            <a:r>
              <a:rPr lang="en-GB"/>
              <a:t>Some schools have cutoffs, some have past averages of accepted students...</a:t>
            </a:r>
            <a:endParaRPr/>
          </a:p>
          <a:p>
            <a:pPr indent="-298450" lvl="0" marL="457200" rtl="0" algn="l">
              <a:lnSpc>
                <a:spcPct val="100000"/>
              </a:lnSpc>
              <a:spcBef>
                <a:spcPts val="0"/>
              </a:spcBef>
              <a:spcAft>
                <a:spcPts val="0"/>
              </a:spcAft>
              <a:buSzPts val="1100"/>
              <a:buChar char="●"/>
            </a:pPr>
            <a:r>
              <a:rPr lang="en-GB"/>
              <a:t>University of Windsor posts cut-off scores (they say that </a:t>
            </a:r>
            <a:r>
              <a:rPr lang="en-GB" sz="1050">
                <a:solidFill>
                  <a:srgbClr val="333333"/>
                </a:solidFill>
                <a:highlight>
                  <a:srgbClr val="FFFFFF"/>
                </a:highlight>
              </a:rPr>
              <a:t>For most programs and tracks the minimum GRE score for admission is the 50th percentile)</a:t>
            </a:r>
            <a:endParaRPr sz="1050">
              <a:solidFill>
                <a:srgbClr val="333333"/>
              </a:solidFill>
              <a:highlight>
                <a:srgbClr val="FFFFFF"/>
              </a:highlight>
            </a:endParaRPr>
          </a:p>
          <a:p>
            <a:pPr indent="-295275" lvl="0" marL="457200" rtl="0" algn="l">
              <a:lnSpc>
                <a:spcPct val="100000"/>
              </a:lnSpc>
              <a:spcBef>
                <a:spcPts val="0"/>
              </a:spcBef>
              <a:spcAft>
                <a:spcPts val="0"/>
              </a:spcAft>
              <a:buClr>
                <a:srgbClr val="333333"/>
              </a:buClr>
              <a:buSzPts val="1050"/>
              <a:buChar char="●"/>
            </a:pPr>
            <a:r>
              <a:rPr lang="en-GB" sz="1050">
                <a:solidFill>
                  <a:srgbClr val="333333"/>
                </a:solidFill>
                <a:highlight>
                  <a:srgbClr val="FFFFFF"/>
                </a:highlight>
              </a:rPr>
              <a:t>Queen’s: when i contacted them they said that (</a:t>
            </a:r>
            <a:r>
              <a:rPr lang="en-GB">
                <a:solidFill>
                  <a:srgbClr val="785D87"/>
                </a:solidFill>
                <a:highlight>
                  <a:srgbClr val="FFFFFF"/>
                </a:highlight>
                <a:latin typeface="Georgia"/>
                <a:ea typeface="Georgia"/>
                <a:cs typeface="Georgia"/>
                <a:sym typeface="Georgia"/>
              </a:rPr>
              <a:t>Our clinical program is very competitive, GRE scores usually in the 80-99%.)</a:t>
            </a:r>
            <a:endParaRPr sz="1050">
              <a:solidFill>
                <a:srgbClr val="333333"/>
              </a:solidFill>
              <a:highlight>
                <a:srgbClr val="FFFFFF"/>
              </a:highlight>
            </a:endParaRPr>
          </a:p>
          <a:p>
            <a:pPr indent="-298450" lvl="0" marL="457200" rtl="0" algn="l">
              <a:lnSpc>
                <a:spcPct val="100000"/>
              </a:lnSpc>
              <a:spcBef>
                <a:spcPts val="0"/>
              </a:spcBef>
              <a:spcAft>
                <a:spcPts val="0"/>
              </a:spcAft>
              <a:buSzPts val="1100"/>
              <a:buChar char="●"/>
            </a:pPr>
            <a:r>
              <a:rPr lang="en-GB"/>
              <a:t>Ryerson: I emailed them to ask and they had very helpful information (</a:t>
            </a:r>
            <a:r>
              <a:rPr lang="en-GB">
                <a:solidFill>
                  <a:srgbClr val="222222"/>
                </a:solidFill>
                <a:highlight>
                  <a:srgbClr val="FFFFFF"/>
                </a:highlight>
                <a:latin typeface="Calibri"/>
                <a:ea typeface="Calibri"/>
                <a:cs typeface="Calibri"/>
                <a:sym typeface="Calibri"/>
              </a:rPr>
              <a:t>we view GREs as only one component of an attractive application...We certainly don’t have cut-offs...but generally we like to see 70th percentiles and above. 90th percentile scores are very impressive but I will also tell you that the admissions committee will look at GRE scores last — they are first looking at GPA, research experience and interests, ability to write well, a good supervisor match, and solid reference letters. Without those components of a strong application, even a 90th percentile GRE doesn’t sway the committee much. On the other hand, low scores—anything below a 50th percentile- the committee or potential supervisor might query in an interview with a student. But it doesn’t preclude the interview. Bottom line, we are looking for a well-rounded profile. Take GREs seriously, but not at the expense of other components of your application.) </a:t>
            </a:r>
            <a:endParaRPr/>
          </a:p>
          <a:p>
            <a:pPr indent="-298450" lvl="0" marL="457200" rtl="0" algn="l">
              <a:lnSpc>
                <a:spcPct val="100000"/>
              </a:lnSpc>
              <a:spcBef>
                <a:spcPts val="0"/>
              </a:spcBef>
              <a:spcAft>
                <a:spcPts val="0"/>
              </a:spcAft>
              <a:buSzPts val="1100"/>
              <a:buChar char="●"/>
            </a:pPr>
            <a:r>
              <a:rPr lang="en-GB"/>
              <a:t>other schools don’t advertise scores as prominently (I think many schools don’t really post cut offs on websites but say more general things like the higher the GRE score, the better)</a:t>
            </a:r>
            <a:endParaRPr/>
          </a:p>
          <a:p>
            <a:pPr indent="-298450" lvl="0" marL="457200" rtl="0" algn="l">
              <a:lnSpc>
                <a:spcPct val="100000"/>
              </a:lnSpc>
              <a:spcBef>
                <a:spcPts val="0"/>
              </a:spcBef>
              <a:spcAft>
                <a:spcPts val="0"/>
              </a:spcAft>
              <a:buSzPts val="1100"/>
              <a:buChar char="●"/>
            </a:pPr>
            <a:r>
              <a:rPr lang="en-GB"/>
              <a:t>If in doubt can always email department (after carefully reviewing website to make sure it’s not there) → i did that when I was applying and they usually give you helpful information </a:t>
            </a:r>
            <a:endParaRPr/>
          </a:p>
          <a:p>
            <a:pPr indent="-298450" lvl="0" marL="457200" rtl="0" algn="l">
              <a:lnSpc>
                <a:spcPct val="100000"/>
              </a:lnSpc>
              <a:spcBef>
                <a:spcPts val="0"/>
              </a:spcBef>
              <a:spcAft>
                <a:spcPts val="0"/>
              </a:spcAft>
              <a:buSzPts val="1100"/>
              <a:buChar char="●"/>
            </a:pPr>
            <a:r>
              <a:rPr lang="en-GB"/>
              <a:t>No “magic number” (as far as I’m aware): it really depends on the school &amp; on how good the other components of your application are (i.e. reference letters, GPA, and so on)</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5f07efd7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55f07efd7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Clinical psych, experimental (i.e. social psychology/cognitive), accounting, economics, sometimes engineering (it depends on the school)</a:t>
            </a:r>
            <a:endParaRPr/>
          </a:p>
          <a:p>
            <a:pPr indent="-298450" lvl="0" marL="457200" rtl="0" algn="l">
              <a:lnSpc>
                <a:spcPct val="100000"/>
              </a:lnSpc>
              <a:spcBef>
                <a:spcPts val="0"/>
              </a:spcBef>
              <a:spcAft>
                <a:spcPts val="0"/>
              </a:spcAft>
              <a:buSzPts val="1100"/>
              <a:buChar char="●"/>
            </a:pPr>
            <a:r>
              <a:rPr lang="en-GB"/>
              <a:t>Also sometimes it’s optional, then you might want to contact the school and see if you think it’s important for them for a strong application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582f7474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5582f7474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Clinical psych, experimental (i.e. social psychology/cognitive), accounting, economics, sometimes engineering (it depends on the school)</a:t>
            </a:r>
            <a:endParaRPr/>
          </a:p>
          <a:p>
            <a:pPr indent="-298450" lvl="0" marL="457200" rtl="0" algn="l">
              <a:lnSpc>
                <a:spcPct val="100000"/>
              </a:lnSpc>
              <a:spcBef>
                <a:spcPts val="0"/>
              </a:spcBef>
              <a:spcAft>
                <a:spcPts val="0"/>
              </a:spcAft>
              <a:buSzPts val="1100"/>
              <a:buChar char="●"/>
            </a:pPr>
            <a:r>
              <a:rPr lang="en-GB"/>
              <a:t>Also sometimes it’s optional, then you might want to contact the school and see if you think it’s important for them for a strong application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516222d91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5516222d91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Example taken from York’s requirements, will emphasize to check all school websites but generally procedure is similar </a:t>
            </a:r>
            <a:endParaRPr/>
          </a:p>
          <a:p>
            <a:pPr indent="-298450" lvl="0" marL="457200" rtl="0" algn="l">
              <a:lnSpc>
                <a:spcPct val="100000"/>
              </a:lnSpc>
              <a:spcBef>
                <a:spcPts val="0"/>
              </a:spcBef>
              <a:spcAft>
                <a:spcPts val="0"/>
              </a:spcAft>
              <a:buSzPts val="1100"/>
              <a:buChar char="●"/>
            </a:pPr>
            <a:r>
              <a:rPr lang="en-GB"/>
              <a:t>Just a part of the application - statement of interest and CV are where you can really showcase your past experience, and letters of recommendation will speak to your other skills, the kind of person you are and your research potential, also your GPA</a:t>
            </a:r>
            <a:r>
              <a:rPr lang="en-GB"/>
              <a:t>...</a:t>
            </a:r>
            <a:r>
              <a:rPr lang="en-GB"/>
              <a:t> they are often looking for a well rounded application </a:t>
            </a:r>
            <a:endParaRPr/>
          </a:p>
          <a:p>
            <a:pPr indent="-298450" lvl="0" marL="457200" rtl="0" algn="l">
              <a:lnSpc>
                <a:spcPct val="100000"/>
              </a:lnSpc>
              <a:spcBef>
                <a:spcPts val="0"/>
              </a:spcBef>
              <a:spcAft>
                <a:spcPts val="0"/>
              </a:spcAft>
              <a:buSzPts val="1100"/>
              <a:buChar char="●"/>
            </a:pPr>
            <a:r>
              <a:rPr lang="en-GB"/>
              <a:t>Remember to balance importance of GRE with other components of your application (also why a good idea to take it early so you have a chance to retake if needed)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67" name="Shape 67"/>
        <p:cNvGrpSpPr/>
        <p:nvPr/>
      </p:nvGrpSpPr>
      <p:grpSpPr>
        <a:xfrm>
          <a:off x="0" y="0"/>
          <a:ext cx="0" cy="0"/>
          <a:chOff x="0" y="0"/>
          <a:chExt cx="0" cy="0"/>
        </a:xfrm>
      </p:grpSpPr>
      <p:sp>
        <p:nvSpPr>
          <p:cNvPr id="68" name="Google Shape;68;p14"/>
          <p:cNvSpPr txBox="1"/>
          <p:nvPr>
            <p:ph type="ctrTitle"/>
          </p:nvPr>
        </p:nvSpPr>
        <p:spPr>
          <a:xfrm>
            <a:off x="2195400" y="1915625"/>
            <a:ext cx="5307900" cy="1159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9" name="Shape 69"/>
        <p:cNvGrpSpPr/>
        <p:nvPr/>
      </p:nvGrpSpPr>
      <p:grpSpPr>
        <a:xfrm>
          <a:off x="0" y="0"/>
          <a:ext cx="0" cy="0"/>
          <a:chOff x="0" y="0"/>
          <a:chExt cx="0" cy="0"/>
        </a:xfrm>
      </p:grpSpPr>
      <p:sp>
        <p:nvSpPr>
          <p:cNvPr id="70" name="Google Shape;70;p15"/>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1" name="Shape 71"/>
        <p:cNvGrpSpPr/>
        <p:nvPr/>
      </p:nvGrpSpPr>
      <p:grpSpPr>
        <a:xfrm>
          <a:off x="0" y="0"/>
          <a:ext cx="0" cy="0"/>
          <a:chOff x="0" y="0"/>
          <a:chExt cx="0" cy="0"/>
        </a:xfrm>
      </p:grpSpPr>
      <p:sp>
        <p:nvSpPr>
          <p:cNvPr id="72" name="Google Shape;72;p16"/>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73" name="Google Shape;73;p16"/>
          <p:cNvSpPr txBox="1"/>
          <p:nvPr>
            <p:ph idx="1" type="body"/>
          </p:nvPr>
        </p:nvSpPr>
        <p:spPr>
          <a:xfrm>
            <a:off x="1556175" y="1479375"/>
            <a:ext cx="3211800" cy="3598800"/>
          </a:xfrm>
          <a:prstGeom prst="rect">
            <a:avLst/>
          </a:prstGeom>
          <a:noFill/>
          <a:ln>
            <a:noFill/>
          </a:ln>
        </p:spPr>
        <p:txBody>
          <a:bodyPr anchorCtr="0" anchor="t" bIns="91425" lIns="91425" spcFirstLastPara="1" rIns="91425" wrap="square" tIns="91425"/>
          <a:lstStyle>
            <a:lvl1pPr indent="-368300" lvl="0" marL="457200" rtl="0" algn="l">
              <a:lnSpc>
                <a:spcPct val="100000"/>
              </a:lnSpc>
              <a:spcBef>
                <a:spcPts val="600"/>
              </a:spcBef>
              <a:spcAft>
                <a:spcPts val="0"/>
              </a:spcAft>
              <a:buSzPts val="2200"/>
              <a:buChar char="◈"/>
              <a:defRPr sz="2200"/>
            </a:lvl1pPr>
            <a:lvl2pPr indent="-368300" lvl="1" marL="914400" rtl="0" algn="l">
              <a:lnSpc>
                <a:spcPct val="100000"/>
              </a:lnSpc>
              <a:spcBef>
                <a:spcPts val="0"/>
              </a:spcBef>
              <a:spcAft>
                <a:spcPts val="0"/>
              </a:spcAft>
              <a:buSzPts val="2200"/>
              <a:buChar char="◆"/>
              <a:defRPr sz="2200"/>
            </a:lvl2pPr>
            <a:lvl3pPr indent="-368300" lvl="2" marL="1371600" rtl="0" algn="l">
              <a:lnSpc>
                <a:spcPct val="100000"/>
              </a:lnSpc>
              <a:spcBef>
                <a:spcPts val="0"/>
              </a:spcBef>
              <a:spcAft>
                <a:spcPts val="0"/>
              </a:spcAft>
              <a:buSzPts val="2200"/>
              <a:buChar char="◇"/>
              <a:defRPr sz="2200"/>
            </a:lvl3pPr>
            <a:lvl4pPr indent="-368300" lvl="3" marL="1828800" rtl="0" algn="l">
              <a:lnSpc>
                <a:spcPct val="100000"/>
              </a:lnSpc>
              <a:spcBef>
                <a:spcPts val="0"/>
              </a:spcBef>
              <a:spcAft>
                <a:spcPts val="0"/>
              </a:spcAft>
              <a:buSzPts val="2200"/>
              <a:buChar char="⬥"/>
              <a:defRPr sz="2200"/>
            </a:lvl4pPr>
            <a:lvl5pPr indent="-368300" lvl="4" marL="2286000" rtl="0" algn="l">
              <a:lnSpc>
                <a:spcPct val="100000"/>
              </a:lnSpc>
              <a:spcBef>
                <a:spcPts val="0"/>
              </a:spcBef>
              <a:spcAft>
                <a:spcPts val="0"/>
              </a:spcAft>
              <a:buSzPts val="2200"/>
              <a:buChar char="⬦"/>
              <a:defRPr sz="2200"/>
            </a:lvl5pPr>
            <a:lvl6pPr indent="-368300" lvl="5" marL="2743200" rtl="0" algn="l">
              <a:lnSpc>
                <a:spcPct val="100000"/>
              </a:lnSpc>
              <a:spcBef>
                <a:spcPts val="0"/>
              </a:spcBef>
              <a:spcAft>
                <a:spcPts val="0"/>
              </a:spcAft>
              <a:buSzPts val="2200"/>
              <a:buChar char="⬦"/>
              <a:defRPr sz="2200"/>
            </a:lvl6pPr>
            <a:lvl7pPr indent="-368300" lvl="6" marL="3200400" rtl="0" algn="l">
              <a:lnSpc>
                <a:spcPct val="100000"/>
              </a:lnSpc>
              <a:spcBef>
                <a:spcPts val="0"/>
              </a:spcBef>
              <a:spcAft>
                <a:spcPts val="0"/>
              </a:spcAft>
              <a:buSzPts val="2200"/>
              <a:buChar char="⬦"/>
              <a:defRPr sz="2200"/>
            </a:lvl7pPr>
            <a:lvl8pPr indent="-368300" lvl="7" marL="3657600" rtl="0" algn="l">
              <a:lnSpc>
                <a:spcPct val="100000"/>
              </a:lnSpc>
              <a:spcBef>
                <a:spcPts val="0"/>
              </a:spcBef>
              <a:spcAft>
                <a:spcPts val="0"/>
              </a:spcAft>
              <a:buSzPts val="2200"/>
              <a:buChar char="⬦"/>
              <a:defRPr sz="2200"/>
            </a:lvl8pPr>
            <a:lvl9pPr indent="-368300" lvl="8" marL="4114800" rtl="0" algn="l">
              <a:lnSpc>
                <a:spcPct val="100000"/>
              </a:lnSpc>
              <a:spcBef>
                <a:spcPts val="0"/>
              </a:spcBef>
              <a:spcAft>
                <a:spcPts val="0"/>
              </a:spcAft>
              <a:buSzPts val="2200"/>
              <a:buChar char="⬦"/>
              <a:defRPr sz="2200"/>
            </a:lvl9pPr>
          </a:lstStyle>
          <a:p/>
        </p:txBody>
      </p:sp>
      <p:sp>
        <p:nvSpPr>
          <p:cNvPr id="74" name="Google Shape;74;p16"/>
          <p:cNvSpPr txBox="1"/>
          <p:nvPr>
            <p:ph idx="2" type="body"/>
          </p:nvPr>
        </p:nvSpPr>
        <p:spPr>
          <a:xfrm>
            <a:off x="4961272" y="1479375"/>
            <a:ext cx="3211800" cy="3598800"/>
          </a:xfrm>
          <a:prstGeom prst="rect">
            <a:avLst/>
          </a:prstGeom>
          <a:noFill/>
          <a:ln>
            <a:noFill/>
          </a:ln>
        </p:spPr>
        <p:txBody>
          <a:bodyPr anchorCtr="0" anchor="t" bIns="91425" lIns="91425" spcFirstLastPara="1" rIns="91425" wrap="square" tIns="91425"/>
          <a:lstStyle>
            <a:lvl1pPr indent="-368300" lvl="0" marL="457200" rtl="0" algn="l">
              <a:lnSpc>
                <a:spcPct val="100000"/>
              </a:lnSpc>
              <a:spcBef>
                <a:spcPts val="600"/>
              </a:spcBef>
              <a:spcAft>
                <a:spcPts val="0"/>
              </a:spcAft>
              <a:buSzPts val="2200"/>
              <a:buChar char="◈"/>
              <a:defRPr sz="2200"/>
            </a:lvl1pPr>
            <a:lvl2pPr indent="-368300" lvl="1" marL="914400" rtl="0" algn="l">
              <a:lnSpc>
                <a:spcPct val="100000"/>
              </a:lnSpc>
              <a:spcBef>
                <a:spcPts val="0"/>
              </a:spcBef>
              <a:spcAft>
                <a:spcPts val="0"/>
              </a:spcAft>
              <a:buSzPts val="2200"/>
              <a:buChar char="◆"/>
              <a:defRPr sz="2200"/>
            </a:lvl2pPr>
            <a:lvl3pPr indent="-368300" lvl="2" marL="1371600" rtl="0" algn="l">
              <a:lnSpc>
                <a:spcPct val="100000"/>
              </a:lnSpc>
              <a:spcBef>
                <a:spcPts val="0"/>
              </a:spcBef>
              <a:spcAft>
                <a:spcPts val="0"/>
              </a:spcAft>
              <a:buSzPts val="2200"/>
              <a:buChar char="◇"/>
              <a:defRPr sz="2200"/>
            </a:lvl3pPr>
            <a:lvl4pPr indent="-368300" lvl="3" marL="1828800" rtl="0" algn="l">
              <a:lnSpc>
                <a:spcPct val="100000"/>
              </a:lnSpc>
              <a:spcBef>
                <a:spcPts val="0"/>
              </a:spcBef>
              <a:spcAft>
                <a:spcPts val="0"/>
              </a:spcAft>
              <a:buSzPts val="2200"/>
              <a:buChar char="⬥"/>
              <a:defRPr sz="2200"/>
            </a:lvl4pPr>
            <a:lvl5pPr indent="-368300" lvl="4" marL="2286000" rtl="0" algn="l">
              <a:lnSpc>
                <a:spcPct val="100000"/>
              </a:lnSpc>
              <a:spcBef>
                <a:spcPts val="0"/>
              </a:spcBef>
              <a:spcAft>
                <a:spcPts val="0"/>
              </a:spcAft>
              <a:buSzPts val="2200"/>
              <a:buChar char="⬦"/>
              <a:defRPr sz="2200"/>
            </a:lvl5pPr>
            <a:lvl6pPr indent="-368300" lvl="5" marL="2743200" rtl="0" algn="l">
              <a:lnSpc>
                <a:spcPct val="100000"/>
              </a:lnSpc>
              <a:spcBef>
                <a:spcPts val="0"/>
              </a:spcBef>
              <a:spcAft>
                <a:spcPts val="0"/>
              </a:spcAft>
              <a:buSzPts val="2200"/>
              <a:buChar char="⬦"/>
              <a:defRPr sz="2200"/>
            </a:lvl6pPr>
            <a:lvl7pPr indent="-368300" lvl="6" marL="3200400" rtl="0" algn="l">
              <a:lnSpc>
                <a:spcPct val="100000"/>
              </a:lnSpc>
              <a:spcBef>
                <a:spcPts val="0"/>
              </a:spcBef>
              <a:spcAft>
                <a:spcPts val="0"/>
              </a:spcAft>
              <a:buSzPts val="2200"/>
              <a:buChar char="⬦"/>
              <a:defRPr sz="2200"/>
            </a:lvl7pPr>
            <a:lvl8pPr indent="-368300" lvl="7" marL="3657600" rtl="0" algn="l">
              <a:lnSpc>
                <a:spcPct val="100000"/>
              </a:lnSpc>
              <a:spcBef>
                <a:spcPts val="0"/>
              </a:spcBef>
              <a:spcAft>
                <a:spcPts val="0"/>
              </a:spcAft>
              <a:buSzPts val="2200"/>
              <a:buChar char="⬦"/>
              <a:defRPr sz="2200"/>
            </a:lvl8pPr>
            <a:lvl9pPr indent="-368300" lvl="8" marL="4114800" rtl="0" algn="l">
              <a:lnSpc>
                <a:spcPct val="100000"/>
              </a:lnSpc>
              <a:spcBef>
                <a:spcPts val="0"/>
              </a:spcBef>
              <a:spcAft>
                <a:spcPts val="0"/>
              </a:spcAft>
              <a:buSzPts val="2200"/>
              <a:buChar char="⬦"/>
              <a:defRPr sz="2200"/>
            </a:lvl9pPr>
          </a:lstStyle>
          <a:p/>
        </p:txBody>
      </p:sp>
      <p:sp>
        <p:nvSpPr>
          <p:cNvPr id="75" name="Google Shape;75;p16"/>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cxnSp>
        <p:nvCxnSpPr>
          <p:cNvPr id="76" name="Google Shape;76;p16"/>
          <p:cNvCxnSpPr/>
          <p:nvPr/>
        </p:nvCxnSpPr>
        <p:spPr>
          <a:xfrm>
            <a:off x="1664750" y="1357125"/>
            <a:ext cx="65262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77" name="Shape 77"/>
        <p:cNvGrpSpPr/>
        <p:nvPr/>
      </p:nvGrpSpPr>
      <p:grpSpPr>
        <a:xfrm>
          <a:off x="0" y="0"/>
          <a:ext cx="0" cy="0"/>
          <a:chOff x="0" y="0"/>
          <a:chExt cx="0" cy="0"/>
        </a:xfrm>
      </p:grpSpPr>
      <p:sp>
        <p:nvSpPr>
          <p:cNvPr id="78" name="Google Shape;78;p17"/>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17"/>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Clr>
                <a:srgbClr val="666666"/>
              </a:buClr>
              <a:buSzPts val="1800"/>
              <a:buNone/>
              <a:defRPr i="1" sz="1800">
                <a:solidFill>
                  <a:srgbClr val="666666"/>
                </a:solidFill>
              </a:defRPr>
            </a:lvl1pPr>
            <a:lvl2pPr lvl="1" rtl="0" algn="l">
              <a:lnSpc>
                <a:spcPct val="100000"/>
              </a:lnSpc>
              <a:spcBef>
                <a:spcPts val="0"/>
              </a:spcBef>
              <a:spcAft>
                <a:spcPts val="0"/>
              </a:spcAft>
              <a:buClr>
                <a:srgbClr val="666666"/>
              </a:buClr>
              <a:buSzPts val="1800"/>
              <a:buNone/>
              <a:defRPr i="1" sz="1800">
                <a:solidFill>
                  <a:srgbClr val="666666"/>
                </a:solidFill>
              </a:defRPr>
            </a:lvl2pPr>
            <a:lvl3pPr lvl="2" rtl="0" algn="l">
              <a:lnSpc>
                <a:spcPct val="100000"/>
              </a:lnSpc>
              <a:spcBef>
                <a:spcPts val="0"/>
              </a:spcBef>
              <a:spcAft>
                <a:spcPts val="0"/>
              </a:spcAft>
              <a:buClr>
                <a:srgbClr val="666666"/>
              </a:buClr>
              <a:buSzPts val="1800"/>
              <a:buNone/>
              <a:defRPr i="1" sz="1800">
                <a:solidFill>
                  <a:srgbClr val="666666"/>
                </a:solidFill>
              </a:defRPr>
            </a:lvl3pPr>
            <a:lvl4pPr lvl="3" rtl="0" algn="l">
              <a:lnSpc>
                <a:spcPct val="100000"/>
              </a:lnSpc>
              <a:spcBef>
                <a:spcPts val="0"/>
              </a:spcBef>
              <a:spcAft>
                <a:spcPts val="0"/>
              </a:spcAft>
              <a:buClr>
                <a:srgbClr val="666666"/>
              </a:buClr>
              <a:buSzPts val="1800"/>
              <a:buNone/>
              <a:defRPr i="1">
                <a:solidFill>
                  <a:srgbClr val="666666"/>
                </a:solidFill>
              </a:defRPr>
            </a:lvl4pPr>
            <a:lvl5pPr lvl="4" rtl="0" algn="l">
              <a:lnSpc>
                <a:spcPct val="100000"/>
              </a:lnSpc>
              <a:spcBef>
                <a:spcPts val="0"/>
              </a:spcBef>
              <a:spcAft>
                <a:spcPts val="0"/>
              </a:spcAft>
              <a:buClr>
                <a:srgbClr val="666666"/>
              </a:buClr>
              <a:buSzPts val="1800"/>
              <a:buNone/>
              <a:defRPr i="1">
                <a:solidFill>
                  <a:srgbClr val="666666"/>
                </a:solidFill>
              </a:defRPr>
            </a:lvl5pPr>
            <a:lvl6pPr lvl="5" rtl="0" algn="l">
              <a:lnSpc>
                <a:spcPct val="100000"/>
              </a:lnSpc>
              <a:spcBef>
                <a:spcPts val="0"/>
              </a:spcBef>
              <a:spcAft>
                <a:spcPts val="0"/>
              </a:spcAft>
              <a:buClr>
                <a:srgbClr val="666666"/>
              </a:buClr>
              <a:buSzPts val="1800"/>
              <a:buNone/>
              <a:defRPr i="1">
                <a:solidFill>
                  <a:srgbClr val="666666"/>
                </a:solidFill>
              </a:defRPr>
            </a:lvl6pPr>
            <a:lvl7pPr lvl="6" rtl="0" algn="l">
              <a:lnSpc>
                <a:spcPct val="100000"/>
              </a:lnSpc>
              <a:spcBef>
                <a:spcPts val="0"/>
              </a:spcBef>
              <a:spcAft>
                <a:spcPts val="0"/>
              </a:spcAft>
              <a:buClr>
                <a:srgbClr val="666666"/>
              </a:buClr>
              <a:buSzPts val="1800"/>
              <a:buNone/>
              <a:defRPr i="1">
                <a:solidFill>
                  <a:srgbClr val="666666"/>
                </a:solidFill>
              </a:defRPr>
            </a:lvl7pPr>
            <a:lvl8pPr lvl="7" rtl="0" algn="l">
              <a:lnSpc>
                <a:spcPct val="100000"/>
              </a:lnSpc>
              <a:spcBef>
                <a:spcPts val="0"/>
              </a:spcBef>
              <a:spcAft>
                <a:spcPts val="0"/>
              </a:spcAft>
              <a:buClr>
                <a:srgbClr val="666666"/>
              </a:buClr>
              <a:buSzPts val="1800"/>
              <a:buNone/>
              <a:defRPr i="1">
                <a:solidFill>
                  <a:srgbClr val="666666"/>
                </a:solidFill>
              </a:defRPr>
            </a:lvl8pPr>
            <a:lvl9pPr lvl="8" rtl="0" algn="l">
              <a:lnSpc>
                <a:spcPct val="100000"/>
              </a:lnSpc>
              <a:spcBef>
                <a:spcPts val="0"/>
              </a:spcBef>
              <a:spcAft>
                <a:spcPts val="0"/>
              </a:spcAft>
              <a:buClr>
                <a:srgbClr val="666666"/>
              </a:buClr>
              <a:buSzPts val="1800"/>
              <a:buNone/>
              <a:defRPr i="1">
                <a:solidFill>
                  <a:srgbClr val="666666"/>
                </a:solidFill>
              </a:defRPr>
            </a:lvl9pPr>
          </a:lstStyle>
          <a:p/>
        </p:txBody>
      </p:sp>
      <p:sp>
        <p:nvSpPr>
          <p:cNvPr id="80" name="Google Shape;80;p17"/>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83" name="Google Shape;83;p18"/>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cxnSp>
        <p:nvCxnSpPr>
          <p:cNvPr id="84" name="Google Shape;84;p18"/>
          <p:cNvCxnSpPr/>
          <p:nvPr/>
        </p:nvCxnSpPr>
        <p:spPr>
          <a:xfrm>
            <a:off x="1664750" y="1357125"/>
            <a:ext cx="65262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5" name="Shape 85"/>
        <p:cNvGrpSpPr/>
        <p:nvPr/>
      </p:nvGrpSpPr>
      <p:grpSpPr>
        <a:xfrm>
          <a:off x="0" y="0"/>
          <a:ext cx="0" cy="0"/>
          <a:chOff x="0" y="0"/>
          <a:chExt cx="0" cy="0"/>
        </a:xfrm>
      </p:grpSpPr>
      <p:sp>
        <p:nvSpPr>
          <p:cNvPr id="86" name="Google Shape;86;p19"/>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87" name="Google Shape;87;p19"/>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lstStyle>
            <a:lvl1pPr indent="-393700" lvl="0" marL="457200" rtl="0" algn="l">
              <a:lnSpc>
                <a:spcPct val="100000"/>
              </a:lnSpc>
              <a:spcBef>
                <a:spcPts val="600"/>
              </a:spcBef>
              <a:spcAft>
                <a:spcPts val="0"/>
              </a:spcAft>
              <a:buSzPts val="2600"/>
              <a:buChar char="◈"/>
              <a:defRPr sz="2600"/>
            </a:lvl1pPr>
            <a:lvl2pPr indent="-393700" lvl="1" marL="914400" rtl="0" algn="l">
              <a:lnSpc>
                <a:spcPct val="100000"/>
              </a:lnSpc>
              <a:spcBef>
                <a:spcPts val="0"/>
              </a:spcBef>
              <a:spcAft>
                <a:spcPts val="0"/>
              </a:spcAft>
              <a:buSzPts val="2600"/>
              <a:buChar char="◆"/>
              <a:defRPr sz="2600"/>
            </a:lvl2pPr>
            <a:lvl3pPr indent="-393700" lvl="2" marL="1371600" rtl="0" algn="l">
              <a:lnSpc>
                <a:spcPct val="100000"/>
              </a:lnSpc>
              <a:spcBef>
                <a:spcPts val="0"/>
              </a:spcBef>
              <a:spcAft>
                <a:spcPts val="0"/>
              </a:spcAft>
              <a:buSzPts val="2600"/>
              <a:buChar char="◇"/>
              <a:defRPr sz="2600"/>
            </a:lvl3pPr>
            <a:lvl4pPr indent="-393700" lvl="3" marL="1828800" rtl="0" algn="l">
              <a:lnSpc>
                <a:spcPct val="100000"/>
              </a:lnSpc>
              <a:spcBef>
                <a:spcPts val="0"/>
              </a:spcBef>
              <a:spcAft>
                <a:spcPts val="0"/>
              </a:spcAft>
              <a:buSzPts val="2600"/>
              <a:buChar char="⬥"/>
              <a:defRPr sz="2600"/>
            </a:lvl4pPr>
            <a:lvl5pPr indent="-393700" lvl="4" marL="2286000" rtl="0" algn="l">
              <a:lnSpc>
                <a:spcPct val="100000"/>
              </a:lnSpc>
              <a:spcBef>
                <a:spcPts val="0"/>
              </a:spcBef>
              <a:spcAft>
                <a:spcPts val="0"/>
              </a:spcAft>
              <a:buSzPts val="2600"/>
              <a:buChar char="⬦"/>
              <a:defRPr sz="2600"/>
            </a:lvl5pPr>
            <a:lvl6pPr indent="-393700" lvl="5" marL="2743200" rtl="0" algn="l">
              <a:lnSpc>
                <a:spcPct val="100000"/>
              </a:lnSpc>
              <a:spcBef>
                <a:spcPts val="0"/>
              </a:spcBef>
              <a:spcAft>
                <a:spcPts val="0"/>
              </a:spcAft>
              <a:buSzPts val="2600"/>
              <a:buChar char="⬦"/>
              <a:defRPr sz="2600"/>
            </a:lvl6pPr>
            <a:lvl7pPr indent="-393700" lvl="6" marL="3200400" rtl="0" algn="l">
              <a:lnSpc>
                <a:spcPct val="100000"/>
              </a:lnSpc>
              <a:spcBef>
                <a:spcPts val="0"/>
              </a:spcBef>
              <a:spcAft>
                <a:spcPts val="0"/>
              </a:spcAft>
              <a:buSzPts val="2600"/>
              <a:buChar char="⬦"/>
              <a:defRPr sz="2600"/>
            </a:lvl7pPr>
            <a:lvl8pPr indent="-393700" lvl="7" marL="3657600" rtl="0" algn="l">
              <a:lnSpc>
                <a:spcPct val="100000"/>
              </a:lnSpc>
              <a:spcBef>
                <a:spcPts val="0"/>
              </a:spcBef>
              <a:spcAft>
                <a:spcPts val="0"/>
              </a:spcAft>
              <a:buSzPts val="2600"/>
              <a:buChar char="⬦"/>
              <a:defRPr sz="2600"/>
            </a:lvl8pPr>
            <a:lvl9pPr indent="-393700" lvl="8" marL="4114800" rtl="0" algn="l">
              <a:lnSpc>
                <a:spcPct val="100000"/>
              </a:lnSpc>
              <a:spcBef>
                <a:spcPts val="0"/>
              </a:spcBef>
              <a:spcAft>
                <a:spcPts val="0"/>
              </a:spcAft>
              <a:buSzPts val="2600"/>
              <a:buChar char="⬦"/>
              <a:defRPr sz="2600"/>
            </a:lvl9pPr>
          </a:lstStyle>
          <a:p/>
        </p:txBody>
      </p:sp>
      <p:sp>
        <p:nvSpPr>
          <p:cNvPr id="88" name="Google Shape;88;p19"/>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cxnSp>
        <p:nvCxnSpPr>
          <p:cNvPr id="89" name="Google Shape;89;p19"/>
          <p:cNvCxnSpPr/>
          <p:nvPr/>
        </p:nvCxnSpPr>
        <p:spPr>
          <a:xfrm>
            <a:off x="1664750" y="1357125"/>
            <a:ext cx="65262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90" name="Shape 90"/>
        <p:cNvGrpSpPr/>
        <p:nvPr/>
      </p:nvGrpSpPr>
      <p:grpSpPr>
        <a:xfrm>
          <a:off x="0" y="0"/>
          <a:ext cx="0" cy="0"/>
          <a:chOff x="0" y="0"/>
          <a:chExt cx="0" cy="0"/>
        </a:xfrm>
      </p:grpSpPr>
      <p:sp>
        <p:nvSpPr>
          <p:cNvPr id="91" name="Google Shape;91;p20"/>
          <p:cNvSpPr txBox="1"/>
          <p:nvPr>
            <p:ph idx="1" type="body"/>
          </p:nvPr>
        </p:nvSpPr>
        <p:spPr>
          <a:xfrm>
            <a:off x="1809500" y="1476000"/>
            <a:ext cx="6128100" cy="819900"/>
          </a:xfrm>
          <a:prstGeom prst="rect">
            <a:avLst/>
          </a:prstGeom>
          <a:noFill/>
          <a:ln>
            <a:noFill/>
          </a:ln>
        </p:spPr>
        <p:txBody>
          <a:bodyPr anchorCtr="0" anchor="t" bIns="91425" lIns="91425" spcFirstLastPara="1" rIns="91425" wrap="square" tIns="91425"/>
          <a:lstStyle>
            <a:lvl1pPr indent="-419100" lvl="0" marL="457200" rtl="0" algn="l">
              <a:lnSpc>
                <a:spcPct val="100000"/>
              </a:lnSpc>
              <a:spcBef>
                <a:spcPts val="600"/>
              </a:spcBef>
              <a:spcAft>
                <a:spcPts val="0"/>
              </a:spcAft>
              <a:buSzPts val="3000"/>
              <a:buChar char="◈"/>
              <a:defRPr b="1" i="1"/>
            </a:lvl1pPr>
            <a:lvl2pPr indent="-381000" lvl="1" marL="914400" rtl="0" algn="l">
              <a:lnSpc>
                <a:spcPct val="100000"/>
              </a:lnSpc>
              <a:spcBef>
                <a:spcPts val="0"/>
              </a:spcBef>
              <a:spcAft>
                <a:spcPts val="0"/>
              </a:spcAft>
              <a:buSzPts val="2400"/>
              <a:buChar char="◆"/>
              <a:defRPr b="1" i="1"/>
            </a:lvl2pPr>
            <a:lvl3pPr indent="-381000" lvl="2" marL="1371600" rtl="0" algn="l">
              <a:lnSpc>
                <a:spcPct val="100000"/>
              </a:lnSpc>
              <a:spcBef>
                <a:spcPts val="0"/>
              </a:spcBef>
              <a:spcAft>
                <a:spcPts val="0"/>
              </a:spcAft>
              <a:buSzPts val="2400"/>
              <a:buChar char="◇"/>
              <a:defRPr b="1" i="1"/>
            </a:lvl3pPr>
            <a:lvl4pPr indent="-342900" lvl="3" marL="1828800" rtl="0" algn="l">
              <a:lnSpc>
                <a:spcPct val="100000"/>
              </a:lnSpc>
              <a:spcBef>
                <a:spcPts val="0"/>
              </a:spcBef>
              <a:spcAft>
                <a:spcPts val="0"/>
              </a:spcAft>
              <a:buSzPts val="1800"/>
              <a:buChar char="⬥"/>
              <a:defRPr b="1" i="1"/>
            </a:lvl4pPr>
            <a:lvl5pPr indent="-342900" lvl="4" marL="2286000" rtl="0" algn="l">
              <a:lnSpc>
                <a:spcPct val="100000"/>
              </a:lnSpc>
              <a:spcBef>
                <a:spcPts val="0"/>
              </a:spcBef>
              <a:spcAft>
                <a:spcPts val="0"/>
              </a:spcAft>
              <a:buSzPts val="1800"/>
              <a:buChar char="⬦"/>
              <a:defRPr b="1" i="1"/>
            </a:lvl5pPr>
            <a:lvl6pPr indent="-342900" lvl="5" marL="2743200" rtl="0" algn="l">
              <a:lnSpc>
                <a:spcPct val="100000"/>
              </a:lnSpc>
              <a:spcBef>
                <a:spcPts val="0"/>
              </a:spcBef>
              <a:spcAft>
                <a:spcPts val="0"/>
              </a:spcAft>
              <a:buSzPts val="1800"/>
              <a:buChar char="⬦"/>
              <a:defRPr b="1" i="1"/>
            </a:lvl6pPr>
            <a:lvl7pPr indent="-342900" lvl="6" marL="3200400" rtl="0" algn="l">
              <a:lnSpc>
                <a:spcPct val="100000"/>
              </a:lnSpc>
              <a:spcBef>
                <a:spcPts val="0"/>
              </a:spcBef>
              <a:spcAft>
                <a:spcPts val="0"/>
              </a:spcAft>
              <a:buSzPts val="1800"/>
              <a:buChar char="⬦"/>
              <a:defRPr b="1" i="1"/>
            </a:lvl7pPr>
            <a:lvl8pPr indent="-342900" lvl="7" marL="3657600" rtl="0" algn="l">
              <a:lnSpc>
                <a:spcPct val="100000"/>
              </a:lnSpc>
              <a:spcBef>
                <a:spcPts val="0"/>
              </a:spcBef>
              <a:spcAft>
                <a:spcPts val="0"/>
              </a:spcAft>
              <a:buSzPts val="1800"/>
              <a:buChar char="⬦"/>
              <a:defRPr b="1" i="1"/>
            </a:lvl8pPr>
            <a:lvl9pPr indent="-342900" lvl="8" marL="4114800" rtl="0" algn="l">
              <a:lnSpc>
                <a:spcPct val="100000"/>
              </a:lnSpc>
              <a:spcBef>
                <a:spcPts val="0"/>
              </a:spcBef>
              <a:spcAft>
                <a:spcPts val="0"/>
              </a:spcAft>
              <a:buSzPts val="1800"/>
              <a:buChar char="⬦"/>
              <a:defRPr b="1" i="1"/>
            </a:lvl9pPr>
          </a:lstStyle>
          <a:p/>
        </p:txBody>
      </p:sp>
      <p:sp>
        <p:nvSpPr>
          <p:cNvPr id="92" name="Google Shape;92;p20"/>
          <p:cNvSpPr txBox="1"/>
          <p:nvPr/>
        </p:nvSpPr>
        <p:spPr>
          <a:xfrm>
            <a:off x="1705475" y="975394"/>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600"/>
              <a:buFont typeface="Arial"/>
              <a:buNone/>
            </a:pPr>
            <a:r>
              <a:rPr b="1" i="0" lang="en-GB" sz="9600" u="none" cap="none" strike="noStrike">
                <a:solidFill>
                  <a:srgbClr val="25212A"/>
                </a:solidFill>
                <a:latin typeface="Oswald"/>
                <a:ea typeface="Oswald"/>
                <a:cs typeface="Oswald"/>
                <a:sym typeface="Oswald"/>
              </a:rPr>
              <a:t>“</a:t>
            </a:r>
            <a:endParaRPr b="1" i="0" sz="9600" u="none" cap="none" strike="noStrike">
              <a:solidFill>
                <a:srgbClr val="25212A"/>
              </a:solidFill>
              <a:latin typeface="Oswald"/>
              <a:ea typeface="Oswald"/>
              <a:cs typeface="Oswald"/>
              <a:sym typeface="Oswald"/>
            </a:endParaRPr>
          </a:p>
        </p:txBody>
      </p:sp>
      <p:sp>
        <p:nvSpPr>
          <p:cNvPr id="93" name="Google Shape;93;p20"/>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4" name="Shape 94"/>
        <p:cNvGrpSpPr/>
        <p:nvPr/>
      </p:nvGrpSpPr>
      <p:grpSpPr>
        <a:xfrm>
          <a:off x="0" y="0"/>
          <a:ext cx="0" cy="0"/>
          <a:chOff x="0" y="0"/>
          <a:chExt cx="0" cy="0"/>
        </a:xfrm>
      </p:grpSpPr>
      <p:sp>
        <p:nvSpPr>
          <p:cNvPr id="95" name="Google Shape;95;p2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96" name="Google Shape;96;p21"/>
          <p:cNvSpPr txBox="1"/>
          <p:nvPr>
            <p:ph idx="1" type="body"/>
          </p:nvPr>
        </p:nvSpPr>
        <p:spPr>
          <a:xfrm>
            <a:off x="1556175" y="1419658"/>
            <a:ext cx="2132700" cy="3460200"/>
          </a:xfrm>
          <a:prstGeom prst="rect">
            <a:avLst/>
          </a:prstGeom>
          <a:noFill/>
          <a:ln>
            <a:noFill/>
          </a:ln>
        </p:spPr>
        <p:txBody>
          <a:bodyPr anchorCtr="0" anchor="t" bIns="91425" lIns="91425" spcFirstLastPara="1" rIns="91425" wrap="square" tIns="91425"/>
          <a:lstStyle>
            <a:lvl1pPr indent="-330200" lvl="0" marL="457200" rtl="0" algn="l">
              <a:lnSpc>
                <a:spcPct val="100000"/>
              </a:lnSpc>
              <a:spcBef>
                <a:spcPts val="60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97" name="Google Shape;97;p21"/>
          <p:cNvSpPr txBox="1"/>
          <p:nvPr>
            <p:ph idx="2" type="body"/>
          </p:nvPr>
        </p:nvSpPr>
        <p:spPr>
          <a:xfrm>
            <a:off x="3798226" y="1419658"/>
            <a:ext cx="2132700" cy="3460200"/>
          </a:xfrm>
          <a:prstGeom prst="rect">
            <a:avLst/>
          </a:prstGeom>
          <a:noFill/>
          <a:ln>
            <a:noFill/>
          </a:ln>
        </p:spPr>
        <p:txBody>
          <a:bodyPr anchorCtr="0" anchor="t" bIns="91425" lIns="91425" spcFirstLastPara="1" rIns="91425" wrap="square" tIns="91425"/>
          <a:lstStyle>
            <a:lvl1pPr indent="-330200" lvl="0" marL="457200" rtl="0" algn="l">
              <a:lnSpc>
                <a:spcPct val="100000"/>
              </a:lnSpc>
              <a:spcBef>
                <a:spcPts val="60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98" name="Google Shape;98;p21"/>
          <p:cNvSpPr txBox="1"/>
          <p:nvPr>
            <p:ph idx="3" type="body"/>
          </p:nvPr>
        </p:nvSpPr>
        <p:spPr>
          <a:xfrm>
            <a:off x="6040277" y="1419658"/>
            <a:ext cx="2132700" cy="3460200"/>
          </a:xfrm>
          <a:prstGeom prst="rect">
            <a:avLst/>
          </a:prstGeom>
          <a:noFill/>
          <a:ln>
            <a:noFill/>
          </a:ln>
        </p:spPr>
        <p:txBody>
          <a:bodyPr anchorCtr="0" anchor="t" bIns="91425" lIns="91425" spcFirstLastPara="1" rIns="91425" wrap="square" tIns="91425"/>
          <a:lstStyle>
            <a:lvl1pPr indent="-330200" lvl="0" marL="457200" rtl="0" algn="l">
              <a:lnSpc>
                <a:spcPct val="100000"/>
              </a:lnSpc>
              <a:spcBef>
                <a:spcPts val="60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99" name="Google Shape;99;p2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cxnSp>
        <p:nvCxnSpPr>
          <p:cNvPr id="100" name="Google Shape;100;p21"/>
          <p:cNvCxnSpPr/>
          <p:nvPr/>
        </p:nvCxnSpPr>
        <p:spPr>
          <a:xfrm>
            <a:off x="1664750" y="1357125"/>
            <a:ext cx="65262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right">
  <p:cSld name="CAPTION_ONLY_1">
    <p:spTree>
      <p:nvGrpSpPr>
        <p:cNvPr id="101" name="Shape 101"/>
        <p:cNvGrpSpPr/>
        <p:nvPr/>
      </p:nvGrpSpPr>
      <p:grpSpPr>
        <a:xfrm>
          <a:off x="0" y="0"/>
          <a:ext cx="0" cy="0"/>
          <a:chOff x="0" y="0"/>
          <a:chExt cx="0" cy="0"/>
        </a:xfrm>
      </p:grpSpPr>
      <p:sp>
        <p:nvSpPr>
          <p:cNvPr id="102" name="Google Shape;102;p22"/>
          <p:cNvSpPr txBox="1"/>
          <p:nvPr>
            <p:ph idx="1" type="body"/>
          </p:nvPr>
        </p:nvSpPr>
        <p:spPr>
          <a:xfrm>
            <a:off x="6657400" y="838500"/>
            <a:ext cx="1497600" cy="3321300"/>
          </a:xfrm>
          <a:prstGeom prst="rect">
            <a:avLst/>
          </a:prstGeom>
          <a:noFill/>
          <a:ln>
            <a:noFill/>
          </a:ln>
        </p:spPr>
        <p:txBody>
          <a:bodyPr anchorCtr="0" anchor="t" bIns="91425" lIns="91425" spcFirstLastPara="1" rIns="91425" wrap="square" tIns="91425"/>
          <a:lstStyle>
            <a:lvl1pPr indent="-228600" lvl="0" marL="457200" rtl="0" algn="l">
              <a:lnSpc>
                <a:spcPct val="100000"/>
              </a:lnSpc>
              <a:spcBef>
                <a:spcPts val="360"/>
              </a:spcBef>
              <a:spcAft>
                <a:spcPts val="0"/>
              </a:spcAft>
              <a:buClr>
                <a:srgbClr val="666666"/>
              </a:buClr>
              <a:buSzPts val="1600"/>
              <a:buNone/>
              <a:defRPr i="1" sz="1600">
                <a:solidFill>
                  <a:srgbClr val="666666"/>
                </a:solidFill>
              </a:defRPr>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103" name="Google Shape;103;p22"/>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cxnSp>
        <p:nvCxnSpPr>
          <p:cNvPr id="104" name="Google Shape;104;p22"/>
          <p:cNvCxnSpPr/>
          <p:nvPr/>
        </p:nvCxnSpPr>
        <p:spPr>
          <a:xfrm>
            <a:off x="6428800" y="990300"/>
            <a:ext cx="0" cy="312270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5" name="Shape 105"/>
        <p:cNvGrpSpPr/>
        <p:nvPr/>
      </p:nvGrpSpPr>
      <p:grpSpPr>
        <a:xfrm>
          <a:off x="0" y="0"/>
          <a:ext cx="0" cy="0"/>
          <a:chOff x="0" y="0"/>
          <a:chExt cx="0" cy="0"/>
        </a:xfrm>
      </p:grpSpPr>
      <p:sp>
        <p:nvSpPr>
          <p:cNvPr id="106" name="Google Shape;106;p23"/>
          <p:cNvSpPr txBox="1"/>
          <p:nvPr>
            <p:ph idx="1" type="body"/>
          </p:nvPr>
        </p:nvSpPr>
        <p:spPr>
          <a:xfrm>
            <a:off x="1592350" y="3640275"/>
            <a:ext cx="6562500" cy="519600"/>
          </a:xfrm>
          <a:prstGeom prst="rect">
            <a:avLst/>
          </a:prstGeom>
          <a:noFill/>
          <a:ln>
            <a:noFill/>
          </a:ln>
        </p:spPr>
        <p:txBody>
          <a:bodyPr anchorCtr="0" anchor="t" bIns="91425" lIns="91425" spcFirstLastPara="1" rIns="91425" wrap="square" tIns="91425"/>
          <a:lstStyle>
            <a:lvl1pPr indent="-228600" lvl="0" marL="457200" rtl="0" algn="l">
              <a:lnSpc>
                <a:spcPct val="100000"/>
              </a:lnSpc>
              <a:spcBef>
                <a:spcPts val="360"/>
              </a:spcBef>
              <a:spcAft>
                <a:spcPts val="0"/>
              </a:spcAft>
              <a:buClr>
                <a:srgbClr val="666666"/>
              </a:buClr>
              <a:buSzPts val="1600"/>
              <a:buNone/>
              <a:defRPr i="1" sz="1600">
                <a:solidFill>
                  <a:srgbClr val="666666"/>
                </a:solidFill>
              </a:defRPr>
            </a:lvl1pPr>
          </a:lstStyle>
          <a:p/>
        </p:txBody>
      </p:sp>
      <p:sp>
        <p:nvSpPr>
          <p:cNvPr id="107" name="Google Shape;107;p23"/>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cxnSp>
        <p:nvCxnSpPr>
          <p:cNvPr id="108" name="Google Shape;108;p23"/>
          <p:cNvCxnSpPr/>
          <p:nvPr/>
        </p:nvCxnSpPr>
        <p:spPr>
          <a:xfrm>
            <a:off x="1706950" y="3643125"/>
            <a:ext cx="63213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slideLayout" Target="../slideLayouts/slideLayout21.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62" name="Shape 62"/>
        <p:cNvGrpSpPr/>
        <p:nvPr/>
      </p:nvGrpSpPr>
      <p:grpSpPr>
        <a:xfrm>
          <a:off x="0" y="0"/>
          <a:ext cx="0" cy="0"/>
          <a:chOff x="0" y="0"/>
          <a:chExt cx="0" cy="0"/>
        </a:xfrm>
      </p:grpSpPr>
      <p:pic>
        <p:nvPicPr>
          <p:cNvPr descr="libro.png" id="63" name="Google Shape;63;p1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64" name="Google Shape;64;p13"/>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1pPr>
            <a:lvl2pPr lvl="1"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2pPr>
            <a:lvl3pPr lvl="2"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3pPr>
            <a:lvl4pPr lvl="3"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4pPr>
            <a:lvl5pPr lvl="4"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5pPr>
            <a:lvl6pPr lvl="5"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6pPr>
            <a:lvl7pPr lvl="6"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7pPr>
            <a:lvl8pPr lvl="7"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8pPr>
            <a:lvl9pPr lvl="8" marR="0" rtl="0" algn="l">
              <a:lnSpc>
                <a:spcPct val="100000"/>
              </a:lnSpc>
              <a:spcBef>
                <a:spcPts val="0"/>
              </a:spcBef>
              <a:spcAft>
                <a:spcPts val="0"/>
              </a:spcAft>
              <a:buClr>
                <a:srgbClr val="25212A"/>
              </a:buClr>
              <a:buSzPts val="2400"/>
              <a:buFont typeface="Oswald"/>
              <a:buNone/>
              <a:defRPr b="1" i="0" sz="2400" u="none" cap="none" strike="noStrike">
                <a:solidFill>
                  <a:srgbClr val="25212A"/>
                </a:solidFill>
                <a:latin typeface="Oswald"/>
                <a:ea typeface="Oswald"/>
                <a:cs typeface="Oswald"/>
                <a:sym typeface="Oswald"/>
              </a:defRPr>
            </a:lvl9pPr>
          </a:lstStyle>
          <a:p/>
        </p:txBody>
      </p:sp>
      <p:sp>
        <p:nvSpPr>
          <p:cNvPr id="65" name="Google Shape;65;p13"/>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lstStyle>
            <a:lvl1pPr indent="-419100" lvl="0" marL="457200" marR="0" rtl="0" algn="l">
              <a:lnSpc>
                <a:spcPct val="100000"/>
              </a:lnSpc>
              <a:spcBef>
                <a:spcPts val="600"/>
              </a:spcBef>
              <a:spcAft>
                <a:spcPts val="0"/>
              </a:spcAft>
              <a:buClr>
                <a:srgbClr val="25212A"/>
              </a:buClr>
              <a:buSzPts val="3000"/>
              <a:buFont typeface="Tinos"/>
              <a:buChar char="◈"/>
              <a:defRPr b="0" i="0" sz="3000" u="none" cap="none" strike="noStrike">
                <a:solidFill>
                  <a:srgbClr val="25212A"/>
                </a:solidFill>
                <a:latin typeface="Tinos"/>
                <a:ea typeface="Tinos"/>
                <a:cs typeface="Tinos"/>
                <a:sym typeface="Tinos"/>
              </a:defRPr>
            </a:lvl1pPr>
            <a:lvl2pPr indent="-381000" lvl="1" marL="914400" marR="0" rtl="0" algn="l">
              <a:lnSpc>
                <a:spcPct val="100000"/>
              </a:lnSpc>
              <a:spcBef>
                <a:spcPts val="0"/>
              </a:spcBef>
              <a:spcAft>
                <a:spcPts val="0"/>
              </a:spcAft>
              <a:buClr>
                <a:srgbClr val="25212A"/>
              </a:buClr>
              <a:buSzPts val="2400"/>
              <a:buFont typeface="Tinos"/>
              <a:buChar char="◆"/>
              <a:defRPr b="0" i="0" sz="2400" u="none" cap="none" strike="noStrike">
                <a:solidFill>
                  <a:srgbClr val="25212A"/>
                </a:solidFill>
                <a:latin typeface="Tinos"/>
                <a:ea typeface="Tinos"/>
                <a:cs typeface="Tinos"/>
                <a:sym typeface="Tinos"/>
              </a:defRPr>
            </a:lvl2pPr>
            <a:lvl3pPr indent="-381000" lvl="2" marL="1371600" marR="0" rtl="0" algn="l">
              <a:lnSpc>
                <a:spcPct val="100000"/>
              </a:lnSpc>
              <a:spcBef>
                <a:spcPts val="0"/>
              </a:spcBef>
              <a:spcAft>
                <a:spcPts val="0"/>
              </a:spcAft>
              <a:buClr>
                <a:srgbClr val="25212A"/>
              </a:buClr>
              <a:buSzPts val="2400"/>
              <a:buFont typeface="Tinos"/>
              <a:buChar char="◇"/>
              <a:defRPr b="0" i="0" sz="2400" u="none" cap="none" strike="noStrike">
                <a:solidFill>
                  <a:srgbClr val="25212A"/>
                </a:solidFill>
                <a:latin typeface="Tinos"/>
                <a:ea typeface="Tinos"/>
                <a:cs typeface="Tinos"/>
                <a:sym typeface="Tinos"/>
              </a:defRPr>
            </a:lvl3pPr>
            <a:lvl4pPr indent="-342900" lvl="3" marL="1828800" marR="0" rtl="0" algn="l">
              <a:lnSpc>
                <a:spcPct val="100000"/>
              </a:lnSpc>
              <a:spcBef>
                <a:spcPts val="0"/>
              </a:spcBef>
              <a:spcAft>
                <a:spcPts val="0"/>
              </a:spcAft>
              <a:buClr>
                <a:srgbClr val="25212A"/>
              </a:buClr>
              <a:buSzPts val="1800"/>
              <a:buFont typeface="Tinos"/>
              <a:buChar char="⬥"/>
              <a:defRPr b="0" i="0" sz="1800" u="none" cap="none" strike="noStrike">
                <a:solidFill>
                  <a:srgbClr val="25212A"/>
                </a:solidFill>
                <a:latin typeface="Tinos"/>
                <a:ea typeface="Tinos"/>
                <a:cs typeface="Tinos"/>
                <a:sym typeface="Tinos"/>
              </a:defRPr>
            </a:lvl4pPr>
            <a:lvl5pPr indent="-342900" lvl="4" marL="2286000" marR="0" rtl="0" algn="l">
              <a:lnSpc>
                <a:spcPct val="100000"/>
              </a:lnSpc>
              <a:spcBef>
                <a:spcPts val="0"/>
              </a:spcBef>
              <a:spcAft>
                <a:spcPts val="0"/>
              </a:spcAft>
              <a:buClr>
                <a:srgbClr val="25212A"/>
              </a:buClr>
              <a:buSzPts val="1800"/>
              <a:buFont typeface="Tinos"/>
              <a:buChar char="⬦"/>
              <a:defRPr b="0" i="0" sz="1800" u="none" cap="none" strike="noStrike">
                <a:solidFill>
                  <a:srgbClr val="25212A"/>
                </a:solidFill>
                <a:latin typeface="Tinos"/>
                <a:ea typeface="Tinos"/>
                <a:cs typeface="Tinos"/>
                <a:sym typeface="Tinos"/>
              </a:defRPr>
            </a:lvl5pPr>
            <a:lvl6pPr indent="-342900" lvl="5" marL="2743200" marR="0" rtl="0" algn="l">
              <a:lnSpc>
                <a:spcPct val="100000"/>
              </a:lnSpc>
              <a:spcBef>
                <a:spcPts val="0"/>
              </a:spcBef>
              <a:spcAft>
                <a:spcPts val="0"/>
              </a:spcAft>
              <a:buClr>
                <a:srgbClr val="25212A"/>
              </a:buClr>
              <a:buSzPts val="1800"/>
              <a:buFont typeface="Tinos"/>
              <a:buChar char="⬦"/>
              <a:defRPr b="0" i="0" sz="1800" u="none" cap="none" strike="noStrike">
                <a:solidFill>
                  <a:srgbClr val="25212A"/>
                </a:solidFill>
                <a:latin typeface="Tinos"/>
                <a:ea typeface="Tinos"/>
                <a:cs typeface="Tinos"/>
                <a:sym typeface="Tinos"/>
              </a:defRPr>
            </a:lvl6pPr>
            <a:lvl7pPr indent="-342900" lvl="6" marL="3200400" marR="0" rtl="0" algn="l">
              <a:lnSpc>
                <a:spcPct val="100000"/>
              </a:lnSpc>
              <a:spcBef>
                <a:spcPts val="0"/>
              </a:spcBef>
              <a:spcAft>
                <a:spcPts val="0"/>
              </a:spcAft>
              <a:buClr>
                <a:srgbClr val="25212A"/>
              </a:buClr>
              <a:buSzPts val="1800"/>
              <a:buFont typeface="Tinos"/>
              <a:buChar char="⬦"/>
              <a:defRPr b="0" i="0" sz="1800" u="none" cap="none" strike="noStrike">
                <a:solidFill>
                  <a:srgbClr val="25212A"/>
                </a:solidFill>
                <a:latin typeface="Tinos"/>
                <a:ea typeface="Tinos"/>
                <a:cs typeface="Tinos"/>
                <a:sym typeface="Tinos"/>
              </a:defRPr>
            </a:lvl7pPr>
            <a:lvl8pPr indent="-342900" lvl="7" marL="3657600" marR="0" rtl="0" algn="l">
              <a:lnSpc>
                <a:spcPct val="100000"/>
              </a:lnSpc>
              <a:spcBef>
                <a:spcPts val="0"/>
              </a:spcBef>
              <a:spcAft>
                <a:spcPts val="0"/>
              </a:spcAft>
              <a:buClr>
                <a:srgbClr val="25212A"/>
              </a:buClr>
              <a:buSzPts val="1800"/>
              <a:buFont typeface="Tinos"/>
              <a:buChar char="⬦"/>
              <a:defRPr b="0" i="0" sz="1800" u="none" cap="none" strike="noStrike">
                <a:solidFill>
                  <a:srgbClr val="25212A"/>
                </a:solidFill>
                <a:latin typeface="Tinos"/>
                <a:ea typeface="Tinos"/>
                <a:cs typeface="Tinos"/>
                <a:sym typeface="Tinos"/>
              </a:defRPr>
            </a:lvl8pPr>
            <a:lvl9pPr indent="-342900" lvl="8" marL="4114800" marR="0" rtl="0" algn="l">
              <a:lnSpc>
                <a:spcPct val="100000"/>
              </a:lnSpc>
              <a:spcBef>
                <a:spcPts val="0"/>
              </a:spcBef>
              <a:spcAft>
                <a:spcPts val="0"/>
              </a:spcAft>
              <a:buClr>
                <a:srgbClr val="25212A"/>
              </a:buClr>
              <a:buSzPts val="1800"/>
              <a:buFont typeface="Tinos"/>
              <a:buChar char="⬦"/>
              <a:defRPr b="0" i="0" sz="1800" u="none" cap="none" strike="noStrike">
                <a:solidFill>
                  <a:srgbClr val="25212A"/>
                </a:solidFill>
                <a:latin typeface="Tinos"/>
                <a:ea typeface="Tinos"/>
                <a:cs typeface="Tinos"/>
                <a:sym typeface="Tinos"/>
              </a:defRPr>
            </a:lvl9pPr>
          </a:lstStyle>
          <a:p/>
        </p:txBody>
      </p:sp>
      <p:sp>
        <p:nvSpPr>
          <p:cNvPr id="66" name="Google Shape;66;p13"/>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hyperlink" Target="http://www.et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mailto:dana104@yorku.ca" TargetMode="External"/><Relationship Id="rId5" Type="http://schemas.openxmlformats.org/officeDocument/2006/relationships/hyperlink" Target="mailto:dana104@yorku.ca" TargetMode="External"/><Relationship Id="rId6" Type="http://schemas.openxmlformats.org/officeDocument/2006/relationships/hyperlink" Target="mailto:ewanst@my.yorku.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hyperlink" Target="https://www.ets.org/gre/revised_general/prepare/analytical_writing/issue/pool" TargetMode="External"/><Relationship Id="rId4" Type="http://schemas.openxmlformats.org/officeDocument/2006/relationships/hyperlink" Target="https://www.ets.org/gre/revised_general/prepare/analytical_writing/argument/poo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4"/>
          <p:cNvSpPr txBox="1"/>
          <p:nvPr>
            <p:ph type="ctrTitle"/>
          </p:nvPr>
        </p:nvSpPr>
        <p:spPr>
          <a:xfrm>
            <a:off x="2162900" y="1521450"/>
            <a:ext cx="5307900" cy="2100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lang="en-GB"/>
              <a:t>All About the GRE</a:t>
            </a:r>
            <a:endParaRPr/>
          </a:p>
          <a:p>
            <a:pPr indent="0" lvl="0" marL="0" rtl="0" algn="ctr">
              <a:lnSpc>
                <a:spcPct val="100000"/>
              </a:lnSpc>
              <a:spcBef>
                <a:spcPts val="0"/>
              </a:spcBef>
              <a:spcAft>
                <a:spcPts val="0"/>
              </a:spcAft>
              <a:buSzPts val="4800"/>
              <a:buNone/>
            </a:pPr>
            <a:r>
              <a:rPr b="0" lang="en-GB" sz="3000"/>
              <a:t>Presented by PUMP</a:t>
            </a:r>
            <a:endParaRPr b="0" sz="3000"/>
          </a:p>
          <a:p>
            <a:pPr indent="0" lvl="0" marL="0" rtl="0" algn="ctr">
              <a:lnSpc>
                <a:spcPct val="100000"/>
              </a:lnSpc>
              <a:spcBef>
                <a:spcPts val="0"/>
              </a:spcBef>
              <a:spcAft>
                <a:spcPts val="0"/>
              </a:spcAft>
              <a:buSzPts val="4800"/>
              <a:buNone/>
            </a:pPr>
            <a:r>
              <a:rPr b="0" lang="en-GB" sz="3000"/>
              <a:t>April 8th 2019</a:t>
            </a:r>
            <a:endParaRPr b="0"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3"/>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Psychology GRE</a:t>
            </a:r>
            <a:endParaRPr/>
          </a:p>
        </p:txBody>
      </p:sp>
      <p:sp>
        <p:nvSpPr>
          <p:cNvPr id="178" name="Google Shape;178;p33"/>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Some programs also require the</a:t>
            </a:r>
            <a:r>
              <a:rPr b="1" lang="en-GB"/>
              <a:t> Subject Test in Psychology</a:t>
            </a:r>
            <a:endParaRPr b="1"/>
          </a:p>
          <a:p>
            <a:pPr indent="-393700" lvl="0" marL="457200" rtl="0" algn="l">
              <a:lnSpc>
                <a:spcPct val="100000"/>
              </a:lnSpc>
              <a:spcBef>
                <a:spcPts val="0"/>
              </a:spcBef>
              <a:spcAft>
                <a:spcPts val="0"/>
              </a:spcAft>
              <a:buSzPts val="2600"/>
              <a:buChar char="●"/>
            </a:pPr>
            <a:r>
              <a:rPr lang="en-GB"/>
              <a:t>Approx. 205 multiple choice questions </a:t>
            </a:r>
            <a:endParaRPr/>
          </a:p>
          <a:p>
            <a:pPr indent="-393700" lvl="0" marL="457200" rtl="0" algn="l">
              <a:lnSpc>
                <a:spcPct val="100000"/>
              </a:lnSpc>
              <a:spcBef>
                <a:spcPts val="0"/>
              </a:spcBef>
              <a:spcAft>
                <a:spcPts val="0"/>
              </a:spcAft>
              <a:buSzPts val="2600"/>
              <a:buChar char="●"/>
            </a:pPr>
            <a:r>
              <a:rPr lang="en-GB"/>
              <a:t>Time: 2 hours 50 minutes, no breaks </a:t>
            </a:r>
            <a:endParaRPr/>
          </a:p>
          <a:p>
            <a:pPr indent="-393700" lvl="0" marL="457200" rtl="0" algn="l">
              <a:lnSpc>
                <a:spcPct val="100000"/>
              </a:lnSpc>
              <a:spcBef>
                <a:spcPts val="0"/>
              </a:spcBef>
              <a:spcAft>
                <a:spcPts val="0"/>
              </a:spcAft>
              <a:buSzPts val="2600"/>
              <a:buChar char="●"/>
            </a:pPr>
            <a:r>
              <a:rPr lang="en-GB"/>
              <a:t>Offered: September, October, April</a:t>
            </a:r>
            <a:endParaRPr/>
          </a:p>
          <a:p>
            <a:pPr indent="0" lvl="0" marL="0" rtl="0" algn="l">
              <a:lnSpc>
                <a:spcPct val="100000"/>
              </a:lnSpc>
              <a:spcBef>
                <a:spcPts val="600"/>
              </a:spcBef>
              <a:spcAft>
                <a:spcPts val="0"/>
              </a:spcAft>
              <a:buSzPts val="2600"/>
              <a:buNone/>
            </a:pPr>
            <a:r>
              <a:t/>
            </a:r>
            <a:endParaRPr/>
          </a:p>
        </p:txBody>
      </p:sp>
      <p:sp>
        <p:nvSpPr>
          <p:cNvPr id="179" name="Google Shape;179;p33"/>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Psychology GRE </a:t>
            </a:r>
            <a:endParaRPr/>
          </a:p>
        </p:txBody>
      </p:sp>
      <p:sp>
        <p:nvSpPr>
          <p:cNvPr id="185" name="Google Shape;185;p34"/>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GB" sz="2000"/>
              <a:t>Questions meant to draw from core knowledge from courses commonly encountered throughout undergraduate psychology </a:t>
            </a:r>
            <a:endParaRPr sz="2000"/>
          </a:p>
          <a:p>
            <a:pPr indent="-355600" lvl="1" marL="914400" rtl="0" algn="l">
              <a:lnSpc>
                <a:spcPct val="100000"/>
              </a:lnSpc>
              <a:spcBef>
                <a:spcPts val="0"/>
              </a:spcBef>
              <a:spcAft>
                <a:spcPts val="0"/>
              </a:spcAft>
              <a:buSzPts val="2000"/>
              <a:buChar char="○"/>
            </a:pPr>
            <a:r>
              <a:rPr lang="en-GB" sz="2000"/>
              <a:t>Biological (17-21%)</a:t>
            </a:r>
            <a:endParaRPr sz="2000"/>
          </a:p>
          <a:p>
            <a:pPr indent="-355600" lvl="1" marL="914400" rtl="0" algn="l">
              <a:lnSpc>
                <a:spcPct val="100000"/>
              </a:lnSpc>
              <a:spcBef>
                <a:spcPts val="0"/>
              </a:spcBef>
              <a:spcAft>
                <a:spcPts val="0"/>
              </a:spcAft>
              <a:buSzPts val="2000"/>
              <a:buChar char="○"/>
            </a:pPr>
            <a:r>
              <a:rPr lang="en-GB" sz="2000"/>
              <a:t>Cognitive (17-24%)</a:t>
            </a:r>
            <a:endParaRPr sz="2000"/>
          </a:p>
          <a:p>
            <a:pPr indent="-355600" lvl="1" marL="914400" rtl="0" algn="l">
              <a:lnSpc>
                <a:spcPct val="100000"/>
              </a:lnSpc>
              <a:spcBef>
                <a:spcPts val="0"/>
              </a:spcBef>
              <a:spcAft>
                <a:spcPts val="0"/>
              </a:spcAft>
              <a:buSzPts val="2000"/>
              <a:buChar char="○"/>
            </a:pPr>
            <a:r>
              <a:rPr lang="en-GB" sz="2000"/>
              <a:t>Social (12-14%)</a:t>
            </a:r>
            <a:endParaRPr sz="2000"/>
          </a:p>
          <a:p>
            <a:pPr indent="-355600" lvl="1" marL="914400" rtl="0" algn="l">
              <a:lnSpc>
                <a:spcPct val="100000"/>
              </a:lnSpc>
              <a:spcBef>
                <a:spcPts val="0"/>
              </a:spcBef>
              <a:spcAft>
                <a:spcPts val="0"/>
              </a:spcAft>
              <a:buSzPts val="2000"/>
              <a:buChar char="○"/>
            </a:pPr>
            <a:r>
              <a:rPr lang="en-GB" sz="2000"/>
              <a:t>Developmental (12-14%)</a:t>
            </a:r>
            <a:endParaRPr sz="2000"/>
          </a:p>
          <a:p>
            <a:pPr indent="-355600" lvl="1" marL="914400" rtl="0" algn="l">
              <a:lnSpc>
                <a:spcPct val="100000"/>
              </a:lnSpc>
              <a:spcBef>
                <a:spcPts val="0"/>
              </a:spcBef>
              <a:spcAft>
                <a:spcPts val="0"/>
              </a:spcAft>
              <a:buSzPts val="2000"/>
              <a:buChar char="○"/>
            </a:pPr>
            <a:r>
              <a:rPr lang="en-GB" sz="2000"/>
              <a:t>Clinical (15-19%)</a:t>
            </a:r>
            <a:endParaRPr sz="2000"/>
          </a:p>
          <a:p>
            <a:pPr indent="-355600" lvl="1" marL="914400" rtl="0" algn="l">
              <a:lnSpc>
                <a:spcPct val="100000"/>
              </a:lnSpc>
              <a:spcBef>
                <a:spcPts val="0"/>
              </a:spcBef>
              <a:spcAft>
                <a:spcPts val="0"/>
              </a:spcAft>
              <a:buSzPts val="2000"/>
              <a:buChar char="○"/>
            </a:pPr>
            <a:r>
              <a:rPr lang="en-GB" sz="2000"/>
              <a:t>Measurement/Methodology/Other (15-19%)</a:t>
            </a:r>
            <a:endParaRPr sz="2000"/>
          </a:p>
        </p:txBody>
      </p:sp>
      <p:sp>
        <p:nvSpPr>
          <p:cNvPr id="186" name="Google Shape;186;p34"/>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Psychology GRE Sample</a:t>
            </a:r>
            <a:endParaRPr/>
          </a:p>
        </p:txBody>
      </p:sp>
      <p:sp>
        <p:nvSpPr>
          <p:cNvPr id="192" name="Google Shape;192;p35"/>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800"/>
              <a:t>Consider the sentence “The dishwasher is running.” Which of the following is true? </a:t>
            </a:r>
            <a:endParaRPr sz="1800"/>
          </a:p>
          <a:p>
            <a:pPr indent="-342900" lvl="0" marL="457200" rtl="0" algn="l">
              <a:spcBef>
                <a:spcPts val="600"/>
              </a:spcBef>
              <a:spcAft>
                <a:spcPts val="0"/>
              </a:spcAft>
              <a:buSzPts val="1800"/>
              <a:buAutoNum type="alphaUcPeriod"/>
            </a:pPr>
            <a:r>
              <a:rPr lang="en-GB" sz="1800"/>
              <a:t>It can have more than one surface structure.</a:t>
            </a:r>
            <a:endParaRPr sz="1800"/>
          </a:p>
          <a:p>
            <a:pPr indent="-342900" lvl="0" marL="457200" rtl="0" algn="l">
              <a:spcBef>
                <a:spcPts val="0"/>
              </a:spcBef>
              <a:spcAft>
                <a:spcPts val="0"/>
              </a:spcAft>
              <a:buSzPts val="1800"/>
              <a:buAutoNum type="alphaUcPeriod"/>
            </a:pPr>
            <a:r>
              <a:rPr lang="en-GB" sz="1800"/>
              <a:t>It can have more than one deep structure.</a:t>
            </a:r>
            <a:endParaRPr sz="1800"/>
          </a:p>
          <a:p>
            <a:pPr indent="-342900" lvl="0" marL="457200" rtl="0" algn="l">
              <a:spcBef>
                <a:spcPts val="0"/>
              </a:spcBef>
              <a:spcAft>
                <a:spcPts val="0"/>
              </a:spcAft>
              <a:buSzPts val="1800"/>
              <a:buAutoNum type="alphaUcPeriod"/>
            </a:pPr>
            <a:r>
              <a:rPr lang="en-GB" sz="1800"/>
              <a:t>It is grammatically incorrect.</a:t>
            </a:r>
            <a:endParaRPr sz="1800"/>
          </a:p>
          <a:p>
            <a:pPr indent="-342900" lvl="0" marL="457200" rtl="0" algn="l">
              <a:spcBef>
                <a:spcPts val="0"/>
              </a:spcBef>
              <a:spcAft>
                <a:spcPts val="0"/>
              </a:spcAft>
              <a:buSzPts val="1800"/>
              <a:buAutoNum type="alphaUcPeriod"/>
            </a:pPr>
            <a:r>
              <a:rPr lang="en-GB" sz="1800"/>
              <a:t>It can have more than one syntax.</a:t>
            </a:r>
            <a:endParaRPr sz="1800"/>
          </a:p>
          <a:p>
            <a:pPr indent="-342900" lvl="0" marL="457200" rtl="0" algn="l">
              <a:spcBef>
                <a:spcPts val="0"/>
              </a:spcBef>
              <a:spcAft>
                <a:spcPts val="0"/>
              </a:spcAft>
              <a:buSzPts val="1800"/>
              <a:buAutoNum type="alphaUcPeriod"/>
            </a:pPr>
            <a:r>
              <a:rPr lang="en-GB" sz="1800"/>
              <a:t>It violates the rules of bottom-up processing.</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6"/>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2</a:t>
            </a:r>
            <a:r>
              <a:rPr lang="en-GB"/>
              <a:t>.</a:t>
            </a:r>
            <a:endParaRPr/>
          </a:p>
          <a:p>
            <a:pPr indent="0" lvl="0" marL="0" rtl="0" algn="l">
              <a:lnSpc>
                <a:spcPct val="100000"/>
              </a:lnSpc>
              <a:spcBef>
                <a:spcPts val="0"/>
              </a:spcBef>
              <a:spcAft>
                <a:spcPts val="0"/>
              </a:spcAft>
              <a:buSzPts val="4800"/>
              <a:buNone/>
            </a:pPr>
            <a:r>
              <a:rPr lang="en-GB"/>
              <a:t>Intro to the GRE</a:t>
            </a:r>
            <a:endParaRPr/>
          </a:p>
        </p:txBody>
      </p:sp>
      <p:sp>
        <p:nvSpPr>
          <p:cNvPr id="198" name="Google Shape;198;p36"/>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Outline of the GRE</a:t>
            </a:r>
            <a:endParaRPr/>
          </a:p>
        </p:txBody>
      </p:sp>
      <p:sp>
        <p:nvSpPr>
          <p:cNvPr id="199" name="Google Shape;199;p36"/>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The General GRE: What is it?</a:t>
            </a:r>
            <a:endParaRPr/>
          </a:p>
        </p:txBody>
      </p:sp>
      <p:sp>
        <p:nvSpPr>
          <p:cNvPr id="205" name="Google Shape;205;p37"/>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GRE = Graduate Record Examinations</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Standardized test for students applying to graduate programs </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Administered on paper or online (a LOT more flexible!) </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Total of 3 hours 45 minutes</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Fee: $205 USD</a:t>
            </a:r>
            <a:endParaRPr sz="1800">
              <a:solidFill>
                <a:srgbClr val="000000"/>
              </a:solidFill>
              <a:latin typeface="Arial"/>
              <a:ea typeface="Arial"/>
              <a:cs typeface="Arial"/>
              <a:sym typeface="Arial"/>
            </a:endParaRPr>
          </a:p>
          <a:p>
            <a:pPr indent="-342900" lvl="0" marL="457200" rtl="0" algn="l">
              <a:lnSpc>
                <a:spcPct val="115000"/>
              </a:lnSpc>
              <a:spcBef>
                <a:spcPts val="0"/>
              </a:spcBef>
              <a:spcAft>
                <a:spcPts val="0"/>
              </a:spcAft>
              <a:buClr>
                <a:srgbClr val="000000"/>
              </a:buClr>
              <a:buSzPts val="1800"/>
              <a:buFont typeface="Arial"/>
              <a:buChar char="■"/>
            </a:pPr>
            <a:r>
              <a:rPr lang="en-GB" sz="1800">
                <a:solidFill>
                  <a:srgbClr val="000000"/>
                </a:solidFill>
                <a:latin typeface="Arial"/>
                <a:ea typeface="Arial"/>
                <a:cs typeface="Arial"/>
                <a:sym typeface="Arial"/>
              </a:rPr>
              <a:t>Retake: once every 21 days</a:t>
            </a:r>
            <a:endParaRPr>
              <a:solidFill>
                <a:srgbClr val="000000"/>
              </a:solidFill>
              <a:latin typeface="Arial"/>
              <a:ea typeface="Arial"/>
              <a:cs typeface="Arial"/>
              <a:sym typeface="Arial"/>
            </a:endParaRPr>
          </a:p>
        </p:txBody>
      </p:sp>
      <p:sp>
        <p:nvSpPr>
          <p:cNvPr id="206" name="Google Shape;206;p37"/>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GRE - Three Parts</a:t>
            </a:r>
            <a:endParaRPr/>
          </a:p>
        </p:txBody>
      </p:sp>
      <p:sp>
        <p:nvSpPr>
          <p:cNvPr id="212" name="Google Shape;212;p38"/>
          <p:cNvSpPr/>
          <p:nvPr/>
        </p:nvSpPr>
        <p:spPr>
          <a:xfrm>
            <a:off x="3516725" y="1732325"/>
            <a:ext cx="2133000" cy="2133000"/>
          </a:xfrm>
          <a:prstGeom prst="ellipse">
            <a:avLst/>
          </a:prstGeom>
          <a:solidFill>
            <a:srgbClr val="000000">
              <a:alpha val="9410"/>
            </a:srgbClr>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Tinos"/>
                <a:ea typeface="Tinos"/>
                <a:cs typeface="Tinos"/>
                <a:sym typeface="Tinos"/>
              </a:rPr>
              <a:t>Verbal</a:t>
            </a:r>
            <a:endParaRPr b="0" i="1" sz="1800" u="none" cap="none" strike="noStrike">
              <a:solidFill>
                <a:srgbClr val="000000"/>
              </a:solidFill>
              <a:latin typeface="Tinos"/>
              <a:ea typeface="Tinos"/>
              <a:cs typeface="Tinos"/>
              <a:sym typeface="Tinos"/>
            </a:endParaRPr>
          </a:p>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Tinos"/>
                <a:ea typeface="Tinos"/>
                <a:cs typeface="Tinos"/>
                <a:sym typeface="Tinos"/>
              </a:rPr>
              <a:t>Reasoning</a:t>
            </a:r>
            <a:endParaRPr b="0" i="1" sz="1800" u="none" cap="none" strike="noStrike">
              <a:solidFill>
                <a:srgbClr val="000000"/>
              </a:solidFill>
              <a:latin typeface="Tinos"/>
              <a:ea typeface="Tinos"/>
              <a:cs typeface="Tinos"/>
              <a:sym typeface="Tinos"/>
            </a:endParaRPr>
          </a:p>
        </p:txBody>
      </p:sp>
      <p:sp>
        <p:nvSpPr>
          <p:cNvPr id="213" name="Google Shape;213;p38"/>
          <p:cNvSpPr/>
          <p:nvPr/>
        </p:nvSpPr>
        <p:spPr>
          <a:xfrm>
            <a:off x="1694600" y="1732325"/>
            <a:ext cx="2133000" cy="2133000"/>
          </a:xfrm>
          <a:prstGeom prst="ellipse">
            <a:avLst/>
          </a:prstGeom>
          <a:solidFill>
            <a:srgbClr val="000000">
              <a:alpha val="9410"/>
            </a:srgbClr>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Tinos"/>
                <a:ea typeface="Tinos"/>
                <a:cs typeface="Tinos"/>
                <a:sym typeface="Tinos"/>
              </a:rPr>
              <a:t>Analytical</a:t>
            </a:r>
            <a:endParaRPr b="0" i="1" sz="1800" u="none" cap="none" strike="noStrike">
              <a:solidFill>
                <a:srgbClr val="000000"/>
              </a:solidFill>
              <a:latin typeface="Tinos"/>
              <a:ea typeface="Tinos"/>
              <a:cs typeface="Tinos"/>
              <a:sym typeface="Tinos"/>
            </a:endParaRPr>
          </a:p>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Tinos"/>
                <a:ea typeface="Tinos"/>
                <a:cs typeface="Tinos"/>
                <a:sym typeface="Tinos"/>
              </a:rPr>
              <a:t>Writing</a:t>
            </a:r>
            <a:endParaRPr b="0" i="1" sz="1800" u="none" cap="none" strike="noStrike">
              <a:solidFill>
                <a:srgbClr val="000000"/>
              </a:solidFill>
              <a:latin typeface="Tinos"/>
              <a:ea typeface="Tinos"/>
              <a:cs typeface="Tinos"/>
              <a:sym typeface="Tinos"/>
            </a:endParaRPr>
          </a:p>
        </p:txBody>
      </p:sp>
      <p:sp>
        <p:nvSpPr>
          <p:cNvPr id="214" name="Google Shape;214;p38"/>
          <p:cNvSpPr/>
          <p:nvPr/>
        </p:nvSpPr>
        <p:spPr>
          <a:xfrm>
            <a:off x="5338850" y="1732325"/>
            <a:ext cx="2133000" cy="2133000"/>
          </a:xfrm>
          <a:prstGeom prst="ellipse">
            <a:avLst/>
          </a:prstGeom>
          <a:solidFill>
            <a:srgbClr val="000000">
              <a:alpha val="9410"/>
            </a:srgbClr>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Tinos"/>
                <a:ea typeface="Tinos"/>
                <a:cs typeface="Tinos"/>
                <a:sym typeface="Tinos"/>
              </a:rPr>
              <a:t>Qua</a:t>
            </a:r>
            <a:r>
              <a:rPr i="1" lang="en-GB" sz="1800">
                <a:latin typeface="Tinos"/>
                <a:ea typeface="Tinos"/>
                <a:cs typeface="Tinos"/>
                <a:sym typeface="Tinos"/>
              </a:rPr>
              <a:t>nti</a:t>
            </a:r>
            <a:r>
              <a:rPr b="0" i="1" lang="en-GB" sz="1800" u="none" cap="none" strike="noStrike">
                <a:solidFill>
                  <a:srgbClr val="000000"/>
                </a:solidFill>
                <a:latin typeface="Tinos"/>
                <a:ea typeface="Tinos"/>
                <a:cs typeface="Tinos"/>
                <a:sym typeface="Tinos"/>
              </a:rPr>
              <a:t>tative</a:t>
            </a:r>
            <a:endParaRPr b="0" i="1" sz="1800" u="none" cap="none" strike="noStrike">
              <a:solidFill>
                <a:srgbClr val="000000"/>
              </a:solidFill>
              <a:latin typeface="Tinos"/>
              <a:ea typeface="Tinos"/>
              <a:cs typeface="Tinos"/>
              <a:sym typeface="Tinos"/>
            </a:endParaRPr>
          </a:p>
          <a:p>
            <a:pPr indent="0" lvl="0" marL="0" marR="0" rtl="0" algn="ctr">
              <a:lnSpc>
                <a:spcPct val="100000"/>
              </a:lnSpc>
              <a:spcBef>
                <a:spcPts val="0"/>
              </a:spcBef>
              <a:spcAft>
                <a:spcPts val="0"/>
              </a:spcAft>
              <a:buClr>
                <a:srgbClr val="000000"/>
              </a:buClr>
              <a:buSzPts val="1800"/>
              <a:buFont typeface="Arial"/>
              <a:buNone/>
            </a:pPr>
            <a:r>
              <a:rPr b="0" i="1" lang="en-GB" sz="1800" u="none" cap="none" strike="noStrike">
                <a:solidFill>
                  <a:srgbClr val="000000"/>
                </a:solidFill>
                <a:latin typeface="Tinos"/>
                <a:ea typeface="Tinos"/>
                <a:cs typeface="Tinos"/>
                <a:sym typeface="Tinos"/>
              </a:rPr>
              <a:t>Reasoning</a:t>
            </a:r>
            <a:endParaRPr b="0" i="1" sz="1800" u="none" cap="none" strike="noStrike">
              <a:solidFill>
                <a:srgbClr val="000000"/>
              </a:solidFill>
              <a:latin typeface="Tinos"/>
              <a:ea typeface="Tinos"/>
              <a:cs typeface="Tinos"/>
              <a:sym typeface="Tinos"/>
            </a:endParaRPr>
          </a:p>
        </p:txBody>
      </p:sp>
      <p:sp>
        <p:nvSpPr>
          <p:cNvPr id="215" name="Google Shape;215;p38"/>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Structure of the GRE</a:t>
            </a:r>
            <a:endParaRPr/>
          </a:p>
        </p:txBody>
      </p:sp>
      <p:sp>
        <p:nvSpPr>
          <p:cNvPr id="221" name="Google Shape;221;p39"/>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151515"/>
              </a:buClr>
              <a:buSzPts val="1100"/>
              <a:buFont typeface="Arial"/>
              <a:buChar char="■"/>
            </a:pPr>
            <a:r>
              <a:rPr b="1" lang="en-GB" sz="1100">
                <a:solidFill>
                  <a:srgbClr val="151515"/>
                </a:solidFill>
                <a:latin typeface="Arial"/>
                <a:ea typeface="Arial"/>
                <a:cs typeface="Arial"/>
                <a:sym typeface="Arial"/>
              </a:rPr>
              <a:t>Analytical Writing</a:t>
            </a:r>
            <a:r>
              <a:rPr lang="en-GB" sz="1100">
                <a:solidFill>
                  <a:srgbClr val="151515"/>
                </a:solidFill>
                <a:latin typeface="Arial"/>
                <a:ea typeface="Arial"/>
                <a:cs typeface="Arial"/>
                <a:sym typeface="Arial"/>
              </a:rPr>
              <a:t> — Measures critical thinking and analytical writing skills, specifically your ability to articulate and support complex ideas clearly and effectively.</a:t>
            </a:r>
            <a:endParaRPr sz="1100">
              <a:solidFill>
                <a:srgbClr val="151515"/>
              </a:solidFill>
              <a:latin typeface="Arial"/>
              <a:ea typeface="Arial"/>
              <a:cs typeface="Arial"/>
              <a:sym typeface="Arial"/>
            </a:endParaRPr>
          </a:p>
          <a:p>
            <a:pPr indent="0" lvl="0" marL="457200" rtl="0" algn="l">
              <a:lnSpc>
                <a:spcPct val="115000"/>
              </a:lnSpc>
              <a:spcBef>
                <a:spcPts val="0"/>
              </a:spcBef>
              <a:spcAft>
                <a:spcPts val="0"/>
              </a:spcAft>
              <a:buNone/>
            </a:pPr>
            <a:r>
              <a:t/>
            </a:r>
            <a:endParaRPr sz="1100">
              <a:solidFill>
                <a:srgbClr val="151515"/>
              </a:solidFill>
              <a:latin typeface="Arial"/>
              <a:ea typeface="Arial"/>
              <a:cs typeface="Arial"/>
              <a:sym typeface="Arial"/>
            </a:endParaRPr>
          </a:p>
          <a:p>
            <a:pPr indent="-298450" lvl="0" marL="457200" rtl="0" algn="l">
              <a:lnSpc>
                <a:spcPct val="115000"/>
              </a:lnSpc>
              <a:spcBef>
                <a:spcPts val="0"/>
              </a:spcBef>
              <a:spcAft>
                <a:spcPts val="0"/>
              </a:spcAft>
              <a:buClr>
                <a:srgbClr val="151515"/>
              </a:buClr>
              <a:buSzPts val="1100"/>
              <a:buFont typeface="Arial"/>
              <a:buChar char="■"/>
            </a:pPr>
            <a:r>
              <a:rPr b="1" lang="en-GB" sz="1100">
                <a:solidFill>
                  <a:srgbClr val="151515"/>
                </a:solidFill>
                <a:latin typeface="Arial"/>
                <a:ea typeface="Arial"/>
                <a:cs typeface="Arial"/>
                <a:sym typeface="Arial"/>
              </a:rPr>
              <a:t>Verbal Reasoning</a:t>
            </a:r>
            <a:r>
              <a:rPr lang="en-GB" sz="1100">
                <a:solidFill>
                  <a:srgbClr val="151515"/>
                </a:solidFill>
                <a:latin typeface="Arial"/>
                <a:ea typeface="Arial"/>
                <a:cs typeface="Arial"/>
                <a:sym typeface="Arial"/>
              </a:rPr>
              <a:t> — Measures your ability to analyze and evaluate written material and synthesize information obtained from it, analyze relationships among component parts of sentences and recognize relationships among words and concepts.</a:t>
            </a:r>
            <a:br>
              <a:rPr lang="en-GB" sz="1100">
                <a:solidFill>
                  <a:srgbClr val="151515"/>
                </a:solidFill>
                <a:latin typeface="Arial"/>
                <a:ea typeface="Arial"/>
                <a:cs typeface="Arial"/>
                <a:sym typeface="Arial"/>
              </a:rPr>
            </a:br>
            <a:endParaRPr sz="1100">
              <a:solidFill>
                <a:srgbClr val="151515"/>
              </a:solidFill>
              <a:latin typeface="Arial"/>
              <a:ea typeface="Arial"/>
              <a:cs typeface="Arial"/>
              <a:sym typeface="Arial"/>
            </a:endParaRPr>
          </a:p>
          <a:p>
            <a:pPr indent="-298450" lvl="0" marL="457200" rtl="0" algn="l">
              <a:lnSpc>
                <a:spcPct val="115000"/>
              </a:lnSpc>
              <a:spcBef>
                <a:spcPts val="0"/>
              </a:spcBef>
              <a:spcAft>
                <a:spcPts val="0"/>
              </a:spcAft>
              <a:buClr>
                <a:srgbClr val="151515"/>
              </a:buClr>
              <a:buSzPts val="1100"/>
              <a:buFont typeface="Arial"/>
              <a:buChar char="■"/>
            </a:pPr>
            <a:r>
              <a:rPr b="1" lang="en-GB" sz="1100">
                <a:solidFill>
                  <a:srgbClr val="151515"/>
                </a:solidFill>
                <a:latin typeface="Arial"/>
                <a:ea typeface="Arial"/>
                <a:cs typeface="Arial"/>
                <a:sym typeface="Arial"/>
              </a:rPr>
              <a:t>Quantitative Reasoning</a:t>
            </a:r>
            <a:r>
              <a:rPr lang="en-GB" sz="1100">
                <a:solidFill>
                  <a:srgbClr val="151515"/>
                </a:solidFill>
                <a:latin typeface="Arial"/>
                <a:ea typeface="Arial"/>
                <a:cs typeface="Arial"/>
                <a:sym typeface="Arial"/>
              </a:rPr>
              <a:t> — Measures problem-solving ability using basic concepts of arithmetic, algebra, geometry and data analysis.</a:t>
            </a:r>
            <a:br>
              <a:rPr lang="en-GB" sz="1100">
                <a:solidFill>
                  <a:srgbClr val="151515"/>
                </a:solidFill>
                <a:latin typeface="Arial"/>
                <a:ea typeface="Arial"/>
                <a:cs typeface="Arial"/>
                <a:sym typeface="Arial"/>
              </a:rPr>
            </a:br>
            <a:endParaRPr sz="1100">
              <a:solidFill>
                <a:srgbClr val="151515"/>
              </a:solidFill>
              <a:latin typeface="Arial"/>
              <a:ea typeface="Arial"/>
              <a:cs typeface="Arial"/>
              <a:sym typeface="Arial"/>
            </a:endParaRPr>
          </a:p>
          <a:p>
            <a:pPr indent="0" lvl="0" marL="0" rtl="0" algn="l">
              <a:lnSpc>
                <a:spcPct val="115000"/>
              </a:lnSpc>
              <a:spcBef>
                <a:spcPts val="600"/>
              </a:spcBef>
              <a:spcAft>
                <a:spcPts val="0"/>
              </a:spcAft>
              <a:buSzPts val="2600"/>
              <a:buNone/>
            </a:pPr>
            <a:r>
              <a:t/>
            </a:r>
            <a:endParaRPr sz="1100">
              <a:solidFill>
                <a:srgbClr val="151515"/>
              </a:solidFill>
              <a:latin typeface="Arial"/>
              <a:ea typeface="Arial"/>
              <a:cs typeface="Arial"/>
              <a:sym typeface="Arial"/>
            </a:endParaRPr>
          </a:p>
          <a:p>
            <a:pPr indent="0" lvl="0" marL="0" rtl="0" algn="l">
              <a:lnSpc>
                <a:spcPct val="115000"/>
              </a:lnSpc>
              <a:spcBef>
                <a:spcPts val="600"/>
              </a:spcBef>
              <a:spcAft>
                <a:spcPts val="0"/>
              </a:spcAft>
              <a:buSzPts val="2600"/>
              <a:buNone/>
            </a:pPr>
            <a:r>
              <a:rPr lang="en-GB" sz="1100">
                <a:solidFill>
                  <a:srgbClr val="151515"/>
                </a:solidFill>
                <a:latin typeface="Arial"/>
                <a:ea typeface="Arial"/>
                <a:cs typeface="Arial"/>
                <a:sym typeface="Arial"/>
              </a:rPr>
              <a:t>*Sample questions for all sections can be found on </a:t>
            </a:r>
            <a:r>
              <a:rPr lang="en-GB" sz="1100" u="sng">
                <a:solidFill>
                  <a:schemeClr val="hlink"/>
                </a:solidFill>
                <a:latin typeface="Arial"/>
                <a:ea typeface="Arial"/>
                <a:cs typeface="Arial"/>
                <a:sym typeface="Arial"/>
                <a:hlinkClick r:id="rId3"/>
              </a:rPr>
              <a:t>www.ets.org</a:t>
            </a:r>
            <a:r>
              <a:rPr lang="en-GB" sz="1100">
                <a:solidFill>
                  <a:srgbClr val="151515"/>
                </a:solidFill>
                <a:latin typeface="Arial"/>
                <a:ea typeface="Arial"/>
                <a:cs typeface="Arial"/>
                <a:sym typeface="Arial"/>
              </a:rPr>
              <a:t> </a:t>
            </a:r>
            <a:endParaRPr sz="1100">
              <a:solidFill>
                <a:srgbClr val="151515"/>
              </a:solidFill>
              <a:latin typeface="Arial"/>
              <a:ea typeface="Arial"/>
              <a:cs typeface="Arial"/>
              <a:sym typeface="Arial"/>
            </a:endParaRPr>
          </a:p>
          <a:p>
            <a:pPr indent="0" lvl="0" marL="0" rtl="0" algn="l">
              <a:lnSpc>
                <a:spcPct val="100000"/>
              </a:lnSpc>
              <a:spcBef>
                <a:spcPts val="600"/>
              </a:spcBef>
              <a:spcAft>
                <a:spcPts val="0"/>
              </a:spcAft>
              <a:buSzPts val="2600"/>
              <a:buNone/>
            </a:pPr>
            <a:r>
              <a:t/>
            </a:r>
            <a:endParaRPr/>
          </a:p>
        </p:txBody>
      </p:sp>
      <p:sp>
        <p:nvSpPr>
          <p:cNvPr id="222" name="Google Shape;222;p39"/>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Structure of the GRE </a:t>
            </a:r>
            <a:endParaRPr/>
          </a:p>
        </p:txBody>
      </p:sp>
      <p:sp>
        <p:nvSpPr>
          <p:cNvPr id="228" name="Google Shape;228;p40"/>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151515"/>
              </a:buClr>
              <a:buSzPts val="1100"/>
              <a:buFont typeface="Arial"/>
              <a:buChar char="■"/>
            </a:pPr>
            <a:r>
              <a:rPr b="1" lang="en-GB" sz="1100">
                <a:solidFill>
                  <a:srgbClr val="151515"/>
                </a:solidFill>
                <a:latin typeface="Arial"/>
                <a:ea typeface="Arial"/>
                <a:cs typeface="Arial"/>
                <a:sym typeface="Arial"/>
              </a:rPr>
              <a:t>Analytical Writing - </a:t>
            </a:r>
            <a:r>
              <a:rPr lang="en-GB" sz="1100">
                <a:solidFill>
                  <a:srgbClr val="151515"/>
                </a:solidFill>
                <a:latin typeface="Arial"/>
                <a:ea typeface="Arial"/>
                <a:cs typeface="Arial"/>
                <a:sym typeface="Arial"/>
              </a:rPr>
              <a:t>One section, 2 tasks: Analyze an Issue, Analyze an Argument. (Max score: 6)</a:t>
            </a:r>
            <a:endParaRPr sz="1100">
              <a:solidFill>
                <a:srgbClr val="151515"/>
              </a:solidFill>
              <a:latin typeface="Arial"/>
              <a:ea typeface="Arial"/>
              <a:cs typeface="Arial"/>
              <a:sym typeface="Arial"/>
            </a:endParaRPr>
          </a:p>
          <a:p>
            <a:pPr indent="0" lvl="0" marL="0" rtl="0" algn="l">
              <a:lnSpc>
                <a:spcPct val="115000"/>
              </a:lnSpc>
              <a:spcBef>
                <a:spcPts val="600"/>
              </a:spcBef>
              <a:spcAft>
                <a:spcPts val="0"/>
              </a:spcAft>
              <a:buSzPts val="2600"/>
              <a:buNone/>
            </a:pPr>
            <a:r>
              <a:rPr lang="en-GB" sz="1100">
                <a:solidFill>
                  <a:srgbClr val="151515"/>
                </a:solidFill>
                <a:latin typeface="Arial"/>
                <a:ea typeface="Arial"/>
                <a:cs typeface="Arial"/>
                <a:sym typeface="Arial"/>
              </a:rPr>
              <a:t>	Time: 30 per each task</a:t>
            </a:r>
            <a:endParaRPr b="1" sz="1100">
              <a:solidFill>
                <a:srgbClr val="151515"/>
              </a:solidFill>
              <a:latin typeface="Arial"/>
              <a:ea typeface="Arial"/>
              <a:cs typeface="Arial"/>
              <a:sym typeface="Arial"/>
            </a:endParaRPr>
          </a:p>
          <a:p>
            <a:pPr indent="-298450" lvl="0" marL="457200" rtl="0" algn="l">
              <a:lnSpc>
                <a:spcPct val="115000"/>
              </a:lnSpc>
              <a:spcBef>
                <a:spcPts val="600"/>
              </a:spcBef>
              <a:spcAft>
                <a:spcPts val="0"/>
              </a:spcAft>
              <a:buClr>
                <a:srgbClr val="151515"/>
              </a:buClr>
              <a:buSzPts val="1100"/>
              <a:buFont typeface="Arial"/>
              <a:buChar char="■"/>
            </a:pPr>
            <a:r>
              <a:rPr b="1" lang="en-GB" sz="1100">
                <a:solidFill>
                  <a:srgbClr val="151515"/>
                </a:solidFill>
                <a:latin typeface="Arial"/>
                <a:ea typeface="Arial"/>
                <a:cs typeface="Arial"/>
                <a:sym typeface="Arial"/>
              </a:rPr>
              <a:t>Verbal Reasoning</a:t>
            </a:r>
            <a:r>
              <a:rPr lang="en-GB" sz="1100">
                <a:solidFill>
                  <a:srgbClr val="151515"/>
                </a:solidFill>
                <a:latin typeface="Arial"/>
                <a:ea typeface="Arial"/>
                <a:cs typeface="Arial"/>
                <a:sym typeface="Arial"/>
              </a:rPr>
              <a:t> — Two sections, 20 questions each section (Max score:170) </a:t>
            </a:r>
            <a:endParaRPr sz="1100">
              <a:solidFill>
                <a:srgbClr val="151515"/>
              </a:solidFill>
              <a:latin typeface="Arial"/>
              <a:ea typeface="Arial"/>
              <a:cs typeface="Arial"/>
              <a:sym typeface="Arial"/>
            </a:endParaRPr>
          </a:p>
          <a:p>
            <a:pPr indent="0" lvl="0" marL="457200" rtl="0" algn="l">
              <a:lnSpc>
                <a:spcPct val="115000"/>
              </a:lnSpc>
              <a:spcBef>
                <a:spcPts val="600"/>
              </a:spcBef>
              <a:spcAft>
                <a:spcPts val="0"/>
              </a:spcAft>
              <a:buSzPts val="2600"/>
              <a:buNone/>
            </a:pPr>
            <a:r>
              <a:rPr lang="en-GB" sz="1100">
                <a:solidFill>
                  <a:srgbClr val="151515"/>
                </a:solidFill>
                <a:latin typeface="Arial"/>
                <a:ea typeface="Arial"/>
                <a:cs typeface="Arial"/>
                <a:sym typeface="Arial"/>
              </a:rPr>
              <a:t>Time: 30 minutes per section </a:t>
            </a:r>
            <a:br>
              <a:rPr lang="en-GB" sz="1100">
                <a:solidFill>
                  <a:srgbClr val="151515"/>
                </a:solidFill>
                <a:latin typeface="Arial"/>
                <a:ea typeface="Arial"/>
                <a:cs typeface="Arial"/>
                <a:sym typeface="Arial"/>
              </a:rPr>
            </a:br>
            <a:endParaRPr sz="1100">
              <a:solidFill>
                <a:srgbClr val="151515"/>
              </a:solidFill>
              <a:latin typeface="Arial"/>
              <a:ea typeface="Arial"/>
              <a:cs typeface="Arial"/>
              <a:sym typeface="Arial"/>
            </a:endParaRPr>
          </a:p>
          <a:p>
            <a:pPr indent="-298450" lvl="0" marL="457200" rtl="0" algn="l">
              <a:lnSpc>
                <a:spcPct val="115000"/>
              </a:lnSpc>
              <a:spcBef>
                <a:spcPts val="600"/>
              </a:spcBef>
              <a:spcAft>
                <a:spcPts val="0"/>
              </a:spcAft>
              <a:buClr>
                <a:srgbClr val="151515"/>
              </a:buClr>
              <a:buSzPts val="1100"/>
              <a:buFont typeface="Arial"/>
              <a:buChar char="■"/>
            </a:pPr>
            <a:r>
              <a:rPr b="1" lang="en-GB" sz="1100">
                <a:solidFill>
                  <a:srgbClr val="151515"/>
                </a:solidFill>
                <a:latin typeface="Arial"/>
                <a:ea typeface="Arial"/>
                <a:cs typeface="Arial"/>
                <a:sym typeface="Arial"/>
              </a:rPr>
              <a:t>Quantitative Reasoning</a:t>
            </a:r>
            <a:r>
              <a:rPr lang="en-GB" sz="1100">
                <a:solidFill>
                  <a:srgbClr val="151515"/>
                </a:solidFill>
                <a:latin typeface="Arial"/>
                <a:ea typeface="Arial"/>
                <a:cs typeface="Arial"/>
                <a:sym typeface="Arial"/>
              </a:rPr>
              <a:t> - Two sections, 20 questions each section (Max score: 170)</a:t>
            </a:r>
            <a:endParaRPr sz="1100">
              <a:solidFill>
                <a:srgbClr val="151515"/>
              </a:solidFill>
              <a:latin typeface="Arial"/>
              <a:ea typeface="Arial"/>
              <a:cs typeface="Arial"/>
              <a:sym typeface="Arial"/>
            </a:endParaRPr>
          </a:p>
          <a:p>
            <a:pPr indent="0" lvl="0" marL="457200" rtl="0" algn="l">
              <a:lnSpc>
                <a:spcPct val="115000"/>
              </a:lnSpc>
              <a:spcBef>
                <a:spcPts val="600"/>
              </a:spcBef>
              <a:spcAft>
                <a:spcPts val="0"/>
              </a:spcAft>
              <a:buSzPts val="2600"/>
              <a:buNone/>
            </a:pPr>
            <a:r>
              <a:rPr lang="en-GB" sz="1100">
                <a:solidFill>
                  <a:srgbClr val="151515"/>
                </a:solidFill>
                <a:latin typeface="Arial"/>
                <a:ea typeface="Arial"/>
                <a:cs typeface="Arial"/>
                <a:sym typeface="Arial"/>
              </a:rPr>
              <a:t>Time: 35 minutes per section </a:t>
            </a:r>
            <a:endParaRPr sz="1100">
              <a:solidFill>
                <a:srgbClr val="151515"/>
              </a:solidFill>
              <a:latin typeface="Arial"/>
              <a:ea typeface="Arial"/>
              <a:cs typeface="Arial"/>
              <a:sym typeface="Arial"/>
            </a:endParaRPr>
          </a:p>
          <a:p>
            <a:pPr indent="0" lvl="0" marL="0" rtl="0" algn="l">
              <a:lnSpc>
                <a:spcPct val="115000"/>
              </a:lnSpc>
              <a:spcBef>
                <a:spcPts val="600"/>
              </a:spcBef>
              <a:spcAft>
                <a:spcPts val="0"/>
              </a:spcAft>
              <a:buSzPts val="2600"/>
              <a:buNone/>
            </a:pPr>
            <a:r>
              <a:rPr b="1" lang="en-GB" sz="1100">
                <a:solidFill>
                  <a:srgbClr val="151515"/>
                </a:solidFill>
                <a:latin typeface="Arial"/>
                <a:ea typeface="Arial"/>
                <a:cs typeface="Arial"/>
                <a:sym typeface="Arial"/>
              </a:rPr>
              <a:t>Unscored </a:t>
            </a:r>
            <a:r>
              <a:rPr lang="en-GB" sz="1000">
                <a:solidFill>
                  <a:srgbClr val="333333"/>
                </a:solidFill>
                <a:latin typeface="Arial"/>
                <a:ea typeface="Arial"/>
                <a:cs typeface="Arial"/>
                <a:sym typeface="Arial"/>
              </a:rPr>
              <a:t>- Doesn’t count towards your score, any time after the writing section, quality control</a:t>
            </a:r>
            <a:endParaRPr b="1" sz="1100">
              <a:solidFill>
                <a:srgbClr val="151515"/>
              </a:solidFill>
              <a:latin typeface="Arial"/>
              <a:ea typeface="Arial"/>
              <a:cs typeface="Arial"/>
              <a:sym typeface="Arial"/>
            </a:endParaRPr>
          </a:p>
          <a:p>
            <a:pPr indent="0" lvl="0" marL="0" rtl="0" algn="l">
              <a:lnSpc>
                <a:spcPct val="115000"/>
              </a:lnSpc>
              <a:spcBef>
                <a:spcPts val="600"/>
              </a:spcBef>
              <a:spcAft>
                <a:spcPts val="0"/>
              </a:spcAft>
              <a:buSzPts val="2600"/>
              <a:buNone/>
            </a:pPr>
            <a:r>
              <a:rPr b="1" lang="en-GB" sz="1100">
                <a:solidFill>
                  <a:srgbClr val="151515"/>
                </a:solidFill>
                <a:latin typeface="Arial"/>
                <a:ea typeface="Arial"/>
                <a:cs typeface="Arial"/>
                <a:sym typeface="Arial"/>
              </a:rPr>
              <a:t>Research</a:t>
            </a:r>
            <a:r>
              <a:rPr lang="en-GB" sz="1100">
                <a:solidFill>
                  <a:srgbClr val="151515"/>
                </a:solidFill>
                <a:latin typeface="Arial"/>
                <a:ea typeface="Arial"/>
                <a:cs typeface="Arial"/>
                <a:sym typeface="Arial"/>
              </a:rPr>
              <a:t> - Identified research section, may get instead of unscored, questions for research purposes</a:t>
            </a:r>
            <a:br>
              <a:rPr lang="en-GB" sz="1100">
                <a:solidFill>
                  <a:srgbClr val="151515"/>
                </a:solidFill>
                <a:latin typeface="Arial"/>
                <a:ea typeface="Arial"/>
                <a:cs typeface="Arial"/>
                <a:sym typeface="Arial"/>
              </a:rPr>
            </a:br>
            <a:endParaRPr sz="1100">
              <a:solidFill>
                <a:srgbClr val="151515"/>
              </a:solidFill>
              <a:latin typeface="Arial"/>
              <a:ea typeface="Arial"/>
              <a:cs typeface="Arial"/>
              <a:sym typeface="Arial"/>
            </a:endParaRPr>
          </a:p>
          <a:p>
            <a:pPr indent="0" lvl="0" marL="0" rtl="0" algn="l">
              <a:lnSpc>
                <a:spcPct val="115000"/>
              </a:lnSpc>
              <a:spcBef>
                <a:spcPts val="600"/>
              </a:spcBef>
              <a:spcAft>
                <a:spcPts val="600"/>
              </a:spcAft>
              <a:buSzPts val="2600"/>
              <a:buNone/>
            </a:pPr>
            <a:r>
              <a:rPr lang="en-GB" sz="1100">
                <a:solidFill>
                  <a:srgbClr val="151515"/>
                </a:solidFill>
                <a:latin typeface="Arial"/>
                <a:ea typeface="Arial"/>
                <a:cs typeface="Arial"/>
                <a:sym typeface="Arial"/>
              </a:rPr>
              <a:t>*Analytical Writing always first, latter sections in </a:t>
            </a:r>
            <a:r>
              <a:rPr lang="en-GB" sz="1100" u="sng">
                <a:solidFill>
                  <a:srgbClr val="151515"/>
                </a:solidFill>
                <a:latin typeface="Arial"/>
                <a:ea typeface="Arial"/>
                <a:cs typeface="Arial"/>
                <a:sym typeface="Arial"/>
              </a:rPr>
              <a:t>any</a:t>
            </a:r>
            <a:r>
              <a:rPr lang="en-GB" sz="1100">
                <a:solidFill>
                  <a:srgbClr val="151515"/>
                </a:solidFill>
                <a:latin typeface="Arial"/>
                <a:ea typeface="Arial"/>
                <a:cs typeface="Arial"/>
                <a:sym typeface="Arial"/>
              </a:rPr>
              <a:t> order, treat all sections as though they may be scored  </a:t>
            </a:r>
            <a:endParaRPr sz="1100">
              <a:solidFill>
                <a:srgbClr val="151515"/>
              </a:solidFill>
              <a:latin typeface="Arial"/>
              <a:ea typeface="Arial"/>
              <a:cs typeface="Arial"/>
              <a:sym typeface="Arial"/>
            </a:endParaRPr>
          </a:p>
        </p:txBody>
      </p:sp>
      <p:sp>
        <p:nvSpPr>
          <p:cNvPr id="229" name="Google Shape;229;p40"/>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1"/>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3.</a:t>
            </a:r>
            <a:endParaRPr/>
          </a:p>
          <a:p>
            <a:pPr indent="0" lvl="0" marL="0" rtl="0" algn="l">
              <a:lnSpc>
                <a:spcPct val="100000"/>
              </a:lnSpc>
              <a:spcBef>
                <a:spcPts val="0"/>
              </a:spcBef>
              <a:spcAft>
                <a:spcPts val="0"/>
              </a:spcAft>
              <a:buSzPts val="4800"/>
              <a:buNone/>
            </a:pPr>
            <a:r>
              <a:rPr lang="en-GB"/>
              <a:t>Study Timeline</a:t>
            </a:r>
            <a:endParaRPr/>
          </a:p>
        </p:txBody>
      </p:sp>
      <p:sp>
        <p:nvSpPr>
          <p:cNvPr id="235" name="Google Shape;235;p41"/>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When to start studying and when to take the GRE</a:t>
            </a:r>
            <a:endParaRPr/>
          </a:p>
        </p:txBody>
      </p:sp>
      <p:sp>
        <p:nvSpPr>
          <p:cNvPr id="236" name="Google Shape;236;p4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When to Take the GRE? </a:t>
            </a:r>
            <a:endParaRPr/>
          </a:p>
        </p:txBody>
      </p:sp>
      <p:sp>
        <p:nvSpPr>
          <p:cNvPr id="242" name="Google Shape;242;p42"/>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Decide when you want to take the exam:</a:t>
            </a:r>
            <a:endParaRPr/>
          </a:p>
          <a:p>
            <a:pPr indent="-393700" lvl="1" marL="914400" rtl="0" algn="l">
              <a:lnSpc>
                <a:spcPct val="100000"/>
              </a:lnSpc>
              <a:spcBef>
                <a:spcPts val="0"/>
              </a:spcBef>
              <a:spcAft>
                <a:spcPts val="0"/>
              </a:spcAft>
              <a:buSzPts val="2600"/>
              <a:buChar char="◆"/>
            </a:pPr>
            <a:r>
              <a:rPr lang="en-GB"/>
              <a:t>Oct. of application year is latest</a:t>
            </a:r>
            <a:endParaRPr/>
          </a:p>
          <a:p>
            <a:pPr indent="-393700" lvl="1" marL="914400" rtl="0" algn="l">
              <a:lnSpc>
                <a:spcPct val="100000"/>
              </a:lnSpc>
              <a:spcBef>
                <a:spcPts val="0"/>
              </a:spcBef>
              <a:spcAft>
                <a:spcPts val="0"/>
              </a:spcAft>
              <a:buSzPts val="2600"/>
              <a:buChar char="◆"/>
            </a:pPr>
            <a:r>
              <a:rPr lang="en-GB"/>
              <a:t>Earlier is much better (especially if want option to retake)</a:t>
            </a:r>
            <a:endParaRPr/>
          </a:p>
          <a:p>
            <a:pPr indent="-393700" lvl="1" marL="914400" rtl="0" algn="l">
              <a:lnSpc>
                <a:spcPct val="100000"/>
              </a:lnSpc>
              <a:spcBef>
                <a:spcPts val="0"/>
              </a:spcBef>
              <a:spcAft>
                <a:spcPts val="0"/>
              </a:spcAft>
              <a:buSzPts val="2600"/>
              <a:buChar char="◆"/>
            </a:pPr>
            <a:r>
              <a:rPr lang="en-GB"/>
              <a:t>Also depends on how long you plan to study for the exam</a:t>
            </a:r>
            <a:endParaRPr/>
          </a:p>
          <a:p>
            <a:pPr indent="0" lvl="0" marL="0" rtl="0" algn="l">
              <a:lnSpc>
                <a:spcPct val="100000"/>
              </a:lnSpc>
              <a:spcBef>
                <a:spcPts val="600"/>
              </a:spcBef>
              <a:spcAft>
                <a:spcPts val="0"/>
              </a:spcAft>
              <a:buSzPts val="2600"/>
              <a:buNone/>
            </a:pPr>
            <a:r>
              <a:t/>
            </a:r>
            <a:endParaRPr/>
          </a:p>
        </p:txBody>
      </p:sp>
      <p:sp>
        <p:nvSpPr>
          <p:cNvPr id="243" name="Google Shape;243;p42"/>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5"/>
          <p:cNvSpPr/>
          <p:nvPr/>
        </p:nvSpPr>
        <p:spPr>
          <a:xfrm>
            <a:off x="5051925" y="1082904"/>
            <a:ext cx="2956500" cy="2956500"/>
          </a:xfrm>
          <a:prstGeom prst="rect">
            <a:avLst/>
          </a:prstGeom>
          <a:solidFill>
            <a:srgbClr val="000000">
              <a:alpha val="94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hoto-1434030216411-0b793f4b4173.jpg" id="119" name="Google Shape;119;p25"/>
          <p:cNvPicPr preferRelativeResize="0"/>
          <p:nvPr/>
        </p:nvPicPr>
        <p:blipFill rotWithShape="1">
          <a:blip r:embed="rId3">
            <a:alphaModFix/>
          </a:blip>
          <a:srcRect b="0" l="0" r="0" t="0"/>
          <a:stretch/>
        </p:blipFill>
        <p:spPr>
          <a:xfrm>
            <a:off x="5127700" y="1158825"/>
            <a:ext cx="2746650" cy="2746650"/>
          </a:xfrm>
          <a:prstGeom prst="rect">
            <a:avLst/>
          </a:prstGeom>
          <a:noFill/>
          <a:ln cap="flat" cmpd="sng" w="114300">
            <a:solidFill>
              <a:srgbClr val="FFFFFF"/>
            </a:solidFill>
            <a:prstDash val="solid"/>
            <a:miter lim="8000"/>
            <a:headEnd len="sm" w="sm" type="none"/>
            <a:tailEnd len="sm" w="sm" type="none"/>
          </a:ln>
        </p:spPr>
      </p:pic>
      <p:sp>
        <p:nvSpPr>
          <p:cNvPr id="120" name="Google Shape;120;p25"/>
          <p:cNvSpPr txBox="1"/>
          <p:nvPr>
            <p:ph idx="4294967295" type="ctrTitle"/>
          </p:nvPr>
        </p:nvSpPr>
        <p:spPr>
          <a:xfrm>
            <a:off x="1544700" y="696425"/>
            <a:ext cx="3430800" cy="1159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25212A"/>
              </a:buClr>
              <a:buSzPts val="2400"/>
              <a:buFont typeface="Oswald"/>
              <a:buNone/>
            </a:pPr>
            <a:r>
              <a:rPr b="1" i="0" lang="en-GB" sz="6000" u="none" cap="none" strike="noStrike">
                <a:solidFill>
                  <a:srgbClr val="25212A"/>
                </a:solidFill>
                <a:latin typeface="Oswald"/>
                <a:ea typeface="Oswald"/>
                <a:cs typeface="Oswald"/>
                <a:sym typeface="Oswald"/>
              </a:rPr>
              <a:t>WELCOME!</a:t>
            </a:r>
            <a:endParaRPr b="1" i="0" sz="6000" u="none" cap="none" strike="noStrike">
              <a:solidFill>
                <a:srgbClr val="25212A"/>
              </a:solidFill>
              <a:latin typeface="Oswald"/>
              <a:ea typeface="Oswald"/>
              <a:cs typeface="Oswald"/>
              <a:sym typeface="Oswald"/>
            </a:endParaRPr>
          </a:p>
        </p:txBody>
      </p:sp>
      <p:sp>
        <p:nvSpPr>
          <p:cNvPr id="121" name="Google Shape;121;p25"/>
          <p:cNvSpPr txBox="1"/>
          <p:nvPr>
            <p:ph idx="4294967295" type="subTitle"/>
          </p:nvPr>
        </p:nvSpPr>
        <p:spPr>
          <a:xfrm>
            <a:off x="1544700" y="1691700"/>
            <a:ext cx="3234300" cy="257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25212A"/>
              </a:buClr>
              <a:buSzPts val="3000"/>
              <a:buFont typeface="Tinos"/>
              <a:buNone/>
            </a:pPr>
            <a:r>
              <a:rPr b="1" lang="en-GB" sz="1800"/>
              <a:t>Dana Gorelik</a:t>
            </a:r>
            <a:r>
              <a:rPr b="1" i="0" lang="en-GB" sz="1800" u="none" cap="none" strike="noStrike">
                <a:solidFill>
                  <a:srgbClr val="25212A"/>
                </a:solidFill>
                <a:latin typeface="Tinos"/>
                <a:ea typeface="Tinos"/>
                <a:cs typeface="Tinos"/>
                <a:sym typeface="Tinos"/>
              </a:rPr>
              <a:t>, </a:t>
            </a:r>
            <a:r>
              <a:rPr b="1" lang="en-GB" sz="1800"/>
              <a:t>MA</a:t>
            </a:r>
            <a:r>
              <a:rPr b="1" i="0" lang="en-GB" sz="1800" u="none" cap="none" strike="noStrike">
                <a:solidFill>
                  <a:srgbClr val="25212A"/>
                </a:solidFill>
                <a:latin typeface="Tinos"/>
                <a:ea typeface="Tinos"/>
                <a:cs typeface="Tinos"/>
                <a:sym typeface="Tinos"/>
              </a:rPr>
              <a:t> 2</a:t>
            </a:r>
            <a:endParaRPr b="1" i="0" sz="1800" u="none" cap="none" strike="noStrike">
              <a:solidFill>
                <a:srgbClr val="25212A"/>
              </a:solidFill>
              <a:latin typeface="Tinos"/>
              <a:ea typeface="Tinos"/>
              <a:cs typeface="Tinos"/>
              <a:sym typeface="Tinos"/>
            </a:endParaRPr>
          </a:p>
          <a:p>
            <a:pPr indent="0" lvl="0" marL="0" marR="0" rtl="0" algn="l">
              <a:lnSpc>
                <a:spcPct val="100000"/>
              </a:lnSpc>
              <a:spcBef>
                <a:spcPts val="600"/>
              </a:spcBef>
              <a:spcAft>
                <a:spcPts val="0"/>
              </a:spcAft>
              <a:buClr>
                <a:srgbClr val="25212A"/>
              </a:buClr>
              <a:buSzPts val="3000"/>
              <a:buFont typeface="Tinos"/>
              <a:buNone/>
            </a:pPr>
            <a:r>
              <a:rPr b="1" lang="en-GB" sz="1800"/>
              <a:t>Elizabeth Wanstall</a:t>
            </a:r>
            <a:r>
              <a:rPr b="1" i="0" lang="en-GB" sz="1800" u="none" cap="none" strike="noStrike">
                <a:solidFill>
                  <a:srgbClr val="25212A"/>
                </a:solidFill>
                <a:latin typeface="Tinos"/>
                <a:ea typeface="Tinos"/>
                <a:cs typeface="Tinos"/>
                <a:sym typeface="Tinos"/>
              </a:rPr>
              <a:t>, </a:t>
            </a:r>
            <a:r>
              <a:rPr b="1" lang="en-GB" sz="1800"/>
              <a:t>MA</a:t>
            </a:r>
            <a:r>
              <a:rPr b="1" i="0" lang="en-GB" sz="1800" u="none" cap="none" strike="noStrike">
                <a:solidFill>
                  <a:srgbClr val="25212A"/>
                </a:solidFill>
                <a:latin typeface="Tinos"/>
                <a:ea typeface="Tinos"/>
                <a:cs typeface="Tinos"/>
                <a:sym typeface="Tinos"/>
              </a:rPr>
              <a:t> 2 </a:t>
            </a:r>
            <a:endParaRPr b="1" i="0" sz="1800" u="none" cap="none" strike="noStrike">
              <a:solidFill>
                <a:srgbClr val="25212A"/>
              </a:solidFill>
              <a:latin typeface="Tinos"/>
              <a:ea typeface="Tinos"/>
              <a:cs typeface="Tinos"/>
              <a:sym typeface="Tinos"/>
            </a:endParaRPr>
          </a:p>
          <a:p>
            <a:pPr indent="0" lvl="0" marL="0" marR="0" rtl="0" algn="l">
              <a:lnSpc>
                <a:spcPct val="100000"/>
              </a:lnSpc>
              <a:spcBef>
                <a:spcPts val="600"/>
              </a:spcBef>
              <a:spcAft>
                <a:spcPts val="0"/>
              </a:spcAft>
              <a:buClr>
                <a:schemeClr val="dk1"/>
              </a:buClr>
              <a:buSzPts val="1100"/>
              <a:buFont typeface="Arial"/>
              <a:buNone/>
            </a:pPr>
            <a:r>
              <a:t/>
            </a:r>
            <a:endParaRPr b="0" i="0" sz="1800" u="none" cap="none" strike="noStrike">
              <a:solidFill>
                <a:srgbClr val="25212A"/>
              </a:solidFill>
              <a:latin typeface="Tinos"/>
              <a:ea typeface="Tinos"/>
              <a:cs typeface="Tinos"/>
              <a:sym typeface="Tinos"/>
            </a:endParaRPr>
          </a:p>
          <a:p>
            <a:pPr indent="0" lvl="0" marL="0" marR="0" rtl="0" algn="l">
              <a:lnSpc>
                <a:spcPct val="100000"/>
              </a:lnSpc>
              <a:spcBef>
                <a:spcPts val="600"/>
              </a:spcBef>
              <a:spcAft>
                <a:spcPts val="0"/>
              </a:spcAft>
              <a:buClr>
                <a:schemeClr val="dk1"/>
              </a:buClr>
              <a:buSzPts val="1100"/>
              <a:buFont typeface="Arial"/>
              <a:buNone/>
            </a:pPr>
            <a:r>
              <a:rPr b="0" i="0" lang="en-GB" sz="1800" u="none" cap="none" strike="noStrike">
                <a:solidFill>
                  <a:srgbClr val="25212A"/>
                </a:solidFill>
                <a:latin typeface="Tinos"/>
                <a:ea typeface="Tinos"/>
                <a:cs typeface="Tinos"/>
                <a:sym typeface="Tinos"/>
              </a:rPr>
              <a:t>If you have any further questions you can reach out to us at </a:t>
            </a:r>
            <a:r>
              <a:rPr b="0" i="0" lang="en-GB" sz="1800" u="sng" cap="none" strike="noStrike">
                <a:solidFill>
                  <a:schemeClr val="hlink"/>
                </a:solidFill>
                <a:latin typeface="Tinos"/>
                <a:ea typeface="Tinos"/>
                <a:cs typeface="Tinos"/>
                <a:sym typeface="Tinos"/>
                <a:hlinkClick r:id="rId4"/>
              </a:rPr>
              <a:t>dana104@</a:t>
            </a:r>
            <a:r>
              <a:rPr lang="en-GB" sz="1800" u="sng">
                <a:solidFill>
                  <a:schemeClr val="hlink"/>
                </a:solidFill>
                <a:hlinkClick r:id="rId5"/>
              </a:rPr>
              <a:t>yorku.ca</a:t>
            </a:r>
            <a:r>
              <a:rPr lang="en-GB" sz="1800"/>
              <a:t> </a:t>
            </a:r>
            <a:r>
              <a:rPr b="0" i="0" lang="en-GB" sz="1800" u="none" cap="none" strike="noStrike">
                <a:solidFill>
                  <a:srgbClr val="25212A"/>
                </a:solidFill>
                <a:latin typeface="Tinos"/>
                <a:ea typeface="Tinos"/>
                <a:cs typeface="Tinos"/>
                <a:sym typeface="Tinos"/>
              </a:rPr>
              <a:t>and </a:t>
            </a:r>
            <a:r>
              <a:rPr lang="en-GB" sz="1800" u="sng">
                <a:solidFill>
                  <a:schemeClr val="hlink"/>
                </a:solidFill>
                <a:hlinkClick r:id="rId6"/>
              </a:rPr>
              <a:t>ewanst@my.yorku.ca</a:t>
            </a:r>
            <a:r>
              <a:rPr lang="en-GB" sz="1800" u="none">
                <a:solidFill>
                  <a:srgbClr val="25212A"/>
                </a:solidFill>
              </a:rPr>
              <a:t> </a:t>
            </a:r>
            <a:endParaRPr b="1" i="0" sz="1800" u="none" cap="none" strike="noStrike">
              <a:solidFill>
                <a:srgbClr val="25212A"/>
              </a:solidFill>
              <a:latin typeface="Tinos"/>
              <a:ea typeface="Tinos"/>
              <a:cs typeface="Tinos"/>
              <a:sym typeface="Tinos"/>
            </a:endParaRPr>
          </a:p>
        </p:txBody>
      </p:sp>
      <p:sp>
        <p:nvSpPr>
          <p:cNvPr id="122" name="Google Shape;122;p25"/>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graphicFrame>
        <p:nvGraphicFramePr>
          <p:cNvPr id="123" name="Google Shape;123;p25"/>
          <p:cNvGraphicFramePr/>
          <p:nvPr/>
        </p:nvGraphicFramePr>
        <p:xfrm>
          <a:off x="152400" y="152400"/>
          <a:ext cx="3000000" cy="3000000"/>
        </p:xfrm>
        <a:graphic>
          <a:graphicData uri="http://schemas.openxmlformats.org/drawingml/2006/table">
            <a:tbl>
              <a:tblPr>
                <a:solidFill>
                  <a:srgbClr val="FFFFFF"/>
                </a:solidFill>
                <a:tableStyleId>{22721620-E520-40CC-90ED-D87D1F711134}</a:tableStyleId>
              </a:tblPr>
              <a:tblGrid>
                <a:gridCol w="8953500"/>
              </a:tblGrid>
              <a:tr h="0">
                <a:tc>
                  <a:txBody>
                    <a:bodyPr>
                      <a:noAutofit/>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76200"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How Much Time Studying? </a:t>
            </a:r>
            <a:endParaRPr/>
          </a:p>
        </p:txBody>
      </p:sp>
      <p:sp>
        <p:nvSpPr>
          <p:cNvPr id="249" name="Google Shape;249;p43"/>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How long can you study for the exam?</a:t>
            </a:r>
            <a:endParaRPr/>
          </a:p>
          <a:p>
            <a:pPr indent="-393700" lvl="0" marL="457200" rtl="0" algn="l">
              <a:lnSpc>
                <a:spcPct val="100000"/>
              </a:lnSpc>
              <a:spcBef>
                <a:spcPts val="0"/>
              </a:spcBef>
              <a:spcAft>
                <a:spcPts val="0"/>
              </a:spcAft>
              <a:buSzPts val="2600"/>
              <a:buChar char="◈"/>
            </a:pPr>
            <a:r>
              <a:rPr lang="en-GB"/>
              <a:t>Ideally from 1 month-6 months</a:t>
            </a:r>
            <a:endParaRPr/>
          </a:p>
          <a:p>
            <a:pPr indent="-393700" lvl="1" marL="914400" rtl="0" algn="l">
              <a:lnSpc>
                <a:spcPct val="100000"/>
              </a:lnSpc>
              <a:spcBef>
                <a:spcPts val="0"/>
              </a:spcBef>
              <a:spcAft>
                <a:spcPts val="0"/>
              </a:spcAft>
              <a:buSzPts val="2600"/>
              <a:buChar char="◆"/>
            </a:pPr>
            <a:r>
              <a:rPr lang="en-GB"/>
              <a:t>1 month is short but can be focused</a:t>
            </a:r>
            <a:endParaRPr/>
          </a:p>
          <a:p>
            <a:pPr indent="-393700" lvl="1" marL="914400" rtl="0" algn="l">
              <a:lnSpc>
                <a:spcPct val="100000"/>
              </a:lnSpc>
              <a:spcBef>
                <a:spcPts val="0"/>
              </a:spcBef>
              <a:spcAft>
                <a:spcPts val="0"/>
              </a:spcAft>
              <a:buSzPts val="2600"/>
              <a:buChar char="◆"/>
            </a:pPr>
            <a:r>
              <a:rPr lang="en-GB"/>
              <a:t>3 months can be a good middle ground</a:t>
            </a:r>
            <a:endParaRPr/>
          </a:p>
          <a:p>
            <a:pPr indent="-393700" lvl="1" marL="914400" rtl="0" algn="l">
              <a:lnSpc>
                <a:spcPct val="100000"/>
              </a:lnSpc>
              <a:spcBef>
                <a:spcPts val="0"/>
              </a:spcBef>
              <a:spcAft>
                <a:spcPts val="0"/>
              </a:spcAft>
              <a:buSzPts val="2600"/>
              <a:buChar char="◆"/>
            </a:pPr>
            <a:r>
              <a:rPr lang="en-GB"/>
              <a:t>6 months gives more time but can often forget what you reviewed</a:t>
            </a:r>
            <a:endParaRPr/>
          </a:p>
          <a:p>
            <a:pPr indent="0" lvl="0" marL="0" marR="0" rtl="0" algn="l">
              <a:lnSpc>
                <a:spcPct val="100000"/>
              </a:lnSpc>
              <a:spcBef>
                <a:spcPts val="600"/>
              </a:spcBef>
              <a:spcAft>
                <a:spcPts val="0"/>
              </a:spcAft>
              <a:buSzPts val="2600"/>
              <a:buNone/>
            </a:pPr>
            <a:r>
              <a:t/>
            </a:r>
            <a:endParaRPr/>
          </a:p>
        </p:txBody>
      </p:sp>
      <p:sp>
        <p:nvSpPr>
          <p:cNvPr id="250" name="Google Shape;250;p43"/>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4"/>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How Much Time Studying? </a:t>
            </a:r>
            <a:endParaRPr/>
          </a:p>
        </p:txBody>
      </p:sp>
      <p:sp>
        <p:nvSpPr>
          <p:cNvPr id="256" name="Google Shape;256;p44"/>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Help deciding how long to spend?</a:t>
            </a:r>
            <a:endParaRPr/>
          </a:p>
          <a:p>
            <a:pPr indent="-393700" lvl="1" marL="914400" rtl="0" algn="l">
              <a:lnSpc>
                <a:spcPct val="100000"/>
              </a:lnSpc>
              <a:spcBef>
                <a:spcPts val="0"/>
              </a:spcBef>
              <a:spcAft>
                <a:spcPts val="0"/>
              </a:spcAft>
              <a:buSzPts val="2600"/>
              <a:buChar char="◆"/>
            </a:pPr>
            <a:r>
              <a:rPr lang="en-GB"/>
              <a:t>Short quiz on Magoosh</a:t>
            </a:r>
            <a:endParaRPr/>
          </a:p>
          <a:p>
            <a:pPr indent="-393700" lvl="0" marL="457200" rtl="0" algn="l">
              <a:lnSpc>
                <a:spcPct val="100000"/>
              </a:lnSpc>
              <a:spcBef>
                <a:spcPts val="0"/>
              </a:spcBef>
              <a:spcAft>
                <a:spcPts val="0"/>
              </a:spcAft>
              <a:buSzPts val="2600"/>
              <a:buChar char="◈"/>
            </a:pPr>
            <a:r>
              <a:rPr lang="en-GB"/>
              <a:t>Timelines for studying 1 week, 1 month, 2-3 months, and 6 months from Magoosh</a:t>
            </a:r>
            <a:endParaRPr/>
          </a:p>
          <a:p>
            <a:pPr indent="-393700" lvl="1" marL="914400" rtl="0" algn="l">
              <a:lnSpc>
                <a:spcPct val="100000"/>
              </a:lnSpc>
              <a:spcBef>
                <a:spcPts val="0"/>
              </a:spcBef>
              <a:spcAft>
                <a:spcPts val="0"/>
              </a:spcAft>
              <a:buSzPts val="2600"/>
              <a:buChar char="◆"/>
            </a:pPr>
            <a:r>
              <a:rPr lang="en-GB"/>
              <a:t>Verbal or Quantitative focus too</a:t>
            </a:r>
            <a:endParaRPr/>
          </a:p>
          <a:p>
            <a:pPr indent="-393700" lvl="0" marL="457200" rtl="0" algn="l">
              <a:lnSpc>
                <a:spcPct val="100000"/>
              </a:lnSpc>
              <a:spcBef>
                <a:spcPts val="0"/>
              </a:spcBef>
              <a:spcAft>
                <a:spcPts val="0"/>
              </a:spcAft>
              <a:buSzPts val="2600"/>
              <a:buChar char="◈"/>
            </a:pPr>
            <a:r>
              <a:rPr lang="en-GB"/>
              <a:t>All materials free: gre.magoosh.com/study-plans</a:t>
            </a:r>
            <a:endParaRPr/>
          </a:p>
        </p:txBody>
      </p:sp>
      <p:sp>
        <p:nvSpPr>
          <p:cNvPr id="257" name="Google Shape;257;p44"/>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5"/>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4.</a:t>
            </a:r>
            <a:endParaRPr/>
          </a:p>
          <a:p>
            <a:pPr indent="0" lvl="0" marL="0" rtl="0" algn="l">
              <a:lnSpc>
                <a:spcPct val="100000"/>
              </a:lnSpc>
              <a:spcBef>
                <a:spcPts val="0"/>
              </a:spcBef>
              <a:spcAft>
                <a:spcPts val="0"/>
              </a:spcAft>
              <a:buSzPts val="4800"/>
              <a:buNone/>
            </a:pPr>
            <a:r>
              <a:rPr lang="en-GB"/>
              <a:t>Study Tips</a:t>
            </a:r>
            <a:endParaRPr/>
          </a:p>
        </p:txBody>
      </p:sp>
      <p:sp>
        <p:nvSpPr>
          <p:cNvPr id="263" name="Google Shape;263;p45"/>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How to make the most of your studying</a:t>
            </a:r>
            <a:endParaRPr/>
          </a:p>
        </p:txBody>
      </p:sp>
      <p:sp>
        <p:nvSpPr>
          <p:cNvPr id="264" name="Google Shape;264;p45"/>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Practice Test</a:t>
            </a:r>
            <a:endParaRPr/>
          </a:p>
        </p:txBody>
      </p:sp>
      <p:sp>
        <p:nvSpPr>
          <p:cNvPr id="270" name="Google Shape;270;p46"/>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ETS has a practice test online that looks the exact same as the real test</a:t>
            </a:r>
            <a:endParaRPr/>
          </a:p>
          <a:p>
            <a:pPr indent="-393700" lvl="0" marL="457200" rtl="0" algn="l">
              <a:lnSpc>
                <a:spcPct val="100000"/>
              </a:lnSpc>
              <a:spcBef>
                <a:spcPts val="600"/>
              </a:spcBef>
              <a:spcAft>
                <a:spcPts val="0"/>
              </a:spcAft>
              <a:buSzPts val="2600"/>
              <a:buChar char="◈"/>
            </a:pPr>
            <a:r>
              <a:rPr lang="en-GB"/>
              <a:t>Start with a timed practice exam</a:t>
            </a:r>
            <a:endParaRPr/>
          </a:p>
          <a:p>
            <a:pPr indent="-393700" lvl="1" marL="914400" rtl="0" algn="l">
              <a:lnSpc>
                <a:spcPct val="100000"/>
              </a:lnSpc>
              <a:spcBef>
                <a:spcPts val="0"/>
              </a:spcBef>
              <a:spcAft>
                <a:spcPts val="0"/>
              </a:spcAft>
              <a:buSzPts val="2600"/>
              <a:buChar char="◆"/>
            </a:pPr>
            <a:r>
              <a:rPr lang="en-GB"/>
              <a:t>Gauge what you need to focus on</a:t>
            </a:r>
            <a:endParaRPr/>
          </a:p>
          <a:p>
            <a:pPr indent="-393700" lvl="0" marL="457200" rtl="0" algn="l">
              <a:lnSpc>
                <a:spcPct val="100000"/>
              </a:lnSpc>
              <a:spcBef>
                <a:spcPts val="0"/>
              </a:spcBef>
              <a:spcAft>
                <a:spcPts val="0"/>
              </a:spcAft>
              <a:buSzPts val="2600"/>
              <a:buChar char="◈"/>
            </a:pPr>
            <a:r>
              <a:rPr lang="en-GB"/>
              <a:t>Take practice exams, but make sure to also focus on specific sections, subsections, and types of questions you have trouble with</a:t>
            </a:r>
            <a:endParaRPr/>
          </a:p>
          <a:p>
            <a:pPr indent="0" lvl="0" marL="0" marR="0" rtl="0" algn="l">
              <a:lnSpc>
                <a:spcPct val="100000"/>
              </a:lnSpc>
              <a:spcBef>
                <a:spcPts val="600"/>
              </a:spcBef>
              <a:spcAft>
                <a:spcPts val="0"/>
              </a:spcAft>
              <a:buSzPts val="2600"/>
              <a:buNone/>
            </a:pPr>
            <a:r>
              <a:t/>
            </a:r>
            <a:endParaRPr/>
          </a:p>
        </p:txBody>
      </p:sp>
      <p:sp>
        <p:nvSpPr>
          <p:cNvPr id="271" name="Google Shape;271;p46"/>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7"/>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General Test-taking Tips</a:t>
            </a:r>
            <a:endParaRPr/>
          </a:p>
        </p:txBody>
      </p:sp>
      <p:sp>
        <p:nvSpPr>
          <p:cNvPr id="277" name="Google Shape;277;p47"/>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Outline your essays before writing them</a:t>
            </a:r>
            <a:endParaRPr/>
          </a:p>
          <a:p>
            <a:pPr indent="-393700" lvl="0" marL="457200" rtl="0" algn="l">
              <a:lnSpc>
                <a:spcPct val="100000"/>
              </a:lnSpc>
              <a:spcBef>
                <a:spcPts val="0"/>
              </a:spcBef>
              <a:spcAft>
                <a:spcPts val="0"/>
              </a:spcAft>
              <a:buSzPts val="2600"/>
              <a:buChar char="◈"/>
            </a:pPr>
            <a:r>
              <a:rPr lang="en-GB"/>
              <a:t>Work backwards on math problems</a:t>
            </a:r>
            <a:endParaRPr/>
          </a:p>
          <a:p>
            <a:pPr indent="-393700" lvl="0" marL="457200" rtl="0" algn="l">
              <a:lnSpc>
                <a:spcPct val="100000"/>
              </a:lnSpc>
              <a:spcBef>
                <a:spcPts val="0"/>
              </a:spcBef>
              <a:spcAft>
                <a:spcPts val="0"/>
              </a:spcAft>
              <a:buSzPts val="2600"/>
              <a:buChar char="◈"/>
            </a:pPr>
            <a:r>
              <a:rPr lang="en-GB"/>
              <a:t>Try to answer math questions without doing math!</a:t>
            </a:r>
            <a:endParaRPr/>
          </a:p>
          <a:p>
            <a:pPr indent="0" lvl="0" marL="0" marR="0" rtl="0" algn="l">
              <a:lnSpc>
                <a:spcPct val="100000"/>
              </a:lnSpc>
              <a:spcBef>
                <a:spcPts val="600"/>
              </a:spcBef>
              <a:spcAft>
                <a:spcPts val="0"/>
              </a:spcAft>
              <a:buSzPts val="2600"/>
              <a:buNone/>
            </a:pPr>
            <a:r>
              <a:t/>
            </a:r>
            <a:endParaRPr/>
          </a:p>
        </p:txBody>
      </p:sp>
      <p:sp>
        <p:nvSpPr>
          <p:cNvPr id="278" name="Google Shape;278;p47"/>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General Test-taking Tips</a:t>
            </a:r>
            <a:endParaRPr/>
          </a:p>
        </p:txBody>
      </p:sp>
      <p:sp>
        <p:nvSpPr>
          <p:cNvPr id="284" name="Google Shape;284;p48"/>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Go through each section twice:</a:t>
            </a:r>
            <a:endParaRPr/>
          </a:p>
          <a:p>
            <a:pPr indent="-393700" lvl="1" marL="914400" rtl="0" algn="l">
              <a:lnSpc>
                <a:spcPct val="100000"/>
              </a:lnSpc>
              <a:spcBef>
                <a:spcPts val="0"/>
              </a:spcBef>
              <a:spcAft>
                <a:spcPts val="0"/>
              </a:spcAft>
              <a:buSzPts val="2600"/>
              <a:buChar char="◆"/>
            </a:pPr>
            <a:r>
              <a:rPr lang="en-GB"/>
              <a:t>First answer all you know immediately</a:t>
            </a:r>
            <a:endParaRPr/>
          </a:p>
          <a:p>
            <a:pPr indent="-393700" lvl="1" marL="914400" rtl="0" algn="l">
              <a:lnSpc>
                <a:spcPct val="100000"/>
              </a:lnSpc>
              <a:spcBef>
                <a:spcPts val="0"/>
              </a:spcBef>
              <a:spcAft>
                <a:spcPts val="0"/>
              </a:spcAft>
              <a:buSzPts val="2600"/>
              <a:buChar char="◆"/>
            </a:pPr>
            <a:r>
              <a:rPr lang="en-GB"/>
              <a:t>Second go back to items you are not as sure about</a:t>
            </a:r>
            <a:endParaRPr/>
          </a:p>
          <a:p>
            <a:pPr indent="-393700" lvl="0" marL="457200" rtl="0" algn="l">
              <a:lnSpc>
                <a:spcPct val="100000"/>
              </a:lnSpc>
              <a:spcBef>
                <a:spcPts val="0"/>
              </a:spcBef>
              <a:spcAft>
                <a:spcPts val="0"/>
              </a:spcAft>
              <a:buSzPts val="2600"/>
              <a:buChar char="◈"/>
            </a:pPr>
            <a:r>
              <a:rPr lang="en-GB"/>
              <a:t>Cover answers with your hands and try to answer the question without looking at the possible answers</a:t>
            </a:r>
            <a:endParaRPr/>
          </a:p>
          <a:p>
            <a:pPr indent="0" lvl="0" marL="0" marR="0" rtl="0" algn="l">
              <a:lnSpc>
                <a:spcPct val="100000"/>
              </a:lnSpc>
              <a:spcBef>
                <a:spcPts val="600"/>
              </a:spcBef>
              <a:spcAft>
                <a:spcPts val="0"/>
              </a:spcAft>
              <a:buSzPts val="2600"/>
              <a:buNone/>
            </a:pPr>
            <a:r>
              <a:t/>
            </a:r>
            <a:endParaRPr/>
          </a:p>
        </p:txBody>
      </p:sp>
      <p:sp>
        <p:nvSpPr>
          <p:cNvPr id="285" name="Google Shape;285;p48"/>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9"/>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Analytical Writing</a:t>
            </a:r>
            <a:endParaRPr/>
          </a:p>
        </p:txBody>
      </p:sp>
      <p:sp>
        <p:nvSpPr>
          <p:cNvPr id="291" name="Google Shape;291;p49"/>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Two Essays</a:t>
            </a:r>
            <a:endParaRPr/>
          </a:p>
          <a:p>
            <a:pPr indent="-393700" lvl="1" marL="914400" rtl="0" algn="l">
              <a:lnSpc>
                <a:spcPct val="100000"/>
              </a:lnSpc>
              <a:spcBef>
                <a:spcPts val="0"/>
              </a:spcBef>
              <a:spcAft>
                <a:spcPts val="0"/>
              </a:spcAft>
              <a:buSzPts val="2600"/>
              <a:buChar char="◆"/>
            </a:pPr>
            <a:r>
              <a:rPr lang="en-GB"/>
              <a:t>Issue</a:t>
            </a:r>
            <a:endParaRPr/>
          </a:p>
          <a:p>
            <a:pPr indent="-393700" lvl="1" marL="914400" rtl="0" algn="l">
              <a:lnSpc>
                <a:spcPct val="100000"/>
              </a:lnSpc>
              <a:spcBef>
                <a:spcPts val="0"/>
              </a:spcBef>
              <a:spcAft>
                <a:spcPts val="0"/>
              </a:spcAft>
              <a:buSzPts val="2600"/>
              <a:buChar char="◆"/>
            </a:pPr>
            <a:r>
              <a:rPr lang="en-GB"/>
              <a:t>Argument</a:t>
            </a:r>
            <a:endParaRPr/>
          </a:p>
          <a:p>
            <a:pPr indent="0" lvl="0" marL="0" marR="0" rtl="0" algn="l">
              <a:lnSpc>
                <a:spcPct val="100000"/>
              </a:lnSpc>
              <a:spcBef>
                <a:spcPts val="600"/>
              </a:spcBef>
              <a:spcAft>
                <a:spcPts val="0"/>
              </a:spcAft>
              <a:buSzPts val="2600"/>
              <a:buNone/>
            </a:pPr>
            <a:r>
              <a:t/>
            </a:r>
            <a:endParaRPr/>
          </a:p>
        </p:txBody>
      </p:sp>
      <p:sp>
        <p:nvSpPr>
          <p:cNvPr id="292" name="Google Shape;292;p49"/>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50"/>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Analytical Writing - Analyse an Issue</a:t>
            </a:r>
            <a:endParaRPr/>
          </a:p>
        </p:txBody>
      </p:sp>
      <p:sp>
        <p:nvSpPr>
          <p:cNvPr id="298" name="Google Shape;298;p50"/>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GB" sz="2000">
                <a:solidFill>
                  <a:srgbClr val="151515"/>
                </a:solidFill>
              </a:rPr>
              <a:t>“Task assesses your ability to think critically about a topic of general interest and to clearly express your thoughts about it in writing.”</a:t>
            </a:r>
            <a:endParaRPr sz="2000">
              <a:solidFill>
                <a:srgbClr val="151515"/>
              </a:solidFill>
            </a:endParaRPr>
          </a:p>
          <a:p>
            <a:pPr indent="-355600" lvl="1" marL="914400" rtl="0" algn="l">
              <a:lnSpc>
                <a:spcPct val="100000"/>
              </a:lnSpc>
              <a:spcBef>
                <a:spcPts val="0"/>
              </a:spcBef>
              <a:spcAft>
                <a:spcPts val="0"/>
              </a:spcAft>
              <a:buSzPts val="2000"/>
              <a:buChar char="◆"/>
            </a:pPr>
            <a:r>
              <a:rPr lang="en-GB" sz="2000">
                <a:solidFill>
                  <a:srgbClr val="151515"/>
                </a:solidFill>
              </a:rPr>
              <a:t>Makes a claim </a:t>
            </a:r>
            <a:endParaRPr sz="2000">
              <a:solidFill>
                <a:srgbClr val="151515"/>
              </a:solidFill>
            </a:endParaRPr>
          </a:p>
          <a:p>
            <a:pPr indent="-355600" lvl="2" marL="1371600" rtl="0" algn="l">
              <a:lnSpc>
                <a:spcPct val="100000"/>
              </a:lnSpc>
              <a:spcBef>
                <a:spcPts val="0"/>
              </a:spcBef>
              <a:spcAft>
                <a:spcPts val="0"/>
              </a:spcAft>
              <a:buSzPts val="2000"/>
              <a:buChar char="◇"/>
            </a:pPr>
            <a:r>
              <a:rPr lang="en-GB" sz="2000">
                <a:solidFill>
                  <a:srgbClr val="151515"/>
                </a:solidFill>
              </a:rPr>
              <a:t>Many perspectives and situations/conditions</a:t>
            </a:r>
            <a:endParaRPr sz="2000">
              <a:solidFill>
                <a:srgbClr val="151515"/>
              </a:solidFill>
            </a:endParaRPr>
          </a:p>
          <a:p>
            <a:pPr indent="-355600" lvl="1" marL="914400" rtl="0" algn="l">
              <a:lnSpc>
                <a:spcPct val="100000"/>
              </a:lnSpc>
              <a:spcBef>
                <a:spcPts val="0"/>
              </a:spcBef>
              <a:spcAft>
                <a:spcPts val="0"/>
              </a:spcAft>
              <a:buSzPts val="2000"/>
              <a:buChar char="◆"/>
            </a:pPr>
            <a:r>
              <a:rPr lang="en-GB" sz="2000">
                <a:solidFill>
                  <a:srgbClr val="151515"/>
                </a:solidFill>
              </a:rPr>
              <a:t>You need to present a case for your own position about this claim</a:t>
            </a:r>
            <a:endParaRPr sz="2000">
              <a:solidFill>
                <a:srgbClr val="151515"/>
              </a:solidFill>
            </a:endParaRPr>
          </a:p>
          <a:p>
            <a:pPr indent="-355600" lvl="2" marL="1371600" rtl="0" algn="l">
              <a:lnSpc>
                <a:spcPct val="100000"/>
              </a:lnSpc>
              <a:spcBef>
                <a:spcPts val="0"/>
              </a:spcBef>
              <a:spcAft>
                <a:spcPts val="0"/>
              </a:spcAft>
              <a:buSzPts val="2000"/>
              <a:buChar char="◇"/>
            </a:pPr>
            <a:r>
              <a:rPr lang="en-GB" sz="2000">
                <a:solidFill>
                  <a:srgbClr val="151515"/>
                </a:solidFill>
              </a:rPr>
              <a:t>There is no right or wrong response</a:t>
            </a:r>
            <a:endParaRPr sz="2000"/>
          </a:p>
          <a:p>
            <a:pPr indent="0" lvl="0" marL="0" marR="0" rtl="0" algn="l">
              <a:lnSpc>
                <a:spcPct val="100000"/>
              </a:lnSpc>
              <a:spcBef>
                <a:spcPts val="600"/>
              </a:spcBef>
              <a:spcAft>
                <a:spcPts val="0"/>
              </a:spcAft>
              <a:buSzPts val="2600"/>
              <a:buNone/>
            </a:pPr>
            <a:r>
              <a:t/>
            </a:r>
            <a:endParaRPr/>
          </a:p>
        </p:txBody>
      </p:sp>
      <p:sp>
        <p:nvSpPr>
          <p:cNvPr id="299" name="Google Shape;299;p50"/>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Analytical Writing - Analyze an Argument</a:t>
            </a:r>
            <a:endParaRPr/>
          </a:p>
        </p:txBody>
      </p:sp>
      <p:sp>
        <p:nvSpPr>
          <p:cNvPr id="305" name="Google Shape;305;p51"/>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GB" sz="2000">
                <a:solidFill>
                  <a:srgbClr val="151515"/>
                </a:solidFill>
              </a:rPr>
              <a:t>“Task assesses your ability to understand, analyze and evaluate arguments according to specific instructions and to convey your evaluation clearly in your writing.”</a:t>
            </a:r>
            <a:endParaRPr sz="2000">
              <a:solidFill>
                <a:srgbClr val="151515"/>
              </a:solidFill>
            </a:endParaRPr>
          </a:p>
          <a:p>
            <a:pPr indent="-355600" lvl="0" marL="457200" rtl="0" algn="l">
              <a:lnSpc>
                <a:spcPct val="115000"/>
              </a:lnSpc>
              <a:spcBef>
                <a:spcPts val="0"/>
              </a:spcBef>
              <a:spcAft>
                <a:spcPts val="0"/>
              </a:spcAft>
              <a:buClr>
                <a:srgbClr val="151515"/>
              </a:buClr>
              <a:buSzPts val="2000"/>
              <a:buChar char="◈"/>
            </a:pPr>
            <a:r>
              <a:rPr lang="en-GB" sz="2000">
                <a:solidFill>
                  <a:srgbClr val="151515"/>
                </a:solidFill>
              </a:rPr>
              <a:t>Read brief passage which makes a case for some course of action or interpretation of events by presenting claims</a:t>
            </a:r>
            <a:endParaRPr sz="2000">
              <a:solidFill>
                <a:srgbClr val="151515"/>
              </a:solidFill>
            </a:endParaRPr>
          </a:p>
          <a:p>
            <a:pPr indent="-355600" lvl="0" marL="457200" rtl="0" algn="l">
              <a:lnSpc>
                <a:spcPct val="115000"/>
              </a:lnSpc>
              <a:spcBef>
                <a:spcPts val="0"/>
              </a:spcBef>
              <a:spcAft>
                <a:spcPts val="0"/>
              </a:spcAft>
              <a:buClr>
                <a:srgbClr val="151515"/>
              </a:buClr>
              <a:buSzPts val="2000"/>
              <a:buChar char="◈"/>
            </a:pPr>
            <a:r>
              <a:rPr lang="en-GB" sz="2000">
                <a:solidFill>
                  <a:srgbClr val="151515"/>
                </a:solidFill>
              </a:rPr>
              <a:t>Assess the logical soundness of this case </a:t>
            </a:r>
            <a:endParaRPr sz="2000">
              <a:solidFill>
                <a:srgbClr val="151515"/>
              </a:solidFill>
            </a:endParaRPr>
          </a:p>
          <a:p>
            <a:pPr indent="-355600" lvl="1" marL="914400" rtl="0" algn="l">
              <a:lnSpc>
                <a:spcPct val="115000"/>
              </a:lnSpc>
              <a:spcBef>
                <a:spcPts val="0"/>
              </a:spcBef>
              <a:spcAft>
                <a:spcPts val="0"/>
              </a:spcAft>
              <a:buClr>
                <a:srgbClr val="151515"/>
              </a:buClr>
              <a:buSzPts val="2000"/>
              <a:buChar char="◆"/>
            </a:pPr>
            <a:r>
              <a:rPr lang="en-GB" sz="2000">
                <a:solidFill>
                  <a:srgbClr val="151515"/>
                </a:solidFill>
              </a:rPr>
              <a:t>Critically examine line of reasoning and use of evidence</a:t>
            </a:r>
            <a:endParaRPr sz="2000">
              <a:solidFill>
                <a:srgbClr val="151515"/>
              </a:solidFill>
            </a:endParaRPr>
          </a:p>
          <a:p>
            <a:pPr indent="-355600" lvl="1" marL="914400" rtl="0" algn="l">
              <a:lnSpc>
                <a:spcPct val="115000"/>
              </a:lnSpc>
              <a:spcBef>
                <a:spcPts val="0"/>
              </a:spcBef>
              <a:spcAft>
                <a:spcPts val="0"/>
              </a:spcAft>
              <a:buClr>
                <a:srgbClr val="151515"/>
              </a:buClr>
              <a:buSzPts val="2000"/>
              <a:buChar char="◆"/>
            </a:pPr>
            <a:r>
              <a:rPr lang="en-GB" sz="2000">
                <a:solidFill>
                  <a:srgbClr val="151515"/>
                </a:solidFill>
              </a:rPr>
              <a:t>There are often “key” fallacies to pick up on </a:t>
            </a:r>
            <a:endParaRPr sz="2000"/>
          </a:p>
        </p:txBody>
      </p:sp>
      <p:sp>
        <p:nvSpPr>
          <p:cNvPr id="306" name="Google Shape;306;p5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2"/>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Analytical Writing</a:t>
            </a:r>
            <a:endParaRPr/>
          </a:p>
        </p:txBody>
      </p:sp>
      <p:sp>
        <p:nvSpPr>
          <p:cNvPr id="312" name="Google Shape;312;p52"/>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Practice and get feedback</a:t>
            </a:r>
            <a:endParaRPr/>
          </a:p>
          <a:p>
            <a:pPr indent="-393700" lvl="1" marL="914400" rtl="0" algn="l">
              <a:lnSpc>
                <a:spcPct val="100000"/>
              </a:lnSpc>
              <a:spcBef>
                <a:spcPts val="0"/>
              </a:spcBef>
              <a:spcAft>
                <a:spcPts val="0"/>
              </a:spcAft>
              <a:buSzPts val="2600"/>
              <a:buChar char="◆"/>
            </a:pPr>
            <a:r>
              <a:rPr lang="en-GB"/>
              <a:t>Use pool of prompts on ETS website</a:t>
            </a:r>
            <a:endParaRPr/>
          </a:p>
          <a:p>
            <a:pPr indent="-393700" lvl="2" marL="1371600" rtl="0" algn="l">
              <a:lnSpc>
                <a:spcPct val="100000"/>
              </a:lnSpc>
              <a:spcBef>
                <a:spcPts val="0"/>
              </a:spcBef>
              <a:spcAft>
                <a:spcPts val="0"/>
              </a:spcAft>
              <a:buSzPts val="2600"/>
              <a:buChar char="◇"/>
            </a:pPr>
            <a:r>
              <a:rPr lang="en-GB" u="sng">
                <a:solidFill>
                  <a:schemeClr val="hlink"/>
                </a:solidFill>
                <a:hlinkClick r:id="rId3"/>
              </a:rPr>
              <a:t>Pool of Issue Topics</a:t>
            </a:r>
            <a:endParaRPr/>
          </a:p>
          <a:p>
            <a:pPr indent="-393700" lvl="2" marL="1371600" rtl="0" algn="l">
              <a:lnSpc>
                <a:spcPct val="100000"/>
              </a:lnSpc>
              <a:spcBef>
                <a:spcPts val="0"/>
              </a:spcBef>
              <a:spcAft>
                <a:spcPts val="0"/>
              </a:spcAft>
              <a:buSzPts val="2600"/>
              <a:buChar char="◇"/>
            </a:pPr>
            <a:r>
              <a:rPr lang="en-GB" u="sng">
                <a:solidFill>
                  <a:schemeClr val="hlink"/>
                </a:solidFill>
                <a:hlinkClick r:id="rId4"/>
              </a:rPr>
              <a:t>Pool of Argument Topics</a:t>
            </a:r>
            <a:endParaRPr/>
          </a:p>
          <a:p>
            <a:pPr indent="-393700" lvl="1" marL="914400" rtl="0" algn="l">
              <a:lnSpc>
                <a:spcPct val="100000"/>
              </a:lnSpc>
              <a:spcBef>
                <a:spcPts val="0"/>
              </a:spcBef>
              <a:spcAft>
                <a:spcPts val="0"/>
              </a:spcAft>
              <a:buSzPts val="2600"/>
              <a:buChar char="◆"/>
            </a:pPr>
            <a:r>
              <a:rPr lang="en-GB"/>
              <a:t>Have a friend review/critique </a:t>
            </a:r>
            <a:endParaRPr/>
          </a:p>
        </p:txBody>
      </p:sp>
      <p:sp>
        <p:nvSpPr>
          <p:cNvPr id="313" name="Google Shape;313;p52"/>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6"/>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17500" lvl="0" marL="457200" rtl="0" algn="l">
              <a:spcBef>
                <a:spcPts val="600"/>
              </a:spcBef>
              <a:spcAft>
                <a:spcPts val="0"/>
              </a:spcAft>
              <a:buSzPts val="1400"/>
              <a:buFont typeface="Arial"/>
              <a:buChar char="●"/>
            </a:pPr>
            <a:r>
              <a:rPr lang="en-GB" sz="1400">
                <a:latin typeface="Arial"/>
                <a:ea typeface="Arial"/>
                <a:cs typeface="Arial"/>
                <a:sym typeface="Arial"/>
              </a:rPr>
              <a:t>A graduate student organization in collaboration with the Department of Psychology</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GB" sz="1400">
                <a:latin typeface="Arial"/>
                <a:ea typeface="Arial"/>
                <a:cs typeface="Arial"/>
                <a:sym typeface="Arial"/>
              </a:rPr>
              <a:t>Provide mentorship to undergraduate students interested in graduate studies in Psychology</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GB" sz="1400">
                <a:latin typeface="Arial"/>
                <a:ea typeface="Arial"/>
                <a:cs typeface="Arial"/>
                <a:sym typeface="Arial"/>
              </a:rPr>
              <a:t>We pair undergraduates with graduate students in programs they are interested in and with mentors who have similar backgrounds so a productive, warm, mentorship relationship can develop and thrive. </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GB" sz="1400">
                <a:latin typeface="Arial"/>
                <a:ea typeface="Arial"/>
                <a:cs typeface="Arial"/>
                <a:sym typeface="Arial"/>
              </a:rPr>
              <a:t>We will also hold events which will help build community among mentees and mentors, and provide information about not only on the graduate school application process but information on graduate school itself</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GB" sz="1400">
                <a:latin typeface="Arial"/>
                <a:ea typeface="Arial"/>
                <a:cs typeface="Arial"/>
                <a:sym typeface="Arial"/>
              </a:rPr>
              <a:t>https://pumpyork.wixsite.com/pumpyork</a:t>
            </a:r>
            <a:endParaRPr sz="1400">
              <a:latin typeface="Arial"/>
              <a:ea typeface="Arial"/>
              <a:cs typeface="Arial"/>
              <a:sym typeface="Arial"/>
            </a:endParaRPr>
          </a:p>
        </p:txBody>
      </p:sp>
      <p:sp>
        <p:nvSpPr>
          <p:cNvPr id="129" name="Google Shape;129;p26"/>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130" name="Google Shape;130;p26"/>
          <p:cNvPicPr preferRelativeResize="0"/>
          <p:nvPr/>
        </p:nvPicPr>
        <p:blipFill>
          <a:blip r:embed="rId3">
            <a:alphaModFix/>
          </a:blip>
          <a:stretch>
            <a:fillRect/>
          </a:stretch>
        </p:blipFill>
        <p:spPr>
          <a:xfrm>
            <a:off x="2837725" y="497350"/>
            <a:ext cx="3880850" cy="814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3"/>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Verbal Reasoning (Reading/Vocab)</a:t>
            </a:r>
            <a:endParaRPr/>
          </a:p>
        </p:txBody>
      </p:sp>
      <p:sp>
        <p:nvSpPr>
          <p:cNvPr id="319" name="Google Shape;319;p53"/>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Types of questions</a:t>
            </a:r>
            <a:endParaRPr/>
          </a:p>
          <a:p>
            <a:pPr indent="-393700" lvl="1" marL="914400" rtl="0" algn="l">
              <a:lnSpc>
                <a:spcPct val="100000"/>
              </a:lnSpc>
              <a:spcBef>
                <a:spcPts val="0"/>
              </a:spcBef>
              <a:spcAft>
                <a:spcPts val="0"/>
              </a:spcAft>
              <a:buSzPts val="2600"/>
              <a:buChar char="◆"/>
            </a:pPr>
            <a:r>
              <a:rPr lang="en-GB"/>
              <a:t>Reading comprehension</a:t>
            </a:r>
            <a:endParaRPr/>
          </a:p>
          <a:p>
            <a:pPr indent="-393700" lvl="1" marL="914400" rtl="0" algn="l">
              <a:lnSpc>
                <a:spcPct val="100000"/>
              </a:lnSpc>
              <a:spcBef>
                <a:spcPts val="0"/>
              </a:spcBef>
              <a:spcAft>
                <a:spcPts val="0"/>
              </a:spcAft>
              <a:buSzPts val="2600"/>
              <a:buChar char="◆"/>
            </a:pPr>
            <a:r>
              <a:rPr lang="en-GB"/>
              <a:t>Text completion</a:t>
            </a:r>
            <a:endParaRPr/>
          </a:p>
          <a:p>
            <a:pPr indent="-393700" lvl="1" marL="914400" rtl="0" algn="l">
              <a:lnSpc>
                <a:spcPct val="100000"/>
              </a:lnSpc>
              <a:spcBef>
                <a:spcPts val="0"/>
              </a:spcBef>
              <a:spcAft>
                <a:spcPts val="0"/>
              </a:spcAft>
              <a:buSzPts val="2600"/>
              <a:buChar char="◆"/>
            </a:pPr>
            <a:r>
              <a:rPr lang="en-GB"/>
              <a:t>Sentence equivalence</a:t>
            </a:r>
            <a:endParaRPr/>
          </a:p>
          <a:p>
            <a:pPr indent="0" lvl="0" marL="0" rtl="0" algn="l">
              <a:lnSpc>
                <a:spcPct val="100000"/>
              </a:lnSpc>
              <a:spcBef>
                <a:spcPts val="600"/>
              </a:spcBef>
              <a:spcAft>
                <a:spcPts val="0"/>
              </a:spcAft>
              <a:buSzPts val="2600"/>
              <a:buNone/>
            </a:pPr>
            <a:r>
              <a:t/>
            </a:r>
            <a:endParaRPr/>
          </a:p>
        </p:txBody>
      </p:sp>
      <p:sp>
        <p:nvSpPr>
          <p:cNvPr id="320" name="Google Shape;320;p53"/>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Verbal Reasoning (Reading/Vocab)</a:t>
            </a:r>
            <a:endParaRPr/>
          </a:p>
        </p:txBody>
      </p:sp>
      <p:sp>
        <p:nvSpPr>
          <p:cNvPr id="326" name="Google Shape;326;p54"/>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Practice HOW to answer these questions and what answers they look for</a:t>
            </a:r>
            <a:endParaRPr/>
          </a:p>
          <a:p>
            <a:pPr indent="-393700" lvl="0" marL="457200" rtl="0" algn="l">
              <a:lnSpc>
                <a:spcPct val="100000"/>
              </a:lnSpc>
              <a:spcBef>
                <a:spcPts val="0"/>
              </a:spcBef>
              <a:spcAft>
                <a:spcPts val="0"/>
              </a:spcAft>
              <a:buSzPts val="2600"/>
              <a:buChar char="◈"/>
            </a:pPr>
            <a:r>
              <a:rPr lang="en-GB"/>
              <a:t>Often, there may be specific types of questions you tend to struggle with</a:t>
            </a:r>
            <a:endParaRPr/>
          </a:p>
          <a:p>
            <a:pPr indent="-393700" lvl="1" marL="914400" rtl="0" algn="l">
              <a:lnSpc>
                <a:spcPct val="100000"/>
              </a:lnSpc>
              <a:spcBef>
                <a:spcPts val="0"/>
              </a:spcBef>
              <a:spcAft>
                <a:spcPts val="0"/>
              </a:spcAft>
              <a:buSzPts val="2600"/>
              <a:buChar char="◆"/>
            </a:pPr>
            <a:r>
              <a:rPr lang="en-GB"/>
              <a:t>Focus on these/practice them</a:t>
            </a:r>
            <a:endParaRPr/>
          </a:p>
          <a:p>
            <a:pPr indent="-393700" lvl="1" marL="914400" rtl="0" algn="l">
              <a:lnSpc>
                <a:spcPct val="100000"/>
              </a:lnSpc>
              <a:spcBef>
                <a:spcPts val="0"/>
              </a:spcBef>
              <a:spcAft>
                <a:spcPts val="0"/>
              </a:spcAft>
              <a:buSzPts val="2600"/>
              <a:buChar char="◆"/>
            </a:pPr>
            <a:r>
              <a:rPr lang="en-GB"/>
              <a:t>Look for “formulas”</a:t>
            </a:r>
            <a:endParaRPr/>
          </a:p>
        </p:txBody>
      </p:sp>
      <p:sp>
        <p:nvSpPr>
          <p:cNvPr id="327" name="Google Shape;327;p54"/>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5"/>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Verbal Reasoning (Reading/Vocab)</a:t>
            </a:r>
            <a:endParaRPr/>
          </a:p>
        </p:txBody>
      </p:sp>
      <p:sp>
        <p:nvSpPr>
          <p:cNvPr id="333" name="Google Shape;333;p55"/>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334" name="Google Shape;334;p55"/>
          <p:cNvPicPr preferRelativeResize="0"/>
          <p:nvPr/>
        </p:nvPicPr>
        <p:blipFill>
          <a:blip r:embed="rId3">
            <a:alphaModFix/>
          </a:blip>
          <a:stretch>
            <a:fillRect/>
          </a:stretch>
        </p:blipFill>
        <p:spPr>
          <a:xfrm>
            <a:off x="1311603" y="1913300"/>
            <a:ext cx="3421844" cy="1919550"/>
          </a:xfrm>
          <a:prstGeom prst="rect">
            <a:avLst/>
          </a:prstGeom>
          <a:noFill/>
          <a:ln>
            <a:noFill/>
          </a:ln>
        </p:spPr>
      </p:pic>
      <p:pic>
        <p:nvPicPr>
          <p:cNvPr id="335" name="Google Shape;335;p55"/>
          <p:cNvPicPr preferRelativeResize="0"/>
          <p:nvPr/>
        </p:nvPicPr>
        <p:blipFill>
          <a:blip r:embed="rId4">
            <a:alphaModFix/>
          </a:blip>
          <a:stretch>
            <a:fillRect/>
          </a:stretch>
        </p:blipFill>
        <p:spPr>
          <a:xfrm>
            <a:off x="4769175" y="1913310"/>
            <a:ext cx="3539250" cy="180894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6"/>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Quantitative Reasoning (Math)</a:t>
            </a:r>
            <a:endParaRPr/>
          </a:p>
        </p:txBody>
      </p:sp>
      <p:sp>
        <p:nvSpPr>
          <p:cNvPr id="341" name="Google Shape;341;p56"/>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Basic math skills and concepts</a:t>
            </a:r>
            <a:endParaRPr/>
          </a:p>
          <a:p>
            <a:pPr indent="-393700" lvl="0" marL="457200" rtl="0" algn="l">
              <a:lnSpc>
                <a:spcPct val="100000"/>
              </a:lnSpc>
              <a:spcBef>
                <a:spcPts val="0"/>
              </a:spcBef>
              <a:spcAft>
                <a:spcPts val="0"/>
              </a:spcAft>
              <a:buSzPts val="2600"/>
              <a:buChar char="◈"/>
            </a:pPr>
            <a:r>
              <a:rPr lang="en-GB"/>
              <a:t>Qualitative reasoning/methods</a:t>
            </a:r>
            <a:endParaRPr/>
          </a:p>
          <a:p>
            <a:pPr indent="-393700" lvl="0" marL="457200" rtl="0" algn="l">
              <a:lnSpc>
                <a:spcPct val="100000"/>
              </a:lnSpc>
              <a:spcBef>
                <a:spcPts val="0"/>
              </a:spcBef>
              <a:spcAft>
                <a:spcPts val="0"/>
              </a:spcAft>
              <a:buSzPts val="2600"/>
              <a:buChar char="◈"/>
            </a:pPr>
            <a:r>
              <a:rPr lang="en-GB"/>
              <a:t>Algebra</a:t>
            </a:r>
            <a:endParaRPr/>
          </a:p>
          <a:p>
            <a:pPr indent="-393700" lvl="0" marL="457200" rtl="0" algn="l">
              <a:lnSpc>
                <a:spcPct val="100000"/>
              </a:lnSpc>
              <a:spcBef>
                <a:spcPts val="0"/>
              </a:spcBef>
              <a:spcAft>
                <a:spcPts val="0"/>
              </a:spcAft>
              <a:buSzPts val="2600"/>
              <a:buChar char="◈"/>
            </a:pPr>
            <a:r>
              <a:rPr lang="en-GB"/>
              <a:t>Geometry</a:t>
            </a:r>
            <a:endParaRPr/>
          </a:p>
          <a:p>
            <a:pPr indent="-393700" lvl="0" marL="457200" rtl="0" algn="l">
              <a:lnSpc>
                <a:spcPct val="100000"/>
              </a:lnSpc>
              <a:spcBef>
                <a:spcPts val="0"/>
              </a:spcBef>
              <a:spcAft>
                <a:spcPts val="0"/>
              </a:spcAft>
              <a:buSzPts val="2600"/>
              <a:buChar char="◈"/>
            </a:pPr>
            <a:r>
              <a:rPr lang="en-GB"/>
              <a:t>Data Analysis</a:t>
            </a:r>
            <a:endParaRPr/>
          </a:p>
          <a:p>
            <a:pPr indent="0" lvl="0" marL="0" rtl="0" algn="l">
              <a:lnSpc>
                <a:spcPct val="100000"/>
              </a:lnSpc>
              <a:spcBef>
                <a:spcPts val="600"/>
              </a:spcBef>
              <a:spcAft>
                <a:spcPts val="0"/>
              </a:spcAft>
              <a:buSzPts val="2600"/>
              <a:buNone/>
            </a:pPr>
            <a:r>
              <a:t/>
            </a:r>
            <a:endParaRPr/>
          </a:p>
        </p:txBody>
      </p:sp>
      <p:sp>
        <p:nvSpPr>
          <p:cNvPr id="342" name="Google Shape;342;p56"/>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7"/>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Quantitative Reasoning (Math)</a:t>
            </a:r>
            <a:endParaRPr/>
          </a:p>
        </p:txBody>
      </p:sp>
      <p:sp>
        <p:nvSpPr>
          <p:cNvPr id="348" name="Google Shape;348;p57"/>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Can use a basic calculator, but aim to do least amount of “math” (time)</a:t>
            </a:r>
            <a:endParaRPr/>
          </a:p>
          <a:p>
            <a:pPr indent="-393700" lvl="1" marL="914400" rtl="0" algn="l">
              <a:lnSpc>
                <a:spcPct val="100000"/>
              </a:lnSpc>
              <a:spcBef>
                <a:spcPts val="0"/>
              </a:spcBef>
              <a:spcAft>
                <a:spcPts val="0"/>
              </a:spcAft>
              <a:buSzPts val="2600"/>
              <a:buChar char="◆"/>
            </a:pPr>
            <a:r>
              <a:rPr lang="en-GB"/>
              <a:t>Focus on learning shortcuts and quick mental math</a:t>
            </a:r>
            <a:endParaRPr/>
          </a:p>
          <a:p>
            <a:pPr indent="-393700" lvl="0" marL="457200" rtl="0" algn="l">
              <a:lnSpc>
                <a:spcPct val="100000"/>
              </a:lnSpc>
              <a:spcBef>
                <a:spcPts val="0"/>
              </a:spcBef>
              <a:spcAft>
                <a:spcPts val="0"/>
              </a:spcAft>
              <a:buSzPts val="2600"/>
              <a:buChar char="◈"/>
            </a:pPr>
            <a:r>
              <a:rPr lang="en-GB"/>
              <a:t>There is a pattern to the type of questions here, pay attention to which types you typically get wrong</a:t>
            </a:r>
            <a:endParaRPr/>
          </a:p>
          <a:p>
            <a:pPr indent="0" lvl="0" marL="0" rtl="0" algn="l">
              <a:lnSpc>
                <a:spcPct val="100000"/>
              </a:lnSpc>
              <a:spcBef>
                <a:spcPts val="600"/>
              </a:spcBef>
              <a:spcAft>
                <a:spcPts val="0"/>
              </a:spcAft>
              <a:buSzPts val="2600"/>
              <a:buNone/>
            </a:pPr>
            <a:r>
              <a:t/>
            </a:r>
            <a:endParaRPr/>
          </a:p>
        </p:txBody>
      </p:sp>
      <p:sp>
        <p:nvSpPr>
          <p:cNvPr id="349" name="Google Shape;349;p57"/>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8"/>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GRE Prep Courses </a:t>
            </a:r>
            <a:endParaRPr/>
          </a:p>
        </p:txBody>
      </p:sp>
      <p:sp>
        <p:nvSpPr>
          <p:cNvPr id="355" name="Google Shape;355;p58"/>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SzPts val="2600"/>
              <a:buChar char="◈"/>
            </a:pPr>
            <a:r>
              <a:rPr lang="en-GB"/>
              <a:t>Different programs use different structures</a:t>
            </a:r>
            <a:endParaRPr/>
          </a:p>
          <a:p>
            <a:pPr indent="-393700" lvl="1" marL="914400" rtl="0" algn="l">
              <a:lnSpc>
                <a:spcPct val="100000"/>
              </a:lnSpc>
              <a:spcBef>
                <a:spcPts val="0"/>
              </a:spcBef>
              <a:spcAft>
                <a:spcPts val="0"/>
              </a:spcAft>
              <a:buSzPts val="2600"/>
              <a:buChar char="◆"/>
            </a:pPr>
            <a:r>
              <a:rPr lang="en-GB"/>
              <a:t>In-class (e.g. Kaplan, Oxford, Princeton Review) </a:t>
            </a:r>
            <a:endParaRPr/>
          </a:p>
          <a:p>
            <a:pPr indent="-393700" lvl="1" marL="914400" rtl="0" algn="l">
              <a:lnSpc>
                <a:spcPct val="100000"/>
              </a:lnSpc>
              <a:spcBef>
                <a:spcPts val="0"/>
              </a:spcBef>
              <a:spcAft>
                <a:spcPts val="0"/>
              </a:spcAft>
              <a:buSzPts val="2600"/>
              <a:buChar char="◆"/>
            </a:pPr>
            <a:r>
              <a:rPr lang="en-GB"/>
              <a:t>Self-directed online (e.g. Magoosh) </a:t>
            </a:r>
            <a:endParaRPr/>
          </a:p>
          <a:p>
            <a:pPr indent="-393700" lvl="0" marL="457200" rtl="0" algn="l">
              <a:lnSpc>
                <a:spcPct val="100000"/>
              </a:lnSpc>
              <a:spcBef>
                <a:spcPts val="0"/>
              </a:spcBef>
              <a:spcAft>
                <a:spcPts val="0"/>
              </a:spcAft>
              <a:buSzPts val="2600"/>
              <a:buChar char="◈"/>
            </a:pPr>
            <a:r>
              <a:rPr lang="en-GB"/>
              <a:t>Are they worth it? </a:t>
            </a:r>
            <a:endParaRPr/>
          </a:p>
          <a:p>
            <a:pPr indent="0" lvl="0" marL="0" rtl="0" algn="l">
              <a:lnSpc>
                <a:spcPct val="100000"/>
              </a:lnSpc>
              <a:spcBef>
                <a:spcPts val="600"/>
              </a:spcBef>
              <a:spcAft>
                <a:spcPts val="0"/>
              </a:spcAft>
              <a:buSzPts val="2600"/>
              <a:buNone/>
            </a:pPr>
            <a:r>
              <a:t/>
            </a:r>
            <a:endParaRPr/>
          </a:p>
        </p:txBody>
      </p:sp>
      <p:sp>
        <p:nvSpPr>
          <p:cNvPr id="356" name="Google Shape;356;p58"/>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9"/>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5.</a:t>
            </a:r>
            <a:endParaRPr/>
          </a:p>
          <a:p>
            <a:pPr indent="0" lvl="0" marL="0" rtl="0" algn="l">
              <a:lnSpc>
                <a:spcPct val="100000"/>
              </a:lnSpc>
              <a:spcBef>
                <a:spcPts val="0"/>
              </a:spcBef>
              <a:spcAft>
                <a:spcPts val="0"/>
              </a:spcAft>
              <a:buSzPts val="4800"/>
              <a:buNone/>
            </a:pPr>
            <a:r>
              <a:rPr lang="en-GB"/>
              <a:t>Test day and anxiety</a:t>
            </a:r>
            <a:endParaRPr/>
          </a:p>
        </p:txBody>
      </p:sp>
      <p:sp>
        <p:nvSpPr>
          <p:cNvPr id="362" name="Google Shape;362;p59"/>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Planning for exam time and dealing with stress</a:t>
            </a:r>
            <a:endParaRPr/>
          </a:p>
        </p:txBody>
      </p:sp>
      <p:sp>
        <p:nvSpPr>
          <p:cNvPr id="363" name="Google Shape;363;p59"/>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Test Day</a:t>
            </a:r>
            <a:endParaRPr/>
          </a:p>
        </p:txBody>
      </p:sp>
      <p:sp>
        <p:nvSpPr>
          <p:cNvPr id="369" name="Google Shape;369;p60"/>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GB" sz="2000"/>
              <a:t>Take the day off before the exam</a:t>
            </a:r>
            <a:endParaRPr sz="2000"/>
          </a:p>
          <a:p>
            <a:pPr indent="-355600" lvl="0" marL="457200" rtl="0" algn="l">
              <a:lnSpc>
                <a:spcPct val="100000"/>
              </a:lnSpc>
              <a:spcBef>
                <a:spcPts val="0"/>
              </a:spcBef>
              <a:spcAft>
                <a:spcPts val="0"/>
              </a:spcAft>
              <a:buSzPts val="2000"/>
              <a:buChar char="◈"/>
            </a:pPr>
            <a:r>
              <a:rPr lang="en-GB" sz="2000"/>
              <a:t>Do a few easy warm up verbal and quantitative questions in the morning before the exam</a:t>
            </a:r>
            <a:endParaRPr sz="2000"/>
          </a:p>
          <a:p>
            <a:pPr indent="-355600" lvl="0" marL="457200" rtl="0" algn="l">
              <a:lnSpc>
                <a:spcPct val="100000"/>
              </a:lnSpc>
              <a:spcBef>
                <a:spcPts val="0"/>
              </a:spcBef>
              <a:spcAft>
                <a:spcPts val="0"/>
              </a:spcAft>
              <a:buSzPts val="2000"/>
              <a:buChar char="◈"/>
            </a:pPr>
            <a:r>
              <a:rPr lang="en-GB" sz="2000"/>
              <a:t>Wear comfortable clothes</a:t>
            </a:r>
            <a:endParaRPr sz="2000"/>
          </a:p>
          <a:p>
            <a:pPr indent="-355600" lvl="0" marL="457200" rtl="0" algn="l">
              <a:lnSpc>
                <a:spcPct val="100000"/>
              </a:lnSpc>
              <a:spcBef>
                <a:spcPts val="0"/>
              </a:spcBef>
              <a:spcAft>
                <a:spcPts val="0"/>
              </a:spcAft>
              <a:buSzPts val="2000"/>
              <a:buChar char="◈"/>
            </a:pPr>
            <a:r>
              <a:rPr lang="en-GB" sz="2000"/>
              <a:t>Do something active beforehand if possible</a:t>
            </a:r>
            <a:endParaRPr sz="2000"/>
          </a:p>
          <a:p>
            <a:pPr indent="-355600" lvl="0" marL="457200" rtl="0" algn="l">
              <a:lnSpc>
                <a:spcPct val="100000"/>
              </a:lnSpc>
              <a:spcBef>
                <a:spcPts val="0"/>
              </a:spcBef>
              <a:spcAft>
                <a:spcPts val="0"/>
              </a:spcAft>
              <a:buSzPts val="2000"/>
              <a:buChar char="◈"/>
            </a:pPr>
            <a:r>
              <a:rPr lang="en-GB" sz="2000"/>
              <a:t>Eat beforehand, bring snacks/water</a:t>
            </a:r>
            <a:endParaRPr sz="2000"/>
          </a:p>
          <a:p>
            <a:pPr indent="-355600" lvl="0" marL="457200" rtl="0" algn="l">
              <a:lnSpc>
                <a:spcPct val="100000"/>
              </a:lnSpc>
              <a:spcBef>
                <a:spcPts val="0"/>
              </a:spcBef>
              <a:spcAft>
                <a:spcPts val="0"/>
              </a:spcAft>
              <a:buSzPts val="2000"/>
              <a:buChar char="◈"/>
            </a:pPr>
            <a:r>
              <a:rPr lang="en-GB" sz="2000"/>
              <a:t>Bring photo ID</a:t>
            </a:r>
            <a:endParaRPr sz="2000"/>
          </a:p>
          <a:p>
            <a:pPr indent="-355600" lvl="0" marL="457200" rtl="0" algn="l">
              <a:lnSpc>
                <a:spcPct val="100000"/>
              </a:lnSpc>
              <a:spcBef>
                <a:spcPts val="0"/>
              </a:spcBef>
              <a:spcAft>
                <a:spcPts val="0"/>
              </a:spcAft>
              <a:buSzPts val="2000"/>
              <a:buChar char="◈"/>
            </a:pPr>
            <a:r>
              <a:rPr lang="en-GB" sz="2000"/>
              <a:t>Get a good night’s sleep! Research shows that it reduces anxiety and helps consolidate information :) </a:t>
            </a:r>
            <a:endParaRPr sz="2000"/>
          </a:p>
        </p:txBody>
      </p:sp>
      <p:sp>
        <p:nvSpPr>
          <p:cNvPr id="370" name="Google Shape;370;p60"/>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Test Day</a:t>
            </a:r>
            <a:endParaRPr/>
          </a:p>
        </p:txBody>
      </p:sp>
      <p:sp>
        <p:nvSpPr>
          <p:cNvPr id="376" name="Google Shape;376;p61"/>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Be mindful that you will not be allowed to remove sweaters in the test room (would have to step out)</a:t>
            </a:r>
            <a:endParaRPr/>
          </a:p>
          <a:p>
            <a:pPr indent="-393700" lvl="0" marL="457200" rtl="0" algn="l">
              <a:lnSpc>
                <a:spcPct val="100000"/>
              </a:lnSpc>
              <a:spcBef>
                <a:spcPts val="0"/>
              </a:spcBef>
              <a:spcAft>
                <a:spcPts val="0"/>
              </a:spcAft>
              <a:buSzPts val="2600"/>
              <a:buChar char="◈"/>
            </a:pPr>
            <a:r>
              <a:rPr lang="en-GB"/>
              <a:t>Walk around and have snacks/water on breaks, but have to keep in a locker (not in test room)</a:t>
            </a:r>
            <a:endParaRPr/>
          </a:p>
          <a:p>
            <a:pPr indent="-393700" lvl="0" marL="457200" rtl="0" algn="l">
              <a:lnSpc>
                <a:spcPct val="100000"/>
              </a:lnSpc>
              <a:spcBef>
                <a:spcPts val="0"/>
              </a:spcBef>
              <a:spcAft>
                <a:spcPts val="0"/>
              </a:spcAft>
              <a:buSzPts val="2600"/>
              <a:buChar char="◈"/>
            </a:pPr>
            <a:r>
              <a:rPr lang="en-GB"/>
              <a:t>Use washroom during breaks</a:t>
            </a:r>
            <a:endParaRPr/>
          </a:p>
        </p:txBody>
      </p:sp>
      <p:sp>
        <p:nvSpPr>
          <p:cNvPr id="377" name="Google Shape;377;p6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62"/>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Test Anxiety</a:t>
            </a:r>
            <a:endParaRPr/>
          </a:p>
        </p:txBody>
      </p:sp>
      <p:sp>
        <p:nvSpPr>
          <p:cNvPr id="383" name="Google Shape;383;p62"/>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Prepare for the exam by doing practice tests modeled EXACTLY like the real one</a:t>
            </a:r>
            <a:endParaRPr/>
          </a:p>
          <a:p>
            <a:pPr indent="-393700" lvl="0" marL="457200" rtl="0" algn="l">
              <a:lnSpc>
                <a:spcPct val="100000"/>
              </a:lnSpc>
              <a:spcBef>
                <a:spcPts val="0"/>
              </a:spcBef>
              <a:spcAft>
                <a:spcPts val="0"/>
              </a:spcAft>
              <a:buSzPts val="2600"/>
              <a:buChar char="◈"/>
            </a:pPr>
            <a:r>
              <a:rPr lang="en-GB"/>
              <a:t>Mindfulness meditation</a:t>
            </a:r>
            <a:endParaRPr/>
          </a:p>
          <a:p>
            <a:pPr indent="-393700" lvl="0" marL="457200" rtl="0" algn="l">
              <a:lnSpc>
                <a:spcPct val="100000"/>
              </a:lnSpc>
              <a:spcBef>
                <a:spcPts val="0"/>
              </a:spcBef>
              <a:spcAft>
                <a:spcPts val="0"/>
              </a:spcAft>
              <a:buSzPts val="2600"/>
              <a:buChar char="◈"/>
            </a:pPr>
            <a:r>
              <a:rPr lang="en-GB"/>
              <a:t>Exercise</a:t>
            </a:r>
            <a:endParaRPr/>
          </a:p>
          <a:p>
            <a:pPr indent="-393700" lvl="0" marL="457200" rtl="0" algn="l">
              <a:lnSpc>
                <a:spcPct val="100000"/>
              </a:lnSpc>
              <a:spcBef>
                <a:spcPts val="0"/>
              </a:spcBef>
              <a:spcAft>
                <a:spcPts val="0"/>
              </a:spcAft>
              <a:buSzPts val="2600"/>
              <a:buChar char="◈"/>
            </a:pPr>
            <a:r>
              <a:rPr lang="en-GB"/>
              <a:t>Have a friend take you to the test center</a:t>
            </a:r>
            <a:endParaRPr/>
          </a:p>
          <a:p>
            <a:pPr indent="-393700" lvl="0" marL="457200" rtl="0" algn="l">
              <a:lnSpc>
                <a:spcPct val="100000"/>
              </a:lnSpc>
              <a:spcBef>
                <a:spcPts val="0"/>
              </a:spcBef>
              <a:spcAft>
                <a:spcPts val="0"/>
              </a:spcAft>
              <a:buSzPts val="2600"/>
              <a:buChar char="◈"/>
            </a:pPr>
            <a:r>
              <a:rPr lang="en-GB"/>
              <a:t>Can apply for test accommodations</a:t>
            </a:r>
            <a:endParaRPr/>
          </a:p>
        </p:txBody>
      </p:sp>
      <p:sp>
        <p:nvSpPr>
          <p:cNvPr id="384" name="Google Shape;384;p62"/>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Outline</a:t>
            </a:r>
            <a:endParaRPr/>
          </a:p>
        </p:txBody>
      </p:sp>
      <p:sp>
        <p:nvSpPr>
          <p:cNvPr id="136" name="Google Shape;136;p27"/>
          <p:cNvSpPr txBox="1"/>
          <p:nvPr>
            <p:ph idx="2" type="body"/>
          </p:nvPr>
        </p:nvSpPr>
        <p:spPr>
          <a:xfrm>
            <a:off x="1662225" y="1419275"/>
            <a:ext cx="3949800" cy="280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200"/>
              <a:buNone/>
            </a:pPr>
            <a:r>
              <a:rPr b="1" lang="en-GB" sz="1200"/>
              <a:t>Today’s Presentation: </a:t>
            </a:r>
            <a:endParaRPr sz="1200"/>
          </a:p>
          <a:p>
            <a:pPr indent="0" lvl="0" marL="0" rtl="0" algn="l">
              <a:lnSpc>
                <a:spcPct val="100000"/>
              </a:lnSpc>
              <a:spcBef>
                <a:spcPts val="600"/>
              </a:spcBef>
              <a:spcAft>
                <a:spcPts val="0"/>
              </a:spcAft>
              <a:buSzPts val="2200"/>
              <a:buNone/>
            </a:pPr>
            <a:r>
              <a:t/>
            </a:r>
            <a:endParaRPr sz="1200"/>
          </a:p>
          <a:p>
            <a:pPr indent="-342900" lvl="0" marL="457200" rtl="0" algn="l">
              <a:lnSpc>
                <a:spcPct val="100000"/>
              </a:lnSpc>
              <a:spcBef>
                <a:spcPts val="0"/>
              </a:spcBef>
              <a:spcAft>
                <a:spcPts val="0"/>
              </a:spcAft>
              <a:buSzPts val="1800"/>
              <a:buAutoNum type="arabicPeriod"/>
            </a:pPr>
            <a:r>
              <a:rPr lang="en-GB" sz="1800"/>
              <a:t>How important is the GRE?</a:t>
            </a:r>
            <a:endParaRPr sz="1800"/>
          </a:p>
          <a:p>
            <a:pPr indent="-342900" lvl="0" marL="457200" rtl="0" algn="l">
              <a:lnSpc>
                <a:spcPct val="100000"/>
              </a:lnSpc>
              <a:spcBef>
                <a:spcPts val="0"/>
              </a:spcBef>
              <a:spcAft>
                <a:spcPts val="0"/>
              </a:spcAft>
              <a:buSzPts val="1800"/>
              <a:buAutoNum type="arabicPeriod"/>
            </a:pPr>
            <a:r>
              <a:rPr lang="en-GB" sz="1800"/>
              <a:t>Intro to the GRE</a:t>
            </a:r>
            <a:endParaRPr sz="1800"/>
          </a:p>
          <a:p>
            <a:pPr indent="-342900" lvl="0" marL="457200" rtl="0" algn="l">
              <a:lnSpc>
                <a:spcPct val="100000"/>
              </a:lnSpc>
              <a:spcBef>
                <a:spcPts val="0"/>
              </a:spcBef>
              <a:spcAft>
                <a:spcPts val="0"/>
              </a:spcAft>
              <a:buSzPts val="1800"/>
              <a:buAutoNum type="arabicPeriod"/>
            </a:pPr>
            <a:r>
              <a:rPr lang="en-GB" sz="1800"/>
              <a:t>Study Timeline</a:t>
            </a:r>
            <a:endParaRPr sz="1800"/>
          </a:p>
          <a:p>
            <a:pPr indent="-342900" lvl="0" marL="457200" rtl="0" algn="l">
              <a:lnSpc>
                <a:spcPct val="100000"/>
              </a:lnSpc>
              <a:spcBef>
                <a:spcPts val="0"/>
              </a:spcBef>
              <a:spcAft>
                <a:spcPts val="0"/>
              </a:spcAft>
              <a:buSzPts val="1800"/>
              <a:buAutoNum type="arabicPeriod"/>
            </a:pPr>
            <a:r>
              <a:rPr lang="en-GB" sz="1800"/>
              <a:t>Study Tips</a:t>
            </a:r>
            <a:endParaRPr sz="1800"/>
          </a:p>
          <a:p>
            <a:pPr indent="-342900" lvl="0" marL="457200" rtl="0" algn="l">
              <a:lnSpc>
                <a:spcPct val="100000"/>
              </a:lnSpc>
              <a:spcBef>
                <a:spcPts val="0"/>
              </a:spcBef>
              <a:spcAft>
                <a:spcPts val="0"/>
              </a:spcAft>
              <a:buSzPts val="1800"/>
              <a:buAutoNum type="arabicPeriod"/>
            </a:pPr>
            <a:r>
              <a:rPr lang="en-GB" sz="1800"/>
              <a:t>Test Day and Anxiety</a:t>
            </a:r>
            <a:endParaRPr sz="1800"/>
          </a:p>
          <a:p>
            <a:pPr indent="-342900" lvl="0" marL="457200" rtl="0" algn="l">
              <a:lnSpc>
                <a:spcPct val="100000"/>
              </a:lnSpc>
              <a:spcBef>
                <a:spcPts val="0"/>
              </a:spcBef>
              <a:spcAft>
                <a:spcPts val="0"/>
              </a:spcAft>
              <a:buSzPts val="1800"/>
              <a:buAutoNum type="arabicPeriod"/>
            </a:pPr>
            <a:r>
              <a:rPr lang="en-GB" sz="1800"/>
              <a:t>Panel Discussion</a:t>
            </a:r>
            <a:endParaRPr sz="1800"/>
          </a:p>
        </p:txBody>
      </p:sp>
      <p:sp>
        <p:nvSpPr>
          <p:cNvPr id="137" name="Google Shape;137;p27"/>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63"/>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Test Anxiety</a:t>
            </a:r>
            <a:endParaRPr/>
          </a:p>
        </p:txBody>
      </p:sp>
      <p:sp>
        <p:nvSpPr>
          <p:cNvPr id="390" name="Google Shape;390;p63"/>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You do NOT have to send your scores to any schools if you don’t want to</a:t>
            </a:r>
            <a:endParaRPr/>
          </a:p>
          <a:p>
            <a:pPr indent="-393700" lvl="0" marL="457200" rtl="0" algn="l">
              <a:lnSpc>
                <a:spcPct val="100000"/>
              </a:lnSpc>
              <a:spcBef>
                <a:spcPts val="0"/>
              </a:spcBef>
              <a:spcAft>
                <a:spcPts val="0"/>
              </a:spcAft>
              <a:buSzPts val="2600"/>
              <a:buChar char="◈"/>
            </a:pPr>
            <a:r>
              <a:rPr lang="en-GB"/>
              <a:t>You can always take the GRE again</a:t>
            </a:r>
            <a:endParaRPr/>
          </a:p>
          <a:p>
            <a:pPr indent="-393700" lvl="1" marL="914400" rtl="0" algn="l">
              <a:lnSpc>
                <a:spcPct val="100000"/>
              </a:lnSpc>
              <a:spcBef>
                <a:spcPts val="0"/>
              </a:spcBef>
              <a:spcAft>
                <a:spcPts val="0"/>
              </a:spcAft>
              <a:buSzPts val="2600"/>
              <a:buChar char="◆"/>
            </a:pPr>
            <a:r>
              <a:rPr lang="en-GB"/>
              <a:t>Very common</a:t>
            </a:r>
            <a:endParaRPr/>
          </a:p>
          <a:p>
            <a:pPr indent="-393700" lvl="0" marL="457200" rtl="0" algn="l">
              <a:lnSpc>
                <a:spcPct val="100000"/>
              </a:lnSpc>
              <a:spcBef>
                <a:spcPts val="0"/>
              </a:spcBef>
              <a:spcAft>
                <a:spcPts val="0"/>
              </a:spcAft>
              <a:buSzPts val="2600"/>
              <a:buChar char="◈"/>
            </a:pPr>
            <a:r>
              <a:rPr lang="en-GB"/>
              <a:t>Listen to yourself/circumstances</a:t>
            </a:r>
            <a:endParaRPr/>
          </a:p>
          <a:p>
            <a:pPr indent="-393700" lvl="1" marL="914400" rtl="0" algn="l">
              <a:lnSpc>
                <a:spcPct val="100000"/>
              </a:lnSpc>
              <a:spcBef>
                <a:spcPts val="0"/>
              </a:spcBef>
              <a:spcAft>
                <a:spcPts val="0"/>
              </a:spcAft>
              <a:buSzPts val="2600"/>
              <a:buChar char="◆"/>
            </a:pPr>
            <a:r>
              <a:rPr lang="en-GB"/>
              <a:t>Can cancel the GRE if necessary</a:t>
            </a:r>
            <a:endParaRPr/>
          </a:p>
        </p:txBody>
      </p:sp>
      <p:sp>
        <p:nvSpPr>
          <p:cNvPr id="391" name="Google Shape;391;p63"/>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64"/>
          <p:cNvSpPr txBox="1"/>
          <p:nvPr>
            <p:ph idx="1" type="body"/>
          </p:nvPr>
        </p:nvSpPr>
        <p:spPr>
          <a:xfrm>
            <a:off x="1809500" y="1476000"/>
            <a:ext cx="6128100" cy="8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3000"/>
              <a:buNone/>
            </a:pPr>
            <a:r>
              <a:rPr lang="en-GB"/>
              <a:t>This information and these tips are not one size fits all, and based on our own experience and knowledge. Be flexible and find what works for you!”</a:t>
            </a:r>
            <a:endParaRPr/>
          </a:p>
        </p:txBody>
      </p:sp>
      <p:sp>
        <p:nvSpPr>
          <p:cNvPr id="397" name="Google Shape;397;p64"/>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65"/>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6.</a:t>
            </a:r>
            <a:endParaRPr/>
          </a:p>
          <a:p>
            <a:pPr indent="0" lvl="0" marL="0" rtl="0" algn="l">
              <a:lnSpc>
                <a:spcPct val="100000"/>
              </a:lnSpc>
              <a:spcBef>
                <a:spcPts val="0"/>
              </a:spcBef>
              <a:spcAft>
                <a:spcPts val="0"/>
              </a:spcAft>
              <a:buSzPts val="4800"/>
              <a:buNone/>
            </a:pPr>
            <a:r>
              <a:rPr lang="en-GB"/>
              <a:t>Panel Discussion</a:t>
            </a:r>
            <a:endParaRPr/>
          </a:p>
        </p:txBody>
      </p:sp>
      <p:sp>
        <p:nvSpPr>
          <p:cNvPr id="403" name="Google Shape;403;p65"/>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Ask us about our own experience with the GRE</a:t>
            </a:r>
            <a:endParaRPr/>
          </a:p>
        </p:txBody>
      </p:sp>
      <p:sp>
        <p:nvSpPr>
          <p:cNvPr id="404" name="Google Shape;404;p65"/>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66"/>
          <p:cNvSpPr txBox="1"/>
          <p:nvPr>
            <p:ph type="ctrTitle"/>
          </p:nvPr>
        </p:nvSpPr>
        <p:spPr>
          <a:xfrm>
            <a:off x="1912025" y="2116750"/>
            <a:ext cx="58026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t/>
            </a:r>
            <a:endParaRPr/>
          </a:p>
          <a:p>
            <a:pPr indent="0" lvl="0" marL="0" rtl="0" algn="l">
              <a:lnSpc>
                <a:spcPct val="100000"/>
              </a:lnSpc>
              <a:spcBef>
                <a:spcPts val="0"/>
              </a:spcBef>
              <a:spcAft>
                <a:spcPts val="0"/>
              </a:spcAft>
              <a:buSzPts val="4800"/>
              <a:buNone/>
            </a:pPr>
            <a:r>
              <a:rPr lang="en-GB"/>
              <a:t>Good Luck!</a:t>
            </a:r>
            <a:endParaRPr/>
          </a:p>
        </p:txBody>
      </p:sp>
      <p:sp>
        <p:nvSpPr>
          <p:cNvPr id="410" name="Google Shape;410;p66"/>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8"/>
          <p:cNvSpPr txBox="1"/>
          <p:nvPr>
            <p:ph type="ctrTitle"/>
          </p:nvPr>
        </p:nvSpPr>
        <p:spPr>
          <a:xfrm>
            <a:off x="1912025" y="2116750"/>
            <a:ext cx="59271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en-GB"/>
              <a:t>1</a:t>
            </a:r>
            <a:r>
              <a:rPr lang="en-GB"/>
              <a:t>.</a:t>
            </a:r>
            <a:endParaRPr/>
          </a:p>
          <a:p>
            <a:pPr indent="0" lvl="0" marL="0" rtl="0" algn="l">
              <a:lnSpc>
                <a:spcPct val="100000"/>
              </a:lnSpc>
              <a:spcBef>
                <a:spcPts val="0"/>
              </a:spcBef>
              <a:spcAft>
                <a:spcPts val="0"/>
              </a:spcAft>
              <a:buSzPts val="4800"/>
              <a:buNone/>
            </a:pPr>
            <a:r>
              <a:rPr lang="en-GB"/>
              <a:t>How important is the GRE? </a:t>
            </a:r>
            <a:endParaRPr/>
          </a:p>
        </p:txBody>
      </p:sp>
      <p:sp>
        <p:nvSpPr>
          <p:cNvPr id="143" name="Google Shape;143;p28"/>
          <p:cNvSpPr txBox="1"/>
          <p:nvPr>
            <p:ph idx="1" type="subTitle"/>
          </p:nvPr>
        </p:nvSpPr>
        <p:spPr>
          <a:xfrm>
            <a:off x="1912025" y="3144851"/>
            <a:ext cx="58026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GB"/>
              <a:t>Why it is necessary and the impacts it has on graduate apps</a:t>
            </a:r>
            <a:endParaRPr/>
          </a:p>
        </p:txBody>
      </p:sp>
      <p:sp>
        <p:nvSpPr>
          <p:cNvPr id="144" name="Google Shape;144;p28"/>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Why is the GRE important?</a:t>
            </a:r>
            <a:endParaRPr/>
          </a:p>
        </p:txBody>
      </p:sp>
      <p:sp>
        <p:nvSpPr>
          <p:cNvPr id="150" name="Google Shape;150;p29"/>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Required for many graduate programs</a:t>
            </a:r>
            <a:br>
              <a:rPr lang="en-GB"/>
            </a:br>
            <a:endParaRPr/>
          </a:p>
          <a:p>
            <a:pPr indent="-393700" lvl="0" marL="457200" rtl="0" algn="l">
              <a:lnSpc>
                <a:spcPct val="100000"/>
              </a:lnSpc>
              <a:spcBef>
                <a:spcPts val="0"/>
              </a:spcBef>
              <a:spcAft>
                <a:spcPts val="0"/>
              </a:spcAft>
              <a:buSzPts val="2600"/>
              <a:buChar char="◈"/>
            </a:pPr>
            <a:r>
              <a:rPr lang="en-GB"/>
              <a:t>Determine competitiveness of application</a:t>
            </a:r>
            <a:endParaRPr/>
          </a:p>
          <a:p>
            <a:pPr indent="-393700" lvl="1" marL="914400" rtl="0" algn="l">
              <a:lnSpc>
                <a:spcPct val="100000"/>
              </a:lnSpc>
              <a:spcBef>
                <a:spcPts val="0"/>
              </a:spcBef>
              <a:spcAft>
                <a:spcPts val="0"/>
              </a:spcAft>
              <a:buSzPts val="2600"/>
              <a:buChar char="◆"/>
            </a:pPr>
            <a:r>
              <a:rPr lang="en-GB"/>
              <a:t>Programs often use GRE cut-offs</a:t>
            </a:r>
            <a:br>
              <a:rPr lang="en-GB"/>
            </a:br>
            <a:endParaRPr sz="2000"/>
          </a:p>
          <a:p>
            <a:pPr indent="-393700" lvl="0" marL="457200" rtl="0" algn="l">
              <a:lnSpc>
                <a:spcPct val="100000"/>
              </a:lnSpc>
              <a:spcBef>
                <a:spcPts val="0"/>
              </a:spcBef>
              <a:spcAft>
                <a:spcPts val="0"/>
              </a:spcAft>
              <a:buSzPts val="2600"/>
              <a:buChar char="◈"/>
            </a:pPr>
            <a:r>
              <a:rPr lang="en-GB"/>
              <a:t>⅓ of application</a:t>
            </a:r>
            <a:endParaRPr/>
          </a:p>
          <a:p>
            <a:pPr indent="0" lvl="0" marL="457200" rtl="0" algn="l">
              <a:lnSpc>
                <a:spcPct val="100000"/>
              </a:lnSpc>
              <a:spcBef>
                <a:spcPts val="600"/>
              </a:spcBef>
              <a:spcAft>
                <a:spcPts val="0"/>
              </a:spcAft>
              <a:buSzPts val="2600"/>
              <a:buNone/>
            </a:pPr>
            <a:r>
              <a:t/>
            </a:r>
            <a:endParaRPr sz="2000"/>
          </a:p>
        </p:txBody>
      </p:sp>
      <p:sp>
        <p:nvSpPr>
          <p:cNvPr id="151" name="Google Shape;151;p29"/>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Programs That Require The GRE</a:t>
            </a:r>
            <a:endParaRPr/>
          </a:p>
        </p:txBody>
      </p:sp>
      <p:sp>
        <p:nvSpPr>
          <p:cNvPr id="157" name="Google Shape;157;p30"/>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SzPts val="2600"/>
              <a:buChar char="◈"/>
            </a:pPr>
            <a:r>
              <a:rPr lang="en-GB"/>
              <a:t>Clinical Psychology </a:t>
            </a:r>
            <a:endParaRPr/>
          </a:p>
          <a:p>
            <a:pPr indent="-393700" lvl="0" marL="457200" rtl="0" algn="l">
              <a:lnSpc>
                <a:spcPct val="100000"/>
              </a:lnSpc>
              <a:spcBef>
                <a:spcPts val="0"/>
              </a:spcBef>
              <a:spcAft>
                <a:spcPts val="0"/>
              </a:spcAft>
              <a:buSzPts val="2600"/>
              <a:buChar char="◈"/>
            </a:pPr>
            <a:r>
              <a:rPr lang="en-GB"/>
              <a:t>Experimental Psychology </a:t>
            </a:r>
            <a:endParaRPr/>
          </a:p>
          <a:p>
            <a:pPr indent="-393700" lvl="0" marL="457200" rtl="0" algn="l">
              <a:lnSpc>
                <a:spcPct val="100000"/>
              </a:lnSpc>
              <a:spcBef>
                <a:spcPts val="0"/>
              </a:spcBef>
              <a:spcAft>
                <a:spcPts val="0"/>
              </a:spcAft>
              <a:buSzPts val="2600"/>
              <a:buChar char="◈"/>
            </a:pPr>
            <a:r>
              <a:rPr lang="en-GB"/>
              <a:t>Accounting, economics, finance</a:t>
            </a:r>
            <a:endParaRPr/>
          </a:p>
          <a:p>
            <a:pPr indent="-393700" lvl="0" marL="457200" rtl="0" algn="l">
              <a:lnSpc>
                <a:spcPct val="100000"/>
              </a:lnSpc>
              <a:spcBef>
                <a:spcPts val="0"/>
              </a:spcBef>
              <a:spcAft>
                <a:spcPts val="0"/>
              </a:spcAft>
              <a:buSzPts val="2600"/>
              <a:buChar char="◈"/>
            </a:pPr>
            <a:r>
              <a:rPr lang="en-GB"/>
              <a:t>Some graduate science programs (i.e. MA or PhD programs) </a:t>
            </a:r>
            <a:endParaRPr/>
          </a:p>
          <a:p>
            <a:pPr indent="0" lvl="0" marL="457200" rtl="0" algn="l">
              <a:lnSpc>
                <a:spcPct val="100000"/>
              </a:lnSpc>
              <a:spcBef>
                <a:spcPts val="600"/>
              </a:spcBef>
              <a:spcAft>
                <a:spcPts val="0"/>
              </a:spcAft>
              <a:buSzPts val="2600"/>
              <a:buNone/>
            </a:pPr>
            <a:r>
              <a:t/>
            </a:r>
            <a:endParaRPr sz="2000"/>
          </a:p>
        </p:txBody>
      </p:sp>
      <p:sp>
        <p:nvSpPr>
          <p:cNvPr id="158" name="Google Shape;158;p30"/>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Programs That Don’t Require The GRE</a:t>
            </a:r>
            <a:endParaRPr/>
          </a:p>
        </p:txBody>
      </p:sp>
      <p:sp>
        <p:nvSpPr>
          <p:cNvPr id="164" name="Google Shape;164;p31"/>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0"/>
              </a:spcBef>
              <a:spcAft>
                <a:spcPts val="0"/>
              </a:spcAft>
              <a:buSzPts val="2600"/>
              <a:buChar char="◈"/>
            </a:pPr>
            <a:r>
              <a:rPr lang="en-GB"/>
              <a:t>Medical school (require the MCAT)</a:t>
            </a:r>
            <a:endParaRPr/>
          </a:p>
          <a:p>
            <a:pPr indent="-393700" lvl="0" marL="457200" rtl="0" algn="l">
              <a:lnSpc>
                <a:spcPct val="100000"/>
              </a:lnSpc>
              <a:spcBef>
                <a:spcPts val="0"/>
              </a:spcBef>
              <a:spcAft>
                <a:spcPts val="0"/>
              </a:spcAft>
              <a:buSzPts val="2600"/>
              <a:buChar char="◈"/>
            </a:pPr>
            <a:r>
              <a:rPr lang="en-GB"/>
              <a:t>Law school (require the LSAT) </a:t>
            </a:r>
            <a:endParaRPr/>
          </a:p>
          <a:p>
            <a:pPr indent="-393700" lvl="0" marL="457200" rtl="0" algn="l">
              <a:lnSpc>
                <a:spcPct val="100000"/>
              </a:lnSpc>
              <a:spcBef>
                <a:spcPts val="0"/>
              </a:spcBef>
              <a:spcAft>
                <a:spcPts val="0"/>
              </a:spcAft>
              <a:buSzPts val="2600"/>
              <a:buChar char="◈"/>
            </a:pPr>
            <a:r>
              <a:rPr lang="en-GB"/>
              <a:t>Social work/counseling MA </a:t>
            </a:r>
            <a:endParaRPr/>
          </a:p>
          <a:p>
            <a:pPr indent="-393700" lvl="0" marL="457200" rtl="0" algn="l">
              <a:spcBef>
                <a:spcPts val="0"/>
              </a:spcBef>
              <a:spcAft>
                <a:spcPts val="0"/>
              </a:spcAft>
              <a:buSzPts val="2600"/>
              <a:buChar char="◈"/>
            </a:pPr>
            <a:r>
              <a:rPr lang="en-GB"/>
              <a:t>**It varies by program and by school, so make sure to check the requirements!**</a:t>
            </a:r>
            <a:endParaRPr/>
          </a:p>
          <a:p>
            <a:pPr indent="0" lvl="0" marL="457200" rtl="0" algn="l">
              <a:lnSpc>
                <a:spcPct val="100000"/>
              </a:lnSpc>
              <a:spcBef>
                <a:spcPts val="600"/>
              </a:spcBef>
              <a:spcAft>
                <a:spcPts val="0"/>
              </a:spcAft>
              <a:buSzPts val="2600"/>
              <a:buNone/>
            </a:pPr>
            <a:r>
              <a:t/>
            </a:r>
            <a:endParaRPr sz="2000"/>
          </a:p>
        </p:txBody>
      </p:sp>
      <p:sp>
        <p:nvSpPr>
          <p:cNvPr id="165" name="Google Shape;165;p3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GB"/>
              <a:t>Where the GRE fits in the application </a:t>
            </a:r>
            <a:endParaRPr/>
          </a:p>
        </p:txBody>
      </p:sp>
      <p:sp>
        <p:nvSpPr>
          <p:cNvPr id="171" name="Google Shape;171;p32"/>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p>
            <a:pPr indent="-393700" lvl="0" marL="457200" rtl="0" algn="l">
              <a:lnSpc>
                <a:spcPct val="100000"/>
              </a:lnSpc>
              <a:spcBef>
                <a:spcPts val="600"/>
              </a:spcBef>
              <a:spcAft>
                <a:spcPts val="0"/>
              </a:spcAft>
              <a:buSzPts val="2600"/>
              <a:buChar char="◈"/>
            </a:pPr>
            <a:r>
              <a:rPr lang="en-GB"/>
              <a:t>GRE scores</a:t>
            </a:r>
            <a:endParaRPr/>
          </a:p>
          <a:p>
            <a:pPr indent="-368300" lvl="1" marL="914400" rtl="0" algn="l">
              <a:lnSpc>
                <a:spcPct val="100000"/>
              </a:lnSpc>
              <a:spcBef>
                <a:spcPts val="0"/>
              </a:spcBef>
              <a:spcAft>
                <a:spcPts val="0"/>
              </a:spcAft>
              <a:buSzPts val="2200"/>
              <a:buChar char="◆"/>
            </a:pPr>
            <a:r>
              <a:rPr lang="en-GB" sz="2200"/>
              <a:t>Psychology GRE scores (will come back to this)</a:t>
            </a:r>
            <a:endParaRPr sz="2200"/>
          </a:p>
          <a:p>
            <a:pPr indent="-393700" lvl="0" marL="457200" rtl="0" algn="l">
              <a:lnSpc>
                <a:spcPct val="100000"/>
              </a:lnSpc>
              <a:spcBef>
                <a:spcPts val="0"/>
              </a:spcBef>
              <a:spcAft>
                <a:spcPts val="0"/>
              </a:spcAft>
              <a:buSzPts val="2600"/>
              <a:buChar char="◈"/>
            </a:pPr>
            <a:r>
              <a:rPr lang="en-GB"/>
              <a:t>Statement of interest </a:t>
            </a:r>
            <a:endParaRPr/>
          </a:p>
          <a:p>
            <a:pPr indent="-393700" lvl="0" marL="457200" rtl="0" algn="l">
              <a:lnSpc>
                <a:spcPct val="100000"/>
              </a:lnSpc>
              <a:spcBef>
                <a:spcPts val="0"/>
              </a:spcBef>
              <a:spcAft>
                <a:spcPts val="0"/>
              </a:spcAft>
              <a:buSzPts val="2600"/>
              <a:buChar char="◈"/>
            </a:pPr>
            <a:r>
              <a:rPr lang="en-GB"/>
              <a:t>CVs</a:t>
            </a:r>
            <a:endParaRPr/>
          </a:p>
          <a:p>
            <a:pPr indent="-393700" lvl="0" marL="457200" rtl="0" algn="l">
              <a:lnSpc>
                <a:spcPct val="100000"/>
              </a:lnSpc>
              <a:spcBef>
                <a:spcPts val="0"/>
              </a:spcBef>
              <a:spcAft>
                <a:spcPts val="0"/>
              </a:spcAft>
              <a:buSzPts val="2600"/>
              <a:buChar char="◈"/>
            </a:pPr>
            <a:r>
              <a:rPr lang="en-GB"/>
              <a:t>Letters of recommendation</a:t>
            </a:r>
            <a:r>
              <a:rPr lang="en-GB" sz="2000"/>
              <a:t> (usually 2-3)</a:t>
            </a:r>
            <a:endParaRPr sz="2000"/>
          </a:p>
        </p:txBody>
      </p:sp>
      <p:sp>
        <p:nvSpPr>
          <p:cNvPr id="172" name="Google Shape;172;p32"/>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