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90"/>
  </p:notesMasterIdLst>
  <p:sldIdLst>
    <p:sldId id="315" r:id="rId2"/>
    <p:sldId id="317" r:id="rId3"/>
    <p:sldId id="319" r:id="rId4"/>
    <p:sldId id="337" r:id="rId5"/>
    <p:sldId id="318" r:id="rId6"/>
    <p:sldId id="312" r:id="rId7"/>
    <p:sldId id="341" r:id="rId8"/>
    <p:sldId id="259" r:id="rId9"/>
    <p:sldId id="338" r:id="rId10"/>
    <p:sldId id="342" r:id="rId11"/>
    <p:sldId id="260" r:id="rId12"/>
    <p:sldId id="261" r:id="rId13"/>
    <p:sldId id="262" r:id="rId14"/>
    <p:sldId id="345" r:id="rId15"/>
    <p:sldId id="343" r:id="rId16"/>
    <p:sldId id="263" r:id="rId17"/>
    <p:sldId id="296" r:id="rId18"/>
    <p:sldId id="295" r:id="rId19"/>
    <p:sldId id="344" r:id="rId20"/>
    <p:sldId id="264" r:id="rId21"/>
    <p:sldId id="299" r:id="rId22"/>
    <p:sldId id="265" r:id="rId23"/>
    <p:sldId id="378" r:id="rId24"/>
    <p:sldId id="269" r:id="rId25"/>
    <p:sldId id="298" r:id="rId26"/>
    <p:sldId id="270" r:id="rId27"/>
    <p:sldId id="271" r:id="rId28"/>
    <p:sldId id="272" r:id="rId29"/>
    <p:sldId id="357" r:id="rId30"/>
    <p:sldId id="273" r:id="rId31"/>
    <p:sldId id="266" r:id="rId32"/>
    <p:sldId id="267" r:id="rId33"/>
    <p:sldId id="268" r:id="rId34"/>
    <p:sldId id="275" r:id="rId35"/>
    <p:sldId id="276" r:id="rId36"/>
    <p:sldId id="277" r:id="rId37"/>
    <p:sldId id="278" r:id="rId38"/>
    <p:sldId id="360" r:id="rId39"/>
    <p:sldId id="280" r:id="rId40"/>
    <p:sldId id="281" r:id="rId41"/>
    <p:sldId id="361" r:id="rId42"/>
    <p:sldId id="282" r:id="rId43"/>
    <p:sldId id="346" r:id="rId44"/>
    <p:sldId id="347" r:id="rId45"/>
    <p:sldId id="358" r:id="rId46"/>
    <p:sldId id="284" r:id="rId47"/>
    <p:sldId id="286" r:id="rId48"/>
    <p:sldId id="348" r:id="rId49"/>
    <p:sldId id="291" r:id="rId50"/>
    <p:sldId id="349" r:id="rId51"/>
    <p:sldId id="350" r:id="rId52"/>
    <p:sldId id="301" r:id="rId53"/>
    <p:sldId id="304" r:id="rId54"/>
    <p:sldId id="293" r:id="rId55"/>
    <p:sldId id="351" r:id="rId56"/>
    <p:sldId id="294" r:id="rId57"/>
    <p:sldId id="352" r:id="rId58"/>
    <p:sldId id="353" r:id="rId59"/>
    <p:sldId id="354" r:id="rId60"/>
    <p:sldId id="307" r:id="rId61"/>
    <p:sldId id="355" r:id="rId62"/>
    <p:sldId id="308" r:id="rId63"/>
    <p:sldId id="326" r:id="rId64"/>
    <p:sldId id="356" r:id="rId65"/>
    <p:sldId id="340" r:id="rId66"/>
    <p:sldId id="359" r:id="rId67"/>
    <p:sldId id="331" r:id="rId68"/>
    <p:sldId id="332" r:id="rId69"/>
    <p:sldId id="334" r:id="rId70"/>
    <p:sldId id="333" r:id="rId71"/>
    <p:sldId id="329" r:id="rId72"/>
    <p:sldId id="335" r:id="rId73"/>
    <p:sldId id="362" r:id="rId74"/>
    <p:sldId id="363" r:id="rId75"/>
    <p:sldId id="36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36" r:id="rId89"/>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52" autoAdjust="0"/>
  </p:normalViewPr>
  <p:slideViewPr>
    <p:cSldViewPr>
      <p:cViewPr varScale="1">
        <p:scale>
          <a:sx n="48" d="100"/>
          <a:sy n="48" d="100"/>
        </p:scale>
        <p:origin x="51" y="2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BDFF486-0891-47A3-93EC-83EF4A4EAA32}" type="datetimeFigureOut">
              <a:rPr lang="en-US" smtClean="0"/>
              <a:t>5/1/2019</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837BA5B-C369-49D7-901C-3E1BD8DACB34}" type="slidenum">
              <a:rPr lang="en-US" smtClean="0"/>
              <a:t>‹#›</a:t>
            </a:fld>
            <a:endParaRPr lang="en-US"/>
          </a:p>
        </p:txBody>
      </p:sp>
    </p:spTree>
    <p:extLst>
      <p:ext uri="{BB962C8B-B14F-4D97-AF65-F5344CB8AC3E}">
        <p14:creationId xmlns:p14="http://schemas.microsoft.com/office/powerpoint/2010/main" val="373666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7BA5B-C369-49D7-901C-3E1BD8DACB34}" type="slidenum">
              <a:rPr lang="en-US" smtClean="0"/>
              <a:t>1</a:t>
            </a:fld>
            <a:endParaRPr lang="en-US"/>
          </a:p>
        </p:txBody>
      </p:sp>
    </p:spTree>
    <p:extLst>
      <p:ext uri="{BB962C8B-B14F-4D97-AF65-F5344CB8AC3E}">
        <p14:creationId xmlns:p14="http://schemas.microsoft.com/office/powerpoint/2010/main" val="212190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7BA5B-C369-49D7-901C-3E1BD8DACB34}" type="slidenum">
              <a:rPr lang="en-US" smtClean="0"/>
              <a:t>33</a:t>
            </a:fld>
            <a:endParaRPr lang="en-US"/>
          </a:p>
        </p:txBody>
      </p:sp>
    </p:spTree>
    <p:extLst>
      <p:ext uri="{BB962C8B-B14F-4D97-AF65-F5344CB8AC3E}">
        <p14:creationId xmlns:p14="http://schemas.microsoft.com/office/powerpoint/2010/main" val="169448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10" dirty="0">
                <a:solidFill>
                  <a:srgbClr val="252525"/>
                </a:solidFill>
                <a:latin typeface="Times New Roman"/>
                <a:cs typeface="Times New Roman"/>
              </a:rPr>
              <a:t>Have an idea of </a:t>
            </a:r>
            <a:r>
              <a:rPr lang="en-US" spc="-45" dirty="0">
                <a:solidFill>
                  <a:srgbClr val="252525"/>
                </a:solidFill>
                <a:latin typeface="Times New Roman"/>
                <a:cs typeface="Times New Roman"/>
              </a:rPr>
              <a:t>what research or populations </a:t>
            </a:r>
            <a:r>
              <a:rPr lang="en-US" spc="-70" dirty="0">
                <a:solidFill>
                  <a:srgbClr val="252525"/>
                </a:solidFill>
                <a:latin typeface="Times New Roman"/>
                <a:cs typeface="Times New Roman"/>
              </a:rPr>
              <a:t>you </a:t>
            </a:r>
            <a:r>
              <a:rPr lang="en-US" spc="-55" dirty="0">
                <a:solidFill>
                  <a:srgbClr val="252525"/>
                </a:solidFill>
                <a:latin typeface="Times New Roman"/>
                <a:cs typeface="Times New Roman"/>
              </a:rPr>
              <a:t>are </a:t>
            </a:r>
            <a:r>
              <a:rPr lang="en-US" spc="-35" dirty="0">
                <a:solidFill>
                  <a:srgbClr val="252525"/>
                </a:solidFill>
                <a:latin typeface="Times New Roman"/>
                <a:cs typeface="Times New Roman"/>
              </a:rPr>
              <a:t>interested </a:t>
            </a:r>
            <a:r>
              <a:rPr lang="en-US" spc="-50" dirty="0">
                <a:solidFill>
                  <a:srgbClr val="252525"/>
                </a:solidFill>
                <a:latin typeface="Times New Roman"/>
                <a:cs typeface="Times New Roman"/>
              </a:rPr>
              <a:t>in focusing</a:t>
            </a:r>
            <a:r>
              <a:rPr lang="en-US" spc="285" dirty="0">
                <a:solidFill>
                  <a:srgbClr val="252525"/>
                </a:solidFill>
                <a:latin typeface="Times New Roman"/>
                <a:cs typeface="Times New Roman"/>
              </a:rPr>
              <a:t> </a:t>
            </a:r>
            <a:r>
              <a:rPr lang="en-US" spc="20" dirty="0">
                <a:solidFill>
                  <a:srgbClr val="252525"/>
                </a:solidFill>
                <a:latin typeface="Times New Roman"/>
                <a:cs typeface="Times New Roman"/>
              </a:rPr>
              <a:t>on</a:t>
            </a:r>
            <a:endParaRPr lang="en-US"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8837BA5B-C369-49D7-901C-3E1BD8DACB34}" type="slidenum">
              <a:rPr lang="en-US" smtClean="0"/>
              <a:t>38</a:t>
            </a:fld>
            <a:endParaRPr lang="en-US"/>
          </a:p>
        </p:txBody>
      </p:sp>
    </p:spTree>
    <p:extLst>
      <p:ext uri="{BB962C8B-B14F-4D97-AF65-F5344CB8AC3E}">
        <p14:creationId xmlns:p14="http://schemas.microsoft.com/office/powerpoint/2010/main" val="257907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9085" indent="-286385">
              <a:lnSpc>
                <a:spcPct val="100000"/>
              </a:lnSpc>
              <a:spcBef>
                <a:spcPts val="745"/>
              </a:spcBef>
              <a:buClr>
                <a:srgbClr val="83992A"/>
              </a:buClr>
              <a:buSzPct val="114583"/>
              <a:buFont typeface="Arial"/>
              <a:buChar char="•"/>
              <a:tabLst>
                <a:tab pos="299085" algn="l"/>
                <a:tab pos="299720" algn="l"/>
              </a:tabLst>
            </a:pPr>
            <a:r>
              <a:rPr lang="en-US" sz="1200" spc="-80" dirty="0">
                <a:solidFill>
                  <a:srgbClr val="252525"/>
                </a:solidFill>
                <a:latin typeface="Times New Roman"/>
                <a:cs typeface="Times New Roman"/>
              </a:rPr>
              <a:t>Apply </a:t>
            </a:r>
            <a:r>
              <a:rPr lang="en-US" sz="1200" spc="25" dirty="0">
                <a:solidFill>
                  <a:srgbClr val="252525"/>
                </a:solidFill>
                <a:latin typeface="Times New Roman"/>
                <a:cs typeface="Times New Roman"/>
              </a:rPr>
              <a:t>to </a:t>
            </a:r>
            <a:r>
              <a:rPr lang="en-US" sz="1200" spc="-55" dirty="0">
                <a:solidFill>
                  <a:srgbClr val="252525"/>
                </a:solidFill>
                <a:latin typeface="Times New Roman"/>
                <a:cs typeface="Times New Roman"/>
              </a:rPr>
              <a:t>each</a:t>
            </a:r>
            <a:r>
              <a:rPr lang="en-US" sz="1200" spc="50" dirty="0">
                <a:solidFill>
                  <a:srgbClr val="252525"/>
                </a:solidFill>
                <a:latin typeface="Times New Roman"/>
                <a:cs typeface="Times New Roman"/>
              </a:rPr>
              <a:t> </a:t>
            </a:r>
            <a:r>
              <a:rPr lang="en-US" sz="1200" spc="-60" dirty="0">
                <a:solidFill>
                  <a:srgbClr val="252525"/>
                </a:solidFill>
                <a:latin typeface="Times New Roman"/>
                <a:cs typeface="Times New Roman"/>
              </a:rPr>
              <a:t>university</a:t>
            </a:r>
            <a:endParaRPr lang="en-US" sz="1200" dirty="0">
              <a:latin typeface="Times New Roman"/>
              <a:cs typeface="Times New Roman"/>
            </a:endParaRPr>
          </a:p>
          <a:p>
            <a:pPr marL="299085" indent="-286385">
              <a:lnSpc>
                <a:spcPct val="100000"/>
              </a:lnSpc>
              <a:spcBef>
                <a:spcPts val="1100"/>
              </a:spcBef>
              <a:buClr>
                <a:srgbClr val="83992A"/>
              </a:buClr>
              <a:buSzPct val="114583"/>
              <a:buFont typeface="Arial"/>
              <a:buChar char="•"/>
              <a:tabLst>
                <a:tab pos="299085" algn="l"/>
                <a:tab pos="299720" algn="l"/>
              </a:tabLst>
            </a:pPr>
            <a:r>
              <a:rPr lang="en-US" sz="1200" spc="-15" dirty="0">
                <a:solidFill>
                  <a:srgbClr val="252525"/>
                </a:solidFill>
                <a:latin typeface="Times New Roman"/>
                <a:cs typeface="Times New Roman"/>
              </a:rPr>
              <a:t>Different </a:t>
            </a:r>
            <a:r>
              <a:rPr lang="en-US" sz="1200" spc="-60" dirty="0">
                <a:solidFill>
                  <a:srgbClr val="252525"/>
                </a:solidFill>
                <a:latin typeface="Times New Roman"/>
                <a:cs typeface="Times New Roman"/>
              </a:rPr>
              <a:t>deadlines </a:t>
            </a:r>
            <a:r>
              <a:rPr lang="en-US" sz="1200" dirty="0">
                <a:solidFill>
                  <a:srgbClr val="252525"/>
                </a:solidFill>
                <a:latin typeface="Times New Roman"/>
                <a:cs typeface="Times New Roman"/>
              </a:rPr>
              <a:t>for</a:t>
            </a:r>
            <a:r>
              <a:rPr lang="en-US" sz="1200" spc="65" dirty="0">
                <a:solidFill>
                  <a:srgbClr val="252525"/>
                </a:solidFill>
                <a:latin typeface="Times New Roman"/>
                <a:cs typeface="Times New Roman"/>
              </a:rPr>
              <a:t> </a:t>
            </a:r>
            <a:r>
              <a:rPr lang="en-US" sz="1200" spc="-60" dirty="0">
                <a:solidFill>
                  <a:srgbClr val="252525"/>
                </a:solidFill>
                <a:latin typeface="Times New Roman"/>
                <a:cs typeface="Times New Roman"/>
              </a:rPr>
              <a:t>each</a:t>
            </a:r>
            <a:endParaRPr lang="en-US" sz="1200" dirty="0">
              <a:latin typeface="Times New Roman"/>
              <a:cs typeface="Times New Roman"/>
            </a:endParaRPr>
          </a:p>
          <a:p>
            <a:pPr marL="299085" indent="-286385">
              <a:lnSpc>
                <a:spcPct val="100000"/>
              </a:lnSpc>
              <a:spcBef>
                <a:spcPts val="1095"/>
              </a:spcBef>
              <a:buClr>
                <a:srgbClr val="83992A"/>
              </a:buClr>
              <a:buSzPct val="114583"/>
              <a:buFont typeface="Arial"/>
              <a:buChar char="•"/>
              <a:tabLst>
                <a:tab pos="299085" algn="l"/>
                <a:tab pos="299720" algn="l"/>
              </a:tabLst>
            </a:pPr>
            <a:r>
              <a:rPr lang="en-US" sz="1200" spc="-25" dirty="0">
                <a:solidFill>
                  <a:srgbClr val="252525"/>
                </a:solidFill>
                <a:latin typeface="Times New Roman"/>
                <a:cs typeface="Times New Roman"/>
              </a:rPr>
              <a:t>Proposal </a:t>
            </a:r>
            <a:r>
              <a:rPr lang="en-US" sz="1200" spc="-55" dirty="0">
                <a:solidFill>
                  <a:srgbClr val="252525"/>
                </a:solidFill>
                <a:latin typeface="Times New Roman"/>
                <a:cs typeface="Times New Roman"/>
              </a:rPr>
              <a:t>required: </a:t>
            </a:r>
            <a:r>
              <a:rPr lang="en-US" sz="1200" spc="-50" dirty="0">
                <a:solidFill>
                  <a:srgbClr val="252525"/>
                </a:solidFill>
                <a:latin typeface="Times New Roman"/>
                <a:cs typeface="Times New Roman"/>
              </a:rPr>
              <a:t>can use </a:t>
            </a:r>
            <a:r>
              <a:rPr lang="en-US" sz="1200" spc="-10" dirty="0">
                <a:solidFill>
                  <a:srgbClr val="252525"/>
                </a:solidFill>
                <a:latin typeface="Times New Roman"/>
                <a:cs typeface="Times New Roman"/>
              </a:rPr>
              <a:t>the </a:t>
            </a:r>
            <a:r>
              <a:rPr lang="en-US" sz="1200" spc="-50" dirty="0">
                <a:solidFill>
                  <a:srgbClr val="252525"/>
                </a:solidFill>
                <a:latin typeface="Times New Roman"/>
                <a:cs typeface="Times New Roman"/>
              </a:rPr>
              <a:t>Tri-Council </a:t>
            </a:r>
            <a:r>
              <a:rPr lang="en-US" sz="1200" spc="-30" dirty="0">
                <a:solidFill>
                  <a:srgbClr val="252525"/>
                </a:solidFill>
                <a:latin typeface="Times New Roman"/>
                <a:cs typeface="Times New Roman"/>
              </a:rPr>
              <a:t>proposal </a:t>
            </a:r>
            <a:r>
              <a:rPr lang="en-US" sz="1200" spc="-75" dirty="0">
                <a:solidFill>
                  <a:srgbClr val="252525"/>
                </a:solidFill>
                <a:latin typeface="Times New Roman"/>
                <a:cs typeface="Times New Roman"/>
              </a:rPr>
              <a:t>if </a:t>
            </a:r>
            <a:r>
              <a:rPr lang="en-US" sz="1200" spc="-70" dirty="0">
                <a:solidFill>
                  <a:srgbClr val="252525"/>
                </a:solidFill>
                <a:latin typeface="Times New Roman"/>
                <a:cs typeface="Times New Roman"/>
              </a:rPr>
              <a:t>you </a:t>
            </a:r>
            <a:r>
              <a:rPr lang="en-US" sz="1200" spc="-55" dirty="0">
                <a:solidFill>
                  <a:srgbClr val="252525"/>
                </a:solidFill>
                <a:latin typeface="Times New Roman"/>
                <a:cs typeface="Times New Roman"/>
              </a:rPr>
              <a:t>applied </a:t>
            </a:r>
            <a:r>
              <a:rPr lang="en-US" sz="1200" spc="25" dirty="0">
                <a:solidFill>
                  <a:srgbClr val="252525"/>
                </a:solidFill>
                <a:latin typeface="Times New Roman"/>
                <a:cs typeface="Times New Roman"/>
              </a:rPr>
              <a:t>to</a:t>
            </a:r>
            <a:r>
              <a:rPr lang="en-US" sz="1200" spc="500" dirty="0">
                <a:solidFill>
                  <a:srgbClr val="252525"/>
                </a:solidFill>
                <a:latin typeface="Times New Roman"/>
                <a:cs typeface="Times New Roman"/>
              </a:rPr>
              <a:t> </a:t>
            </a:r>
            <a:r>
              <a:rPr lang="en-US" sz="1200" spc="-45" dirty="0">
                <a:solidFill>
                  <a:srgbClr val="252525"/>
                </a:solidFill>
                <a:latin typeface="Times New Roman"/>
                <a:cs typeface="Times New Roman"/>
              </a:rPr>
              <a:t>it</a:t>
            </a:r>
            <a:endParaRPr lang="en-US" sz="1200" dirty="0">
              <a:latin typeface="Times New Roman"/>
              <a:cs typeface="Times New Roman"/>
            </a:endParaRPr>
          </a:p>
          <a:p>
            <a:endParaRPr lang="en-US" dirty="0"/>
          </a:p>
        </p:txBody>
      </p:sp>
      <p:sp>
        <p:nvSpPr>
          <p:cNvPr id="4" name="Slide Number Placeholder 3"/>
          <p:cNvSpPr>
            <a:spLocks noGrp="1"/>
          </p:cNvSpPr>
          <p:nvPr>
            <p:ph type="sldNum" sz="quarter" idx="5"/>
          </p:nvPr>
        </p:nvSpPr>
        <p:spPr/>
        <p:txBody>
          <a:bodyPr/>
          <a:lstStyle/>
          <a:p>
            <a:fld id="{8837BA5B-C369-49D7-901C-3E1BD8DACB34}" type="slidenum">
              <a:rPr lang="en-US" smtClean="0"/>
              <a:t>47</a:t>
            </a:fld>
            <a:endParaRPr lang="en-US"/>
          </a:p>
        </p:txBody>
      </p:sp>
    </p:spTree>
    <p:extLst>
      <p:ext uri="{BB962C8B-B14F-4D97-AF65-F5344CB8AC3E}">
        <p14:creationId xmlns:p14="http://schemas.microsoft.com/office/powerpoint/2010/main" val="29754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get a supervisor that sees you like this</a:t>
            </a:r>
          </a:p>
        </p:txBody>
      </p:sp>
      <p:sp>
        <p:nvSpPr>
          <p:cNvPr id="4" name="Slide Number Placeholder 3"/>
          <p:cNvSpPr>
            <a:spLocks noGrp="1"/>
          </p:cNvSpPr>
          <p:nvPr>
            <p:ph type="sldNum" sz="quarter" idx="5"/>
          </p:nvPr>
        </p:nvSpPr>
        <p:spPr/>
        <p:txBody>
          <a:bodyPr/>
          <a:lstStyle/>
          <a:p>
            <a:fld id="{8837BA5B-C369-49D7-901C-3E1BD8DACB34}" type="slidenum">
              <a:rPr lang="en-US" smtClean="0"/>
              <a:t>52</a:t>
            </a:fld>
            <a:endParaRPr lang="en-US"/>
          </a:p>
        </p:txBody>
      </p:sp>
    </p:spTree>
    <p:extLst>
      <p:ext uri="{BB962C8B-B14F-4D97-AF65-F5344CB8AC3E}">
        <p14:creationId xmlns:p14="http://schemas.microsoft.com/office/powerpoint/2010/main" val="15781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dedication and perseverance </a:t>
            </a:r>
          </a:p>
        </p:txBody>
      </p:sp>
      <p:sp>
        <p:nvSpPr>
          <p:cNvPr id="4" name="Slide Number Placeholder 3"/>
          <p:cNvSpPr>
            <a:spLocks noGrp="1"/>
          </p:cNvSpPr>
          <p:nvPr>
            <p:ph type="sldNum" sz="quarter" idx="5"/>
          </p:nvPr>
        </p:nvSpPr>
        <p:spPr/>
        <p:txBody>
          <a:bodyPr/>
          <a:lstStyle/>
          <a:p>
            <a:fld id="{8837BA5B-C369-49D7-901C-3E1BD8DACB34}" type="slidenum">
              <a:rPr lang="en-US" smtClean="0"/>
              <a:t>57</a:t>
            </a:fld>
            <a:endParaRPr lang="en-US"/>
          </a:p>
        </p:txBody>
      </p:sp>
    </p:spTree>
    <p:extLst>
      <p:ext uri="{BB962C8B-B14F-4D97-AF65-F5344CB8AC3E}">
        <p14:creationId xmlns:p14="http://schemas.microsoft.com/office/powerpoint/2010/main" val="2284663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it is clear from the presentation that there </a:t>
            </a:r>
            <a:r>
              <a:rPr lang="en-US" dirty="0" err="1"/>
              <a:t>manyways</a:t>
            </a:r>
            <a:r>
              <a:rPr lang="en-US" dirty="0"/>
              <a:t> to be studying and working in psychology but I know the most about clinical psychology so I will spend some time on that </a:t>
            </a:r>
          </a:p>
          <a:p>
            <a:endParaRPr lang="en-US" dirty="0"/>
          </a:p>
          <a:p>
            <a:r>
              <a:rPr lang="en-US" dirty="0"/>
              <a:t>* Diagnosis is a protected act, only medical doctors and psychologists can do this in regards to mental health. Not psychotherapists, social workers, occupational therapists or others </a:t>
            </a:r>
          </a:p>
        </p:txBody>
      </p:sp>
      <p:sp>
        <p:nvSpPr>
          <p:cNvPr id="4" name="Slide Number Placeholder 3"/>
          <p:cNvSpPr>
            <a:spLocks noGrp="1"/>
          </p:cNvSpPr>
          <p:nvPr>
            <p:ph type="sldNum" sz="quarter" idx="5"/>
          </p:nvPr>
        </p:nvSpPr>
        <p:spPr/>
        <p:txBody>
          <a:bodyPr/>
          <a:lstStyle/>
          <a:p>
            <a:fld id="{270D7C6E-A013-4CAE-A765-D52D006D4E11}" type="slidenum">
              <a:rPr lang="en-US" smtClean="0"/>
              <a:t>67</a:t>
            </a:fld>
            <a:endParaRPr lang="en-US"/>
          </a:p>
        </p:txBody>
      </p:sp>
    </p:spTree>
    <p:extLst>
      <p:ext uri="{BB962C8B-B14F-4D97-AF65-F5344CB8AC3E}">
        <p14:creationId xmlns:p14="http://schemas.microsoft.com/office/powerpoint/2010/main" val="394483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Psychology is an umbrella term, as a clinical psychologist you declare competencies or areas you are able to practice in</a:t>
            </a:r>
          </a:p>
          <a:p>
            <a:endParaRPr lang="en-US" dirty="0"/>
          </a:p>
          <a:p>
            <a:r>
              <a:rPr lang="en-US" sz="1200" b="1" i="1" u="none" strike="noStrike" kern="1200" baseline="0" dirty="0">
                <a:solidFill>
                  <a:schemeClr val="tx1"/>
                </a:solidFill>
                <a:latin typeface="+mn-lt"/>
                <a:ea typeface="+mn-ea"/>
                <a:cs typeface="+mn-cs"/>
              </a:rPr>
              <a:t>Counselling Psychology </a:t>
            </a:r>
            <a:r>
              <a:rPr lang="en-US" sz="1200" b="0" i="0" u="none" strike="noStrike" kern="1200" baseline="0" dirty="0">
                <a:solidFill>
                  <a:schemeClr val="tx1"/>
                </a:solidFill>
                <a:latin typeface="+mn-lt"/>
                <a:ea typeface="+mn-ea"/>
                <a:cs typeface="+mn-cs"/>
              </a:rPr>
              <a:t>is the fostering and improving of human functioning by helping individuals experiencing distress and difficulties associated with life events and transitions, decision making, work/career/education, family and social relationships, and mental health and physical health concerns.</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Health Psychology </a:t>
            </a:r>
            <a:r>
              <a:rPr lang="en-US" sz="1200" b="0" i="0" u="none" strike="noStrike" kern="1200" baseline="0" dirty="0">
                <a:solidFill>
                  <a:schemeClr val="tx1"/>
                </a:solidFill>
                <a:latin typeface="+mn-lt"/>
                <a:ea typeface="+mn-ea"/>
                <a:cs typeface="+mn-cs"/>
              </a:rPr>
              <a:t>is the application of psychological knowledge and skills to the promotion and maintenance of health, the</a:t>
            </a:r>
          </a:p>
          <a:p>
            <a:r>
              <a:rPr lang="en-US" sz="1200" b="0" i="0" u="none" strike="noStrike" kern="1200" baseline="0" dirty="0">
                <a:solidFill>
                  <a:schemeClr val="tx1"/>
                </a:solidFill>
                <a:latin typeface="+mn-lt"/>
                <a:ea typeface="+mn-ea"/>
                <a:cs typeface="+mn-cs"/>
              </a:rPr>
              <a:t>prevention and treatment of illness, and the identification of determinants of health and illness.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Forensic/ correctional – within the context of legal or criminal matters  </a:t>
            </a:r>
            <a:endParaRPr lang="en-US" b="0" dirty="0"/>
          </a:p>
        </p:txBody>
      </p:sp>
      <p:sp>
        <p:nvSpPr>
          <p:cNvPr id="4" name="Slide Number Placeholder 3"/>
          <p:cNvSpPr>
            <a:spLocks noGrp="1"/>
          </p:cNvSpPr>
          <p:nvPr>
            <p:ph type="sldNum" sz="quarter" idx="5"/>
          </p:nvPr>
        </p:nvSpPr>
        <p:spPr/>
        <p:txBody>
          <a:bodyPr/>
          <a:lstStyle/>
          <a:p>
            <a:fld id="{270D7C6E-A013-4CAE-A765-D52D006D4E11}" type="slidenum">
              <a:rPr lang="en-US" smtClean="0"/>
              <a:t>68</a:t>
            </a:fld>
            <a:endParaRPr lang="en-US"/>
          </a:p>
        </p:txBody>
      </p:sp>
    </p:spTree>
    <p:extLst>
      <p:ext uri="{BB962C8B-B14F-4D97-AF65-F5344CB8AC3E}">
        <p14:creationId xmlns:p14="http://schemas.microsoft.com/office/powerpoint/2010/main" val="1344595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Psychologists can be seen working in many different areas</a:t>
            </a:r>
          </a:p>
          <a:p>
            <a:r>
              <a:rPr lang="en-US" dirty="0"/>
              <a:t>Your day could look like….  Leading a group therapy for people who have are grieving, assessing a child for learning disabilities or ADHD, working to make the workplace better, or providing individual therapy. Or more. Psychologist and people in the Psychology profession work in many sectors – from hospitals to schools to universities to prisons to community centers to private centers </a:t>
            </a:r>
          </a:p>
          <a:p>
            <a:endParaRPr lang="en-US" dirty="0"/>
          </a:p>
        </p:txBody>
      </p:sp>
      <p:sp>
        <p:nvSpPr>
          <p:cNvPr id="4" name="Slide Number Placeholder 3"/>
          <p:cNvSpPr>
            <a:spLocks noGrp="1"/>
          </p:cNvSpPr>
          <p:nvPr>
            <p:ph type="sldNum" sz="quarter" idx="5"/>
          </p:nvPr>
        </p:nvSpPr>
        <p:spPr/>
        <p:txBody>
          <a:bodyPr/>
          <a:lstStyle/>
          <a:p>
            <a:fld id="{270D7C6E-A013-4CAE-A765-D52D006D4E11}" type="slidenum">
              <a:rPr lang="en-US" smtClean="0"/>
              <a:t>69</a:t>
            </a:fld>
            <a:endParaRPr lang="en-US"/>
          </a:p>
        </p:txBody>
      </p:sp>
    </p:spTree>
    <p:extLst>
      <p:ext uri="{BB962C8B-B14F-4D97-AF65-F5344CB8AC3E}">
        <p14:creationId xmlns:p14="http://schemas.microsoft.com/office/powerpoint/2010/main" val="87384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some US states psychologists have additional training to do </a:t>
            </a:r>
            <a:r>
              <a:rPr lang="en-US" dirty="0" err="1"/>
              <a:t>th</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Now if you get your bachelors in psychology, you can go to medical school and then specialize in psychiatry or neurology depending on your interests  </a:t>
            </a:r>
          </a:p>
        </p:txBody>
      </p:sp>
      <p:sp>
        <p:nvSpPr>
          <p:cNvPr id="4" name="Slide Number Placeholder 3"/>
          <p:cNvSpPr>
            <a:spLocks noGrp="1"/>
          </p:cNvSpPr>
          <p:nvPr>
            <p:ph type="sldNum" sz="quarter" idx="5"/>
          </p:nvPr>
        </p:nvSpPr>
        <p:spPr/>
        <p:txBody>
          <a:bodyPr/>
          <a:lstStyle/>
          <a:p>
            <a:fld id="{270D7C6E-A013-4CAE-A765-D52D006D4E11}" type="slidenum">
              <a:rPr lang="en-US" smtClean="0"/>
              <a:t>70</a:t>
            </a:fld>
            <a:endParaRPr lang="en-US"/>
          </a:p>
        </p:txBody>
      </p:sp>
    </p:spTree>
    <p:extLst>
      <p:ext uri="{BB962C8B-B14F-4D97-AF65-F5344CB8AC3E}">
        <p14:creationId xmlns:p14="http://schemas.microsoft.com/office/powerpoint/2010/main" val="311490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D7C6E-A013-4CAE-A765-D52D006D4E11}" type="slidenum">
              <a:rPr lang="en-US" smtClean="0"/>
              <a:t>71</a:t>
            </a:fld>
            <a:endParaRPr lang="en-US"/>
          </a:p>
        </p:txBody>
      </p:sp>
    </p:spTree>
    <p:extLst>
      <p:ext uri="{BB962C8B-B14F-4D97-AF65-F5344CB8AC3E}">
        <p14:creationId xmlns:p14="http://schemas.microsoft.com/office/powerpoint/2010/main" val="128324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7BA5B-C369-49D7-901C-3E1BD8DACB34}" type="slidenum">
              <a:rPr lang="en-US" smtClean="0"/>
              <a:t>6</a:t>
            </a:fld>
            <a:endParaRPr lang="en-US"/>
          </a:p>
        </p:txBody>
      </p:sp>
    </p:spTree>
    <p:extLst>
      <p:ext uri="{BB962C8B-B14F-4D97-AF65-F5344CB8AC3E}">
        <p14:creationId xmlns:p14="http://schemas.microsoft.com/office/powerpoint/2010/main" val="207874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expanding on the Clinical vs. social work vs. counselling in the second part of tonight</a:t>
            </a:r>
          </a:p>
        </p:txBody>
      </p:sp>
      <p:sp>
        <p:nvSpPr>
          <p:cNvPr id="4" name="Slide Number Placeholder 3"/>
          <p:cNvSpPr>
            <a:spLocks noGrp="1"/>
          </p:cNvSpPr>
          <p:nvPr>
            <p:ph type="sldNum" sz="quarter" idx="5"/>
          </p:nvPr>
        </p:nvSpPr>
        <p:spPr/>
        <p:txBody>
          <a:bodyPr/>
          <a:lstStyle/>
          <a:p>
            <a:fld id="{8837BA5B-C369-49D7-901C-3E1BD8DACB34}" type="slidenum">
              <a:rPr lang="en-US" smtClean="0"/>
              <a:t>8</a:t>
            </a:fld>
            <a:endParaRPr lang="en-US"/>
          </a:p>
        </p:txBody>
      </p:sp>
    </p:spTree>
    <p:extLst>
      <p:ext uri="{BB962C8B-B14F-4D97-AF65-F5344CB8AC3E}">
        <p14:creationId xmlns:p14="http://schemas.microsoft.com/office/powerpoint/2010/main" val="245038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7BA5B-C369-49D7-901C-3E1BD8DACB34}" type="slidenum">
              <a:rPr lang="en-US" smtClean="0"/>
              <a:t>20</a:t>
            </a:fld>
            <a:endParaRPr lang="en-US"/>
          </a:p>
        </p:txBody>
      </p:sp>
    </p:spTree>
    <p:extLst>
      <p:ext uri="{BB962C8B-B14F-4D97-AF65-F5344CB8AC3E}">
        <p14:creationId xmlns:p14="http://schemas.microsoft.com/office/powerpoint/2010/main" val="137307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test section</a:t>
            </a:r>
          </a:p>
        </p:txBody>
      </p:sp>
      <p:sp>
        <p:nvSpPr>
          <p:cNvPr id="4" name="Slide Number Placeholder 3"/>
          <p:cNvSpPr>
            <a:spLocks noGrp="1"/>
          </p:cNvSpPr>
          <p:nvPr>
            <p:ph type="sldNum" sz="quarter" idx="5"/>
          </p:nvPr>
        </p:nvSpPr>
        <p:spPr/>
        <p:txBody>
          <a:bodyPr/>
          <a:lstStyle/>
          <a:p>
            <a:fld id="{8837BA5B-C369-49D7-901C-3E1BD8DACB34}" type="slidenum">
              <a:rPr lang="en-US" smtClean="0"/>
              <a:t>26</a:t>
            </a:fld>
            <a:endParaRPr lang="en-US"/>
          </a:p>
        </p:txBody>
      </p:sp>
    </p:spTree>
    <p:extLst>
      <p:ext uri="{BB962C8B-B14F-4D97-AF65-F5344CB8AC3E}">
        <p14:creationId xmlns:p14="http://schemas.microsoft.com/office/powerpoint/2010/main" val="365511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7BA5B-C369-49D7-901C-3E1BD8DACB34}" type="slidenum">
              <a:rPr lang="en-US" smtClean="0"/>
              <a:t>27</a:t>
            </a:fld>
            <a:endParaRPr lang="en-US"/>
          </a:p>
        </p:txBody>
      </p:sp>
    </p:spTree>
    <p:extLst>
      <p:ext uri="{BB962C8B-B14F-4D97-AF65-F5344CB8AC3E}">
        <p14:creationId xmlns:p14="http://schemas.microsoft.com/office/powerpoint/2010/main" val="275309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a:t>
            </a:r>
          </a:p>
        </p:txBody>
      </p:sp>
      <p:sp>
        <p:nvSpPr>
          <p:cNvPr id="4" name="Slide Number Placeholder 3"/>
          <p:cNvSpPr>
            <a:spLocks noGrp="1"/>
          </p:cNvSpPr>
          <p:nvPr>
            <p:ph type="sldNum" sz="quarter" idx="5"/>
          </p:nvPr>
        </p:nvSpPr>
        <p:spPr/>
        <p:txBody>
          <a:bodyPr/>
          <a:lstStyle/>
          <a:p>
            <a:fld id="{8837BA5B-C369-49D7-901C-3E1BD8DACB34}" type="slidenum">
              <a:rPr lang="en-US" smtClean="0"/>
              <a:t>28</a:t>
            </a:fld>
            <a:endParaRPr lang="en-US"/>
          </a:p>
        </p:txBody>
      </p:sp>
    </p:spTree>
    <p:extLst>
      <p:ext uri="{BB962C8B-B14F-4D97-AF65-F5344CB8AC3E}">
        <p14:creationId xmlns:p14="http://schemas.microsoft.com/office/powerpoint/2010/main" val="232631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a:t>
            </a:r>
          </a:p>
        </p:txBody>
      </p:sp>
      <p:sp>
        <p:nvSpPr>
          <p:cNvPr id="4" name="Slide Number Placeholder 3"/>
          <p:cNvSpPr>
            <a:spLocks noGrp="1"/>
          </p:cNvSpPr>
          <p:nvPr>
            <p:ph type="sldNum" sz="quarter" idx="5"/>
          </p:nvPr>
        </p:nvSpPr>
        <p:spPr/>
        <p:txBody>
          <a:bodyPr/>
          <a:lstStyle/>
          <a:p>
            <a:fld id="{8837BA5B-C369-49D7-901C-3E1BD8DACB34}" type="slidenum">
              <a:rPr lang="en-US" smtClean="0"/>
              <a:t>29</a:t>
            </a:fld>
            <a:endParaRPr lang="en-US"/>
          </a:p>
        </p:txBody>
      </p:sp>
    </p:spTree>
    <p:extLst>
      <p:ext uri="{BB962C8B-B14F-4D97-AF65-F5344CB8AC3E}">
        <p14:creationId xmlns:p14="http://schemas.microsoft.com/office/powerpoint/2010/main" val="44614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0" dirty="0">
                <a:solidFill>
                  <a:srgbClr val="252525"/>
                </a:solidFill>
                <a:latin typeface="Times New Roman"/>
                <a:cs typeface="Times New Roman"/>
              </a:rPr>
              <a:t>Practice </a:t>
            </a:r>
            <a:r>
              <a:rPr lang="en-US" sz="1200" spc="-40" dirty="0">
                <a:solidFill>
                  <a:srgbClr val="252525"/>
                </a:solidFill>
                <a:latin typeface="Times New Roman"/>
                <a:cs typeface="Times New Roman"/>
              </a:rPr>
              <a:t>doing </a:t>
            </a:r>
            <a:r>
              <a:rPr lang="en-US" sz="1200" spc="-30" dirty="0">
                <a:solidFill>
                  <a:srgbClr val="252525"/>
                </a:solidFill>
                <a:latin typeface="Times New Roman"/>
                <a:cs typeface="Times New Roman"/>
              </a:rPr>
              <a:t>questions </a:t>
            </a:r>
            <a:r>
              <a:rPr lang="en-US" sz="1200" spc="-15" dirty="0">
                <a:solidFill>
                  <a:srgbClr val="252525"/>
                </a:solidFill>
                <a:latin typeface="Times New Roman"/>
                <a:cs typeface="Times New Roman"/>
              </a:rPr>
              <a:t>under </a:t>
            </a:r>
            <a:r>
              <a:rPr lang="en-US" sz="1200" spc="-45" dirty="0">
                <a:solidFill>
                  <a:srgbClr val="252525"/>
                </a:solidFill>
                <a:latin typeface="Times New Roman"/>
                <a:cs typeface="Times New Roman"/>
              </a:rPr>
              <a:t>time</a:t>
            </a:r>
            <a:r>
              <a:rPr lang="en-US" sz="1200" spc="105" dirty="0">
                <a:solidFill>
                  <a:srgbClr val="252525"/>
                </a:solidFill>
                <a:latin typeface="Times New Roman"/>
                <a:cs typeface="Times New Roman"/>
              </a:rPr>
              <a:t> </a:t>
            </a:r>
            <a:r>
              <a:rPr lang="en-US" sz="1200" spc="-25" dirty="0">
                <a:solidFill>
                  <a:srgbClr val="252525"/>
                </a:solidFill>
                <a:latin typeface="Times New Roman"/>
                <a:cs typeface="Times New Roman"/>
              </a:rPr>
              <a:t>constraint</a:t>
            </a:r>
          </a:p>
          <a:p>
            <a:endParaRPr lang="en-US" dirty="0"/>
          </a:p>
        </p:txBody>
      </p:sp>
      <p:sp>
        <p:nvSpPr>
          <p:cNvPr id="4" name="Slide Number Placeholder 3"/>
          <p:cNvSpPr>
            <a:spLocks noGrp="1"/>
          </p:cNvSpPr>
          <p:nvPr>
            <p:ph type="sldNum" sz="quarter" idx="5"/>
          </p:nvPr>
        </p:nvSpPr>
        <p:spPr/>
        <p:txBody>
          <a:bodyPr/>
          <a:lstStyle/>
          <a:p>
            <a:fld id="{8837BA5B-C369-49D7-901C-3E1BD8DACB34}" type="slidenum">
              <a:rPr lang="en-US" smtClean="0"/>
              <a:t>30</a:t>
            </a:fld>
            <a:endParaRPr lang="en-US"/>
          </a:p>
        </p:txBody>
      </p:sp>
    </p:spTree>
    <p:extLst>
      <p:ext uri="{BB962C8B-B14F-4D97-AF65-F5344CB8AC3E}">
        <p14:creationId xmlns:p14="http://schemas.microsoft.com/office/powerpoint/2010/main" val="346744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293729"/>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7372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1428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24E8FC-0592-4F1D-8C54-DB7F9B3BE0D8}"/>
              </a:ext>
            </a:extLst>
          </p:cNvPr>
          <p:cNvSpPr/>
          <p:nvPr/>
        </p:nvSpPr>
        <p:spPr>
          <a:xfrm>
            <a:off x="262467" y="626533"/>
            <a:ext cx="592666" cy="1512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3DD69E-5A76-4C2B-A123-3C3678330200}"/>
              </a:ext>
            </a:extLst>
          </p:cNvPr>
          <p:cNvSpPr/>
          <p:nvPr/>
        </p:nvSpPr>
        <p:spPr>
          <a:xfrm>
            <a:off x="0" y="372040"/>
            <a:ext cx="12192000" cy="1191499"/>
          </a:xfrm>
          <a:prstGeom prst="rect">
            <a:avLst/>
          </a:prstGeom>
          <a:solidFill>
            <a:srgbClr val="A4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284841"/>
            <a:ext cx="9720072" cy="1499616"/>
          </a:xfrm>
        </p:spPr>
        <p:txBody>
          <a:bodyPr>
            <a:normAutofit/>
          </a:bodyPr>
          <a:lstStyle>
            <a:lvl1pPr>
              <a:defRPr sz="6600"/>
            </a:lvl1pPr>
          </a:lstStyle>
          <a:p>
            <a:r>
              <a:rPr lang="en-US"/>
              <a:t>Click to edit Master title style</a:t>
            </a:r>
            <a:endParaRPr lang="en-US" dirty="0"/>
          </a:p>
        </p:txBody>
      </p:sp>
      <p:sp>
        <p:nvSpPr>
          <p:cNvPr id="3" name="Content Placeholder 2"/>
          <p:cNvSpPr>
            <a:spLocks noGrp="1"/>
          </p:cNvSpPr>
          <p:nvPr>
            <p:ph idx="1"/>
          </p:nvPr>
        </p:nvSpPr>
        <p:spPr>
          <a:xfrm>
            <a:off x="1024128" y="2139351"/>
            <a:ext cx="9720073" cy="4170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4444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1531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0692813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9766689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9774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9183905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0549604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24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D8BD707-D9CF-40AE-B4C6-C98DA3205C09}" type="datetimeFigureOut">
              <a:rPr lang="en-US" smtClean="0"/>
              <a:t>5/1/2019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F15528-21DE-4FAA-801E-634DDDAF4B2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3442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lnSpc>
          <a:spcPct val="80000"/>
        </a:lnSpc>
        <a:spcBef>
          <a:spcPct val="0"/>
        </a:spcBef>
        <a:buNone/>
        <a:defRPr sz="5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4OGkRx4zhw" TargetMode="External"/><Relationship Id="rId2" Type="http://schemas.openxmlformats.org/officeDocument/2006/relationships/hyperlink" Target="https://ccv-cvc.ca/loginresearcher-eng.fr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sa.club.yorku.ca/" TargetMode="External"/><Relationship Id="rId2" Type="http://schemas.openxmlformats.org/officeDocument/2006/relationships/hyperlink" Target="https://pumpyork.wixsite.com/pumpyo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ts.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ts.org/gre/institutions/about/general/verbal_reasoning_sam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apa.org/ed/accreditation/programs/index.aspx" TargetMode="External"/><Relationship Id="rId2" Type="http://schemas.openxmlformats.org/officeDocument/2006/relationships/hyperlink" Target="http://www.cpa.ca/accreditation/CPAaccreditedprogram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amft.ca/professional-training/" TargetMode="External"/><Relationship Id="rId4" Type="http://schemas.openxmlformats.org/officeDocument/2006/relationships/image" Target="../media/image19.sv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pa.ca/accreditation/CPAaccreditedprogram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pa.org/ed/accreditation/programs/index.aspx"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graduate school">
            <a:extLst>
              <a:ext uri="{FF2B5EF4-FFF2-40B4-BE49-F238E27FC236}">
                <a16:creationId xmlns:a16="http://schemas.microsoft.com/office/drawing/2014/main" id="{1606D632-2858-4D04-A83A-6C1D81F257BC}"/>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0" y="11837"/>
            <a:ext cx="12115800" cy="68568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D57F5F0-BF7F-4C59-A511-7038C33AB6BC}"/>
              </a:ext>
            </a:extLst>
          </p:cNvPr>
          <p:cNvSpPr/>
          <p:nvPr/>
        </p:nvSpPr>
        <p:spPr>
          <a:xfrm>
            <a:off x="0" y="838200"/>
            <a:ext cx="12192000" cy="1143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33A8A-BBF4-4827-8BB1-7ECB56F818A3}"/>
              </a:ext>
            </a:extLst>
          </p:cNvPr>
          <p:cNvSpPr>
            <a:spLocks noGrp="1"/>
          </p:cNvSpPr>
          <p:nvPr>
            <p:ph type="title"/>
          </p:nvPr>
        </p:nvSpPr>
        <p:spPr>
          <a:xfrm>
            <a:off x="228600" y="838200"/>
            <a:ext cx="11430000" cy="5791200"/>
          </a:xfrm>
        </p:spPr>
        <p:txBody>
          <a:bodyPr>
            <a:normAutofit/>
          </a:bodyPr>
          <a:lstStyle/>
          <a:p>
            <a:r>
              <a:rPr lang="en-US" dirty="0"/>
              <a:t>Applying to graduate school in Psychology</a:t>
            </a:r>
            <a:br>
              <a:rPr lang="en-US" dirty="0"/>
            </a:br>
            <a:br>
              <a:rPr lang="en-US" dirty="0"/>
            </a:br>
            <a:r>
              <a:rPr lang="en-US" dirty="0"/>
              <a:t>March 20</a:t>
            </a:r>
            <a:r>
              <a:rPr lang="en-US" baseline="30000" dirty="0"/>
              <a:t>th</a:t>
            </a:r>
            <a:r>
              <a:rPr lang="en-US" dirty="0"/>
              <a:t>, 2019</a:t>
            </a:r>
            <a:br>
              <a:rPr lang="en-US" dirty="0"/>
            </a:br>
            <a:br>
              <a:rPr lang="en-US" dirty="0"/>
            </a:br>
            <a:br>
              <a:rPr lang="en-US" dirty="0"/>
            </a:br>
            <a:br>
              <a:rPr lang="en-US" cap="none" dirty="0"/>
            </a:br>
            <a:r>
              <a:rPr lang="en-US" sz="3200" b="1" cap="none" dirty="0"/>
              <a:t>An event by PUMP &amp; UPSA </a:t>
            </a:r>
            <a:br>
              <a:rPr lang="en-US" sz="3200" cap="none" dirty="0"/>
            </a:br>
            <a:r>
              <a:rPr lang="en-US" sz="3200" cap="none" dirty="0"/>
              <a:t>Psychology Undergraduate Mentorship Program &amp; </a:t>
            </a:r>
            <a:br>
              <a:rPr lang="en-US" sz="3200" cap="none" dirty="0"/>
            </a:br>
            <a:r>
              <a:rPr lang="en-US" sz="3200" cap="none" dirty="0"/>
              <a:t>Undergraduate Psychology Students Association</a:t>
            </a:r>
            <a:endParaRPr lang="en-US" dirty="0"/>
          </a:p>
        </p:txBody>
      </p:sp>
      <p:sp>
        <p:nvSpPr>
          <p:cNvPr id="8" name="Rectangle 7">
            <a:extLst>
              <a:ext uri="{FF2B5EF4-FFF2-40B4-BE49-F238E27FC236}">
                <a16:creationId xmlns:a16="http://schemas.microsoft.com/office/drawing/2014/main" id="{5B6524F0-3593-4AAF-AB57-6BBB7556C326}"/>
              </a:ext>
            </a:extLst>
          </p:cNvPr>
          <p:cNvSpPr/>
          <p:nvPr/>
        </p:nvSpPr>
        <p:spPr>
          <a:xfrm>
            <a:off x="0" y="-14056"/>
            <a:ext cx="12192000" cy="8522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78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A007-54C4-4ABB-8CE5-CF841AC15D51}"/>
              </a:ext>
            </a:extLst>
          </p:cNvPr>
          <p:cNvSpPr>
            <a:spLocks noGrp="1"/>
          </p:cNvSpPr>
          <p:nvPr>
            <p:ph type="title"/>
          </p:nvPr>
        </p:nvSpPr>
        <p:spPr>
          <a:xfrm>
            <a:off x="76200" y="284841"/>
            <a:ext cx="12115800" cy="1499616"/>
          </a:xfrm>
        </p:spPr>
        <p:txBody>
          <a:bodyPr>
            <a:normAutofit fontScale="90000"/>
          </a:bodyPr>
          <a:lstStyle/>
          <a:p>
            <a:r>
              <a:rPr lang="en-US" dirty="0"/>
              <a:t>Applying to graduate school: nitty gritty </a:t>
            </a:r>
          </a:p>
        </p:txBody>
      </p:sp>
      <p:sp>
        <p:nvSpPr>
          <p:cNvPr id="3" name="Content Placeholder 2">
            <a:extLst>
              <a:ext uri="{FF2B5EF4-FFF2-40B4-BE49-F238E27FC236}">
                <a16:creationId xmlns:a16="http://schemas.microsoft.com/office/drawing/2014/main" id="{0031F707-D510-4DD3-9FC2-DF76C4F301CC}"/>
              </a:ext>
            </a:extLst>
          </p:cNvPr>
          <p:cNvSpPr>
            <a:spLocks noGrp="1"/>
          </p:cNvSpPr>
          <p:nvPr>
            <p:ph idx="1"/>
          </p:nvPr>
        </p:nvSpPr>
        <p:spPr/>
        <p:txBody>
          <a:bodyPr>
            <a:normAutofit lnSpcReduction="10000"/>
          </a:bodyPr>
          <a:lstStyle/>
          <a:p>
            <a:pPr marL="342900" indent="-342900">
              <a:buAutoNum type="arabicPeriod"/>
            </a:pPr>
            <a:r>
              <a:rPr lang="en-US" dirty="0"/>
              <a:t>Application timeline</a:t>
            </a:r>
          </a:p>
          <a:p>
            <a:pPr marL="342900" indent="-342900">
              <a:buAutoNum type="arabicPeriod"/>
            </a:pPr>
            <a:r>
              <a:rPr lang="en-US" dirty="0"/>
              <a:t>Before you apply – deciding the program! </a:t>
            </a:r>
          </a:p>
          <a:p>
            <a:pPr marL="342900" indent="-342900">
              <a:buAutoNum type="arabicPeriod"/>
            </a:pPr>
            <a:r>
              <a:rPr lang="en-US" sz="4000" dirty="0"/>
              <a:t> Application organization</a:t>
            </a:r>
          </a:p>
          <a:p>
            <a:pPr marL="342900" indent="-342900">
              <a:buAutoNum type="arabicPeriod"/>
            </a:pPr>
            <a:r>
              <a:rPr lang="en-US" dirty="0"/>
              <a:t>How to write your CV</a:t>
            </a:r>
          </a:p>
          <a:p>
            <a:pPr marL="342900" indent="-342900">
              <a:buAutoNum type="arabicPeriod"/>
            </a:pPr>
            <a:r>
              <a:rPr lang="en-US" dirty="0"/>
              <a:t>Approaching supervisors</a:t>
            </a:r>
          </a:p>
          <a:p>
            <a:pPr marL="342900" indent="-342900">
              <a:buAutoNum type="arabicPeriod"/>
            </a:pPr>
            <a:r>
              <a:rPr lang="en-US" dirty="0"/>
              <a:t>Creating your application</a:t>
            </a:r>
          </a:p>
          <a:p>
            <a:pPr marL="342900" indent="-342900">
              <a:buAutoNum type="arabicPeriod"/>
            </a:pPr>
            <a:r>
              <a:rPr lang="en-US" dirty="0"/>
              <a:t>Applying for funding</a:t>
            </a:r>
          </a:p>
          <a:p>
            <a:pPr marL="342900" indent="-342900">
              <a:buAutoNum type="arabicPeriod"/>
            </a:pPr>
            <a:r>
              <a:rPr lang="en-US" dirty="0"/>
              <a:t>Submitting your application</a:t>
            </a:r>
          </a:p>
          <a:p>
            <a:endParaRPr lang="en-US" dirty="0"/>
          </a:p>
        </p:txBody>
      </p:sp>
      <p:sp>
        <p:nvSpPr>
          <p:cNvPr id="4" name="Rectangle 3">
            <a:extLst>
              <a:ext uri="{FF2B5EF4-FFF2-40B4-BE49-F238E27FC236}">
                <a16:creationId xmlns:a16="http://schemas.microsoft.com/office/drawing/2014/main" id="{B08E7907-6A04-49E6-8E1B-56F36E938AFC}"/>
              </a:ext>
            </a:extLst>
          </p:cNvPr>
          <p:cNvSpPr/>
          <p:nvPr/>
        </p:nvSpPr>
        <p:spPr>
          <a:xfrm>
            <a:off x="38100" y="1371600"/>
            <a:ext cx="12192000" cy="1967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42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533400"/>
            <a:ext cx="10058400" cy="1029128"/>
          </a:xfrm>
          <a:prstGeom prst="rect">
            <a:avLst/>
          </a:prstGeom>
        </p:spPr>
        <p:txBody>
          <a:bodyPr vert="horz" wrap="square" lIns="0" tIns="13335" rIns="0" bIns="0" rtlCol="0">
            <a:spAutoFit/>
          </a:bodyPr>
          <a:lstStyle/>
          <a:p>
            <a:pPr marL="12700">
              <a:lnSpc>
                <a:spcPct val="100000"/>
              </a:lnSpc>
              <a:spcBef>
                <a:spcPts val="105"/>
              </a:spcBef>
            </a:pPr>
            <a:r>
              <a:rPr spc="-65" dirty="0"/>
              <a:t>Organize</a:t>
            </a:r>
            <a:r>
              <a:rPr spc="-60" dirty="0"/>
              <a:t> </a:t>
            </a:r>
            <a:r>
              <a:rPr spc="-105" dirty="0"/>
              <a:t>Yourself</a:t>
            </a:r>
          </a:p>
        </p:txBody>
      </p:sp>
      <p:sp>
        <p:nvSpPr>
          <p:cNvPr id="3" name="object 3"/>
          <p:cNvSpPr txBox="1"/>
          <p:nvPr/>
        </p:nvSpPr>
        <p:spPr>
          <a:xfrm>
            <a:off x="762000" y="2133601"/>
            <a:ext cx="5638800" cy="2056973"/>
          </a:xfrm>
          <a:prstGeom prst="rect">
            <a:avLst/>
          </a:prstGeom>
        </p:spPr>
        <p:txBody>
          <a:bodyPr vert="horz" wrap="square" lIns="0" tIns="12700" rIns="0" bIns="0" rtlCol="0">
            <a:spAutoFit/>
          </a:bodyPr>
          <a:lstStyle/>
          <a:p>
            <a:pPr marL="299085" indent="-286385">
              <a:lnSpc>
                <a:spcPct val="100000"/>
              </a:lnSpc>
              <a:spcBef>
                <a:spcPts val="100"/>
              </a:spcBef>
              <a:buClr>
                <a:srgbClr val="83992A"/>
              </a:buClr>
              <a:buSzPct val="114583"/>
              <a:buFont typeface="Arial"/>
              <a:buChar char="•"/>
              <a:tabLst>
                <a:tab pos="299085" algn="l"/>
                <a:tab pos="299720" algn="l"/>
              </a:tabLst>
            </a:pPr>
            <a:r>
              <a:rPr sz="2400" spc="-10" dirty="0">
                <a:solidFill>
                  <a:srgbClr val="252525"/>
                </a:solidFill>
                <a:latin typeface="Times New Roman"/>
                <a:cs typeface="Times New Roman"/>
              </a:rPr>
              <a:t>EXCEL </a:t>
            </a:r>
            <a:r>
              <a:rPr sz="2400" spc="-90" dirty="0">
                <a:solidFill>
                  <a:srgbClr val="252525"/>
                </a:solidFill>
                <a:latin typeface="Times New Roman"/>
                <a:cs typeface="Times New Roman"/>
              </a:rPr>
              <a:t>is </a:t>
            </a:r>
            <a:r>
              <a:rPr sz="2400" spc="-50" dirty="0">
                <a:solidFill>
                  <a:srgbClr val="252525"/>
                </a:solidFill>
                <a:latin typeface="Times New Roman"/>
                <a:cs typeface="Times New Roman"/>
              </a:rPr>
              <a:t>your </a:t>
            </a:r>
            <a:r>
              <a:rPr sz="2400" spc="-25" dirty="0">
                <a:solidFill>
                  <a:srgbClr val="252525"/>
                </a:solidFill>
                <a:latin typeface="Times New Roman"/>
                <a:cs typeface="Times New Roman"/>
              </a:rPr>
              <a:t>best</a:t>
            </a:r>
            <a:r>
              <a:rPr sz="2400" spc="114" dirty="0">
                <a:solidFill>
                  <a:srgbClr val="252525"/>
                </a:solidFill>
                <a:latin typeface="Times New Roman"/>
                <a:cs typeface="Times New Roman"/>
              </a:rPr>
              <a:t> </a:t>
            </a:r>
            <a:r>
              <a:rPr sz="2400" spc="-65" dirty="0">
                <a:solidFill>
                  <a:srgbClr val="252525"/>
                </a:solidFill>
                <a:latin typeface="Times New Roman"/>
                <a:cs typeface="Times New Roman"/>
              </a:rPr>
              <a:t>friend!</a:t>
            </a:r>
            <a:endParaRPr lang="en-US" sz="2400" spc="-65" dirty="0">
              <a:solidFill>
                <a:srgbClr val="252525"/>
              </a:solidFill>
              <a:latin typeface="Times New Roman"/>
              <a:cs typeface="Times New Roman"/>
            </a:endParaRPr>
          </a:p>
          <a:p>
            <a:pPr marL="299085" indent="-286385">
              <a:lnSpc>
                <a:spcPct val="100000"/>
              </a:lnSpc>
              <a:spcBef>
                <a:spcPts val="100"/>
              </a:spcBef>
              <a:buClr>
                <a:srgbClr val="83992A"/>
              </a:buClr>
              <a:buSzPct val="114583"/>
              <a:buFont typeface="Arial"/>
              <a:buChar char="•"/>
              <a:tabLst>
                <a:tab pos="299085" algn="l"/>
                <a:tab pos="299720" algn="l"/>
              </a:tabLst>
            </a:pPr>
            <a:endParaRPr sz="2400" dirty="0">
              <a:latin typeface="Times New Roman"/>
              <a:cs typeface="Times New Roman"/>
            </a:endParaRPr>
          </a:p>
          <a:p>
            <a:pPr marL="299085" indent="-286385">
              <a:lnSpc>
                <a:spcPct val="100000"/>
              </a:lnSpc>
              <a:buClr>
                <a:srgbClr val="83992A"/>
              </a:buClr>
              <a:buSzPct val="114583"/>
              <a:buFont typeface="Arial"/>
              <a:buChar char="•"/>
              <a:tabLst>
                <a:tab pos="299085" algn="l"/>
                <a:tab pos="299720" algn="l"/>
              </a:tabLst>
            </a:pPr>
            <a:r>
              <a:rPr sz="2400" spc="-50" dirty="0">
                <a:solidFill>
                  <a:srgbClr val="252525"/>
                </a:solidFill>
                <a:latin typeface="Times New Roman"/>
                <a:cs typeface="Times New Roman"/>
              </a:rPr>
              <a:t>Create multiple </a:t>
            </a:r>
            <a:r>
              <a:rPr sz="2400" spc="-40" dirty="0">
                <a:solidFill>
                  <a:srgbClr val="252525"/>
                </a:solidFill>
                <a:latin typeface="Times New Roman"/>
                <a:cs typeface="Times New Roman"/>
              </a:rPr>
              <a:t>sheets</a:t>
            </a:r>
            <a:r>
              <a:rPr sz="2400" spc="85" dirty="0">
                <a:solidFill>
                  <a:srgbClr val="252525"/>
                </a:solidFill>
                <a:latin typeface="Times New Roman"/>
                <a:cs typeface="Times New Roman"/>
              </a:rPr>
              <a:t> </a:t>
            </a:r>
            <a:r>
              <a:rPr sz="2400" spc="-35" dirty="0">
                <a:solidFill>
                  <a:srgbClr val="252525"/>
                </a:solidFill>
                <a:latin typeface="Times New Roman"/>
                <a:cs typeface="Times New Roman"/>
              </a:rPr>
              <a:t>for:</a:t>
            </a:r>
            <a:endParaRPr sz="2400" dirty="0">
              <a:latin typeface="Times New Roman"/>
              <a:cs typeface="Times New Roman"/>
            </a:endParaRPr>
          </a:p>
          <a:p>
            <a:pPr marL="756285" lvl="1" indent="-140335">
              <a:lnSpc>
                <a:spcPct val="100000"/>
              </a:lnSpc>
              <a:spcBef>
                <a:spcPts val="30"/>
              </a:spcBef>
              <a:buClr>
                <a:srgbClr val="83992A"/>
              </a:buClr>
              <a:buSzPct val="115000"/>
              <a:buFont typeface="Arial"/>
              <a:buChar char="•"/>
              <a:tabLst>
                <a:tab pos="756920" algn="l"/>
              </a:tabLst>
            </a:pPr>
            <a:r>
              <a:rPr sz="2000" spc="-5" dirty="0">
                <a:solidFill>
                  <a:srgbClr val="252525"/>
                </a:solidFill>
                <a:latin typeface="Times New Roman"/>
                <a:cs typeface="Times New Roman"/>
              </a:rPr>
              <a:t>Information </a:t>
            </a:r>
            <a:r>
              <a:rPr sz="2000" spc="20" dirty="0">
                <a:solidFill>
                  <a:srgbClr val="252525"/>
                </a:solidFill>
                <a:latin typeface="Times New Roman"/>
                <a:cs typeface="Times New Roman"/>
              </a:rPr>
              <a:t>on </a:t>
            </a:r>
            <a:r>
              <a:rPr sz="2000" spc="-25" dirty="0">
                <a:solidFill>
                  <a:srgbClr val="252525"/>
                </a:solidFill>
                <a:latin typeface="Times New Roman"/>
                <a:cs typeface="Times New Roman"/>
              </a:rPr>
              <a:t>different </a:t>
            </a:r>
            <a:r>
              <a:rPr sz="2000" spc="-40" dirty="0">
                <a:solidFill>
                  <a:srgbClr val="252525"/>
                </a:solidFill>
                <a:latin typeface="Times New Roman"/>
                <a:cs typeface="Times New Roman"/>
              </a:rPr>
              <a:t>graduate</a:t>
            </a:r>
            <a:r>
              <a:rPr sz="2000" spc="-5" dirty="0">
                <a:solidFill>
                  <a:srgbClr val="252525"/>
                </a:solidFill>
                <a:latin typeface="Times New Roman"/>
                <a:cs typeface="Times New Roman"/>
              </a:rPr>
              <a:t> </a:t>
            </a:r>
            <a:r>
              <a:rPr sz="2000" spc="-30" dirty="0">
                <a:solidFill>
                  <a:srgbClr val="252525"/>
                </a:solidFill>
                <a:latin typeface="Times New Roman"/>
                <a:cs typeface="Times New Roman"/>
              </a:rPr>
              <a:t>programs</a:t>
            </a:r>
            <a:endParaRPr sz="2000" dirty="0">
              <a:latin typeface="Times New Roman"/>
              <a:cs typeface="Times New Roman"/>
            </a:endParaRPr>
          </a:p>
          <a:p>
            <a:pPr marL="756285" lvl="1" indent="-140335">
              <a:lnSpc>
                <a:spcPct val="100000"/>
              </a:lnSpc>
              <a:buClr>
                <a:srgbClr val="83992A"/>
              </a:buClr>
              <a:buSzPct val="115000"/>
              <a:buFont typeface="Arial"/>
              <a:buChar char="•"/>
              <a:tabLst>
                <a:tab pos="756920" algn="l"/>
              </a:tabLst>
            </a:pPr>
            <a:r>
              <a:rPr sz="2000" spc="-45" dirty="0">
                <a:solidFill>
                  <a:srgbClr val="252525"/>
                </a:solidFill>
                <a:latin typeface="Times New Roman"/>
                <a:cs typeface="Times New Roman"/>
              </a:rPr>
              <a:t>Referees</a:t>
            </a:r>
            <a:endParaRPr sz="2000" dirty="0">
              <a:latin typeface="Times New Roman"/>
              <a:cs typeface="Times New Roman"/>
            </a:endParaRPr>
          </a:p>
          <a:p>
            <a:pPr marL="756285" lvl="1" indent="-140335">
              <a:lnSpc>
                <a:spcPct val="100000"/>
              </a:lnSpc>
              <a:buClr>
                <a:srgbClr val="83992A"/>
              </a:buClr>
              <a:buSzPct val="115000"/>
              <a:buFont typeface="Arial"/>
              <a:buChar char="•"/>
              <a:tabLst>
                <a:tab pos="756920" algn="l"/>
              </a:tabLst>
            </a:pPr>
            <a:r>
              <a:rPr sz="2000" spc="-25" dirty="0">
                <a:solidFill>
                  <a:srgbClr val="252525"/>
                </a:solidFill>
                <a:latin typeface="Times New Roman"/>
                <a:cs typeface="Times New Roman"/>
              </a:rPr>
              <a:t>Funding </a:t>
            </a:r>
            <a:r>
              <a:rPr sz="2000" spc="-20" dirty="0">
                <a:solidFill>
                  <a:srgbClr val="252525"/>
                </a:solidFill>
                <a:latin typeface="Times New Roman"/>
                <a:cs typeface="Times New Roman"/>
              </a:rPr>
              <a:t>information </a:t>
            </a:r>
            <a:r>
              <a:rPr sz="2000" dirty="0">
                <a:solidFill>
                  <a:srgbClr val="252525"/>
                </a:solidFill>
                <a:latin typeface="Times New Roman"/>
                <a:cs typeface="Times New Roman"/>
              </a:rPr>
              <a:t>for </a:t>
            </a:r>
            <a:r>
              <a:rPr sz="2000" spc="-40" dirty="0">
                <a:solidFill>
                  <a:srgbClr val="252525"/>
                </a:solidFill>
                <a:latin typeface="Times New Roman"/>
                <a:cs typeface="Times New Roman"/>
              </a:rPr>
              <a:t>each</a:t>
            </a:r>
            <a:r>
              <a:rPr sz="2000" spc="45" dirty="0">
                <a:solidFill>
                  <a:srgbClr val="252525"/>
                </a:solidFill>
                <a:latin typeface="Times New Roman"/>
                <a:cs typeface="Times New Roman"/>
              </a:rPr>
              <a:t> </a:t>
            </a:r>
            <a:r>
              <a:rPr sz="2000" spc="-25" dirty="0">
                <a:solidFill>
                  <a:srgbClr val="252525"/>
                </a:solidFill>
                <a:latin typeface="Times New Roman"/>
                <a:cs typeface="Times New Roman"/>
              </a:rPr>
              <a:t>school</a:t>
            </a:r>
            <a:endParaRPr sz="2000" dirty="0">
              <a:latin typeface="Times New Roman"/>
              <a:cs typeface="Times New Roman"/>
            </a:endParaRPr>
          </a:p>
        </p:txBody>
      </p:sp>
      <p:pic>
        <p:nvPicPr>
          <p:cNvPr id="2050" name="Picture 2" descr="Image result for organiz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6550" y="4249546"/>
            <a:ext cx="5163010" cy="2151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276672715"/>
              </p:ext>
            </p:extLst>
          </p:nvPr>
        </p:nvGraphicFramePr>
        <p:xfrm>
          <a:off x="1046670" y="2590038"/>
          <a:ext cx="10086971" cy="3064510"/>
        </p:xfrm>
        <a:graphic>
          <a:graphicData uri="http://schemas.openxmlformats.org/drawingml/2006/table">
            <a:tbl>
              <a:tblPr firstRow="1" bandRow="1">
                <a:tableStyleId>{073A0DAA-6AF3-43AB-8588-CEC1D06C72B9}</a:tableStyleId>
              </a:tblPr>
              <a:tblGrid>
                <a:gridCol w="123825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091564">
                  <a:extLst>
                    <a:ext uri="{9D8B030D-6E8A-4147-A177-3AD203B41FA5}">
                      <a16:colId xmlns:a16="http://schemas.microsoft.com/office/drawing/2014/main" val="20002"/>
                    </a:ext>
                  </a:extLst>
                </a:gridCol>
                <a:gridCol w="1723389">
                  <a:extLst>
                    <a:ext uri="{9D8B030D-6E8A-4147-A177-3AD203B41FA5}">
                      <a16:colId xmlns:a16="http://schemas.microsoft.com/office/drawing/2014/main" val="20003"/>
                    </a:ext>
                  </a:extLst>
                </a:gridCol>
                <a:gridCol w="1185545">
                  <a:extLst>
                    <a:ext uri="{9D8B030D-6E8A-4147-A177-3AD203B41FA5}">
                      <a16:colId xmlns:a16="http://schemas.microsoft.com/office/drawing/2014/main" val="20004"/>
                    </a:ext>
                  </a:extLst>
                </a:gridCol>
                <a:gridCol w="1287779">
                  <a:extLst>
                    <a:ext uri="{9D8B030D-6E8A-4147-A177-3AD203B41FA5}">
                      <a16:colId xmlns:a16="http://schemas.microsoft.com/office/drawing/2014/main" val="20005"/>
                    </a:ext>
                  </a:extLst>
                </a:gridCol>
                <a:gridCol w="1517015">
                  <a:extLst>
                    <a:ext uri="{9D8B030D-6E8A-4147-A177-3AD203B41FA5}">
                      <a16:colId xmlns:a16="http://schemas.microsoft.com/office/drawing/2014/main" val="20006"/>
                    </a:ext>
                  </a:extLst>
                </a:gridCol>
                <a:gridCol w="773429">
                  <a:extLst>
                    <a:ext uri="{9D8B030D-6E8A-4147-A177-3AD203B41FA5}">
                      <a16:colId xmlns:a16="http://schemas.microsoft.com/office/drawing/2014/main" val="20007"/>
                    </a:ext>
                  </a:extLst>
                </a:gridCol>
              </a:tblGrid>
              <a:tr h="1532255">
                <a:tc>
                  <a:txBody>
                    <a:bodyPr/>
                    <a:lstStyle/>
                    <a:p>
                      <a:pPr marL="97790">
                        <a:lnSpc>
                          <a:spcPct val="100000"/>
                        </a:lnSpc>
                        <a:spcBef>
                          <a:spcPts val="220"/>
                        </a:spcBef>
                      </a:pPr>
                      <a:r>
                        <a:rPr sz="1800" spc="-25" dirty="0"/>
                        <a:t>University</a:t>
                      </a:r>
                      <a:endParaRPr sz="1800" dirty="0">
                        <a:latin typeface="Times New Roman"/>
                        <a:cs typeface="Times New Roman"/>
                      </a:endParaRPr>
                    </a:p>
                  </a:txBody>
                  <a:tcPr marL="0" marR="0" marT="27940" marB="0"/>
                </a:tc>
                <a:tc>
                  <a:txBody>
                    <a:bodyPr/>
                    <a:lstStyle/>
                    <a:p>
                      <a:pPr marL="97790">
                        <a:lnSpc>
                          <a:spcPct val="100000"/>
                        </a:lnSpc>
                        <a:spcBef>
                          <a:spcPts val="220"/>
                        </a:spcBef>
                      </a:pPr>
                      <a:r>
                        <a:rPr sz="1800" spc="20" dirty="0"/>
                        <a:t>Degree</a:t>
                      </a:r>
                      <a:endParaRPr sz="1800">
                        <a:latin typeface="Times New Roman"/>
                        <a:cs typeface="Times New Roman"/>
                      </a:endParaRPr>
                    </a:p>
                  </a:txBody>
                  <a:tcPr marL="0" marR="0" marT="27940" marB="0"/>
                </a:tc>
                <a:tc>
                  <a:txBody>
                    <a:bodyPr/>
                    <a:lstStyle/>
                    <a:p>
                      <a:pPr marL="97790" marR="118110">
                        <a:lnSpc>
                          <a:spcPct val="100000"/>
                        </a:lnSpc>
                        <a:spcBef>
                          <a:spcPts val="220"/>
                        </a:spcBef>
                      </a:pPr>
                      <a:r>
                        <a:rPr sz="1800" dirty="0"/>
                        <a:t>Pot</a:t>
                      </a:r>
                      <a:r>
                        <a:rPr sz="1800" spc="-10" dirty="0"/>
                        <a:t>e</a:t>
                      </a:r>
                      <a:r>
                        <a:rPr sz="1800" spc="-5" dirty="0"/>
                        <a:t>ntial  </a:t>
                      </a:r>
                      <a:r>
                        <a:rPr sz="1800" spc="-35" dirty="0"/>
                        <a:t>Advisors</a:t>
                      </a:r>
                      <a:endParaRPr sz="1800">
                        <a:latin typeface="Times New Roman"/>
                        <a:cs typeface="Times New Roman"/>
                      </a:endParaRPr>
                    </a:p>
                  </a:txBody>
                  <a:tcPr marL="0" marR="0" marT="27940" marB="0"/>
                </a:tc>
                <a:tc>
                  <a:txBody>
                    <a:bodyPr/>
                    <a:lstStyle/>
                    <a:p>
                      <a:pPr marL="97155">
                        <a:lnSpc>
                          <a:spcPct val="100000"/>
                        </a:lnSpc>
                        <a:spcBef>
                          <a:spcPts val="220"/>
                        </a:spcBef>
                      </a:pPr>
                      <a:r>
                        <a:rPr sz="1800" spc="25" dirty="0"/>
                        <a:t>Documents</a:t>
                      </a:r>
                      <a:endParaRPr sz="1800">
                        <a:latin typeface="Times New Roman"/>
                        <a:cs typeface="Times New Roman"/>
                      </a:endParaRPr>
                    </a:p>
                  </a:txBody>
                  <a:tcPr marL="0" marR="0" marT="27940" marB="0"/>
                </a:tc>
                <a:tc>
                  <a:txBody>
                    <a:bodyPr/>
                    <a:lstStyle/>
                    <a:p>
                      <a:pPr marL="97155" marR="201930">
                        <a:lnSpc>
                          <a:spcPct val="100000"/>
                        </a:lnSpc>
                        <a:spcBef>
                          <a:spcPts val="220"/>
                        </a:spcBef>
                      </a:pPr>
                      <a:r>
                        <a:rPr sz="1800" spc="-5" dirty="0"/>
                        <a:t>D</a:t>
                      </a:r>
                      <a:r>
                        <a:rPr sz="1800" spc="-10" dirty="0"/>
                        <a:t>e</a:t>
                      </a:r>
                      <a:r>
                        <a:rPr sz="1800" dirty="0"/>
                        <a:t>adline  </a:t>
                      </a:r>
                      <a:r>
                        <a:rPr sz="1800" spc="-60" dirty="0"/>
                        <a:t>&amp;</a:t>
                      </a:r>
                      <a:r>
                        <a:rPr sz="1800" spc="-20" dirty="0"/>
                        <a:t> </a:t>
                      </a:r>
                      <a:r>
                        <a:rPr sz="1800" spc="30" dirty="0"/>
                        <a:t>Fee</a:t>
                      </a:r>
                      <a:endParaRPr sz="1800">
                        <a:latin typeface="Times New Roman"/>
                        <a:cs typeface="Times New Roman"/>
                      </a:endParaRPr>
                    </a:p>
                  </a:txBody>
                  <a:tcPr marL="0" marR="0" marT="27940" marB="0"/>
                </a:tc>
                <a:tc>
                  <a:txBody>
                    <a:bodyPr/>
                    <a:lstStyle/>
                    <a:p>
                      <a:pPr marL="97790" marR="100965">
                        <a:lnSpc>
                          <a:spcPct val="100000"/>
                        </a:lnSpc>
                        <a:spcBef>
                          <a:spcPts val="220"/>
                        </a:spcBef>
                      </a:pPr>
                      <a:r>
                        <a:rPr sz="1800" spc="-10" dirty="0"/>
                        <a:t>Reference  </a:t>
                      </a:r>
                      <a:r>
                        <a:rPr sz="1800" spc="-30" dirty="0"/>
                        <a:t>Letters </a:t>
                      </a:r>
                      <a:r>
                        <a:rPr sz="1800" dirty="0"/>
                        <a:t>-</a:t>
                      </a:r>
                      <a:r>
                        <a:rPr sz="1800" spc="-25" dirty="0"/>
                        <a:t> </a:t>
                      </a:r>
                      <a:r>
                        <a:rPr sz="1800" spc="155" dirty="0"/>
                        <a:t>#,  </a:t>
                      </a:r>
                      <a:r>
                        <a:rPr sz="1800" spc="-5" dirty="0"/>
                        <a:t>how </a:t>
                      </a:r>
                      <a:r>
                        <a:rPr sz="1800" dirty="0"/>
                        <a:t>to  </a:t>
                      </a:r>
                      <a:r>
                        <a:rPr sz="1800" spc="-5" dirty="0"/>
                        <a:t>submit</a:t>
                      </a:r>
                      <a:endParaRPr sz="1800">
                        <a:latin typeface="Times New Roman"/>
                        <a:cs typeface="Times New Roman"/>
                      </a:endParaRPr>
                    </a:p>
                  </a:txBody>
                  <a:tcPr marL="0" marR="0" marT="27940" marB="0"/>
                </a:tc>
                <a:tc>
                  <a:txBody>
                    <a:bodyPr/>
                    <a:lstStyle/>
                    <a:p>
                      <a:pPr marL="97790">
                        <a:lnSpc>
                          <a:spcPct val="100000"/>
                        </a:lnSpc>
                        <a:spcBef>
                          <a:spcPts val="220"/>
                        </a:spcBef>
                      </a:pPr>
                      <a:r>
                        <a:rPr sz="1800" spc="20" dirty="0"/>
                        <a:t>Tests</a:t>
                      </a:r>
                      <a:endParaRPr sz="1800" dirty="0">
                        <a:latin typeface="Times New Roman"/>
                        <a:cs typeface="Times New Roman"/>
                      </a:endParaRPr>
                    </a:p>
                  </a:txBody>
                  <a:tcPr marL="0" marR="0" marT="27940" marB="0"/>
                </a:tc>
                <a:tc>
                  <a:txBody>
                    <a:bodyPr/>
                    <a:lstStyle/>
                    <a:p>
                      <a:pPr marL="97790">
                        <a:lnSpc>
                          <a:spcPct val="100000"/>
                        </a:lnSpc>
                        <a:spcBef>
                          <a:spcPts val="220"/>
                        </a:spcBef>
                      </a:pPr>
                      <a:r>
                        <a:rPr sz="1800" spc="60" dirty="0"/>
                        <a:t>Notes</a:t>
                      </a:r>
                      <a:endParaRPr sz="1800" dirty="0">
                        <a:latin typeface="Times New Roman"/>
                        <a:cs typeface="Times New Roman"/>
                      </a:endParaRPr>
                    </a:p>
                  </a:txBody>
                  <a:tcPr marL="0" marR="0" marT="27940" marB="0"/>
                </a:tc>
                <a:extLst>
                  <a:ext uri="{0D108BD9-81ED-4DB2-BD59-A6C34878D82A}">
                    <a16:rowId xmlns:a16="http://schemas.microsoft.com/office/drawing/2014/main" val="10000"/>
                  </a:ext>
                </a:extLst>
              </a:tr>
              <a:tr h="1532255">
                <a:tc>
                  <a:txBody>
                    <a:bodyPr/>
                    <a:lstStyle/>
                    <a:p>
                      <a:pPr marL="97790">
                        <a:lnSpc>
                          <a:spcPct val="100000"/>
                        </a:lnSpc>
                        <a:spcBef>
                          <a:spcPts val="225"/>
                        </a:spcBef>
                      </a:pPr>
                      <a:r>
                        <a:rPr sz="1800" spc="-45" dirty="0"/>
                        <a:t>York</a:t>
                      </a:r>
                      <a:r>
                        <a:rPr sz="1800" spc="-15" dirty="0"/>
                        <a:t> </a:t>
                      </a:r>
                      <a:r>
                        <a:rPr sz="1800" spc="-25" dirty="0"/>
                        <a:t>U</a:t>
                      </a:r>
                      <a:endParaRPr sz="1800">
                        <a:latin typeface="Times New Roman"/>
                        <a:cs typeface="Times New Roman"/>
                      </a:endParaRPr>
                    </a:p>
                  </a:txBody>
                  <a:tcPr marL="0" marR="0" marT="28575" marB="0"/>
                </a:tc>
                <a:tc>
                  <a:txBody>
                    <a:bodyPr/>
                    <a:lstStyle/>
                    <a:p>
                      <a:pPr marL="97790" marR="162560">
                        <a:lnSpc>
                          <a:spcPct val="100000"/>
                        </a:lnSpc>
                        <a:spcBef>
                          <a:spcPts val="225"/>
                        </a:spcBef>
                      </a:pPr>
                      <a:r>
                        <a:rPr sz="1800" spc="-70" dirty="0"/>
                        <a:t>Clinical  </a:t>
                      </a:r>
                      <a:r>
                        <a:rPr sz="1600" spc="-5" dirty="0"/>
                        <a:t>P</a:t>
                      </a:r>
                      <a:r>
                        <a:rPr sz="1600" dirty="0"/>
                        <a:t>sy</a:t>
                      </a:r>
                      <a:r>
                        <a:rPr sz="1600" spc="-15" dirty="0"/>
                        <a:t>c</a:t>
                      </a:r>
                      <a:r>
                        <a:rPr sz="1600" dirty="0"/>
                        <a:t>hology</a:t>
                      </a:r>
                      <a:endParaRPr sz="1600" dirty="0">
                        <a:latin typeface="Times New Roman"/>
                        <a:cs typeface="Times New Roman"/>
                      </a:endParaRPr>
                    </a:p>
                  </a:txBody>
                  <a:tcPr marL="0" marR="0" marT="28575" marB="0"/>
                </a:tc>
                <a:tc>
                  <a:txBody>
                    <a:bodyPr/>
                    <a:lstStyle/>
                    <a:p>
                      <a:pPr marL="97790">
                        <a:lnSpc>
                          <a:spcPct val="100000"/>
                        </a:lnSpc>
                        <a:spcBef>
                          <a:spcPts val="225"/>
                        </a:spcBef>
                        <a:tabLst>
                          <a:tab pos="797560" algn="l"/>
                        </a:tabLst>
                      </a:pPr>
                      <a:r>
                        <a:rPr sz="1800" spc="10" dirty="0"/>
                        <a:t>Dr.</a:t>
                      </a:r>
                      <a:r>
                        <a:rPr sz="1800" u="sng" dirty="0">
                          <a:uFill>
                            <a:solidFill>
                              <a:srgbClr val="000000"/>
                            </a:solidFill>
                          </a:uFill>
                        </a:rPr>
                        <a:t> 	</a:t>
                      </a:r>
                      <a:endParaRPr sz="1800" dirty="0">
                        <a:latin typeface="Times New Roman"/>
                        <a:cs typeface="Times New Roman"/>
                      </a:endParaRPr>
                    </a:p>
                  </a:txBody>
                  <a:tcPr marL="0" marR="0" marT="28575" marB="0"/>
                </a:tc>
                <a:tc>
                  <a:txBody>
                    <a:bodyPr/>
                    <a:lstStyle/>
                    <a:p>
                      <a:pPr marL="440055" indent="-342900">
                        <a:lnSpc>
                          <a:spcPct val="100000"/>
                        </a:lnSpc>
                        <a:spcBef>
                          <a:spcPts val="225"/>
                        </a:spcBef>
                        <a:buAutoNum type="arabicParenR"/>
                        <a:tabLst>
                          <a:tab pos="440055" algn="l"/>
                          <a:tab pos="440690" algn="l"/>
                        </a:tabLst>
                      </a:pPr>
                      <a:r>
                        <a:rPr sz="1800" spc="-30" dirty="0"/>
                        <a:t>Personal</a:t>
                      </a:r>
                      <a:endParaRPr sz="1800"/>
                    </a:p>
                    <a:p>
                      <a:pPr marL="440055">
                        <a:lnSpc>
                          <a:spcPct val="100000"/>
                        </a:lnSpc>
                      </a:pPr>
                      <a:r>
                        <a:rPr sz="1800" spc="-30" dirty="0"/>
                        <a:t>Statement</a:t>
                      </a:r>
                      <a:endParaRPr sz="1800"/>
                    </a:p>
                    <a:p>
                      <a:pPr marL="440055" indent="-342900">
                        <a:lnSpc>
                          <a:spcPct val="100000"/>
                        </a:lnSpc>
                        <a:buAutoNum type="arabicParenR" startAt="2"/>
                        <a:tabLst>
                          <a:tab pos="440055" algn="l"/>
                          <a:tab pos="440690" algn="l"/>
                        </a:tabLst>
                      </a:pPr>
                      <a:r>
                        <a:rPr sz="1800" spc="-75" dirty="0"/>
                        <a:t>CV</a:t>
                      </a:r>
                      <a:endParaRPr sz="1800"/>
                    </a:p>
                    <a:p>
                      <a:pPr marL="440055" indent="-342900">
                        <a:lnSpc>
                          <a:spcPct val="100000"/>
                        </a:lnSpc>
                        <a:buAutoNum type="arabicParenR" startAt="2"/>
                        <a:tabLst>
                          <a:tab pos="440055" algn="l"/>
                          <a:tab pos="440690" algn="l"/>
                        </a:tabLst>
                      </a:pPr>
                      <a:r>
                        <a:rPr sz="1800" spc="-20" dirty="0"/>
                        <a:t>Online</a:t>
                      </a:r>
                      <a:endParaRPr sz="1800"/>
                    </a:p>
                    <a:p>
                      <a:pPr marL="440055">
                        <a:lnSpc>
                          <a:spcPct val="100000"/>
                        </a:lnSpc>
                      </a:pPr>
                      <a:r>
                        <a:rPr sz="1800" spc="-10" dirty="0"/>
                        <a:t>Forms</a:t>
                      </a:r>
                      <a:endParaRPr sz="1800">
                        <a:latin typeface="Times New Roman"/>
                        <a:cs typeface="Times New Roman"/>
                      </a:endParaRPr>
                    </a:p>
                  </a:txBody>
                  <a:tcPr marL="0" marR="0" marT="28575" marB="0"/>
                </a:tc>
                <a:tc>
                  <a:txBody>
                    <a:bodyPr/>
                    <a:lstStyle/>
                    <a:p>
                      <a:pPr marL="97155">
                        <a:lnSpc>
                          <a:spcPct val="100000"/>
                        </a:lnSpc>
                        <a:spcBef>
                          <a:spcPts val="225"/>
                        </a:spcBef>
                        <a:tabLst>
                          <a:tab pos="1028065" algn="l"/>
                        </a:tabLst>
                      </a:pPr>
                      <a:r>
                        <a:rPr sz="1800" spc="-20" dirty="0"/>
                        <a:t>Dec.</a:t>
                      </a:r>
                      <a:r>
                        <a:rPr sz="1800" u="sng" spc="-20" dirty="0">
                          <a:uFill>
                            <a:solidFill>
                              <a:srgbClr val="000000"/>
                            </a:solidFill>
                          </a:uFill>
                        </a:rPr>
                        <a:t> 	</a:t>
                      </a:r>
                      <a:r>
                        <a:rPr sz="1800" spc="-60" dirty="0"/>
                        <a:t>,</a:t>
                      </a:r>
                      <a:endParaRPr sz="1800"/>
                    </a:p>
                    <a:p>
                      <a:pPr marL="97155">
                        <a:lnSpc>
                          <a:spcPct val="100000"/>
                        </a:lnSpc>
                        <a:tabLst>
                          <a:tab pos="711200" algn="l"/>
                        </a:tabLst>
                      </a:pPr>
                      <a:r>
                        <a:rPr sz="1800" spc="-95" dirty="0"/>
                        <a:t>$</a:t>
                      </a:r>
                      <a:r>
                        <a:rPr sz="1800" u="sng" spc="-95" dirty="0">
                          <a:uFill>
                            <a:solidFill>
                              <a:srgbClr val="000000"/>
                            </a:solidFill>
                          </a:uFill>
                        </a:rPr>
                        <a:t> 	</a:t>
                      </a:r>
                      <a:endParaRPr sz="1800">
                        <a:latin typeface="Times New Roman"/>
                        <a:cs typeface="Times New Roman"/>
                      </a:endParaRPr>
                    </a:p>
                  </a:txBody>
                  <a:tcPr marL="0" marR="0" marT="28575" marB="0"/>
                </a:tc>
                <a:tc>
                  <a:txBody>
                    <a:bodyPr/>
                    <a:lstStyle/>
                    <a:p>
                      <a:pPr marL="384175" indent="-286385">
                        <a:lnSpc>
                          <a:spcPct val="100000"/>
                        </a:lnSpc>
                        <a:spcBef>
                          <a:spcPts val="225"/>
                        </a:spcBef>
                        <a:buFont typeface="Arial"/>
                        <a:buChar char="•"/>
                        <a:tabLst>
                          <a:tab pos="384175" algn="l"/>
                          <a:tab pos="384810" algn="l"/>
                        </a:tabLst>
                      </a:pPr>
                      <a:r>
                        <a:rPr sz="1800" dirty="0"/>
                        <a:t>2</a:t>
                      </a:r>
                      <a:endParaRPr sz="1800"/>
                    </a:p>
                    <a:p>
                      <a:pPr marL="384175" marR="261620" indent="-286385">
                        <a:lnSpc>
                          <a:spcPct val="100000"/>
                        </a:lnSpc>
                        <a:buFont typeface="Arial"/>
                        <a:buChar char="•"/>
                        <a:tabLst>
                          <a:tab pos="384175" algn="l"/>
                          <a:tab pos="384810" algn="l"/>
                        </a:tabLst>
                      </a:pPr>
                      <a:r>
                        <a:rPr sz="1800" dirty="0"/>
                        <a:t>Submit  </a:t>
                      </a:r>
                      <a:r>
                        <a:rPr sz="1800" spc="-30" dirty="0"/>
                        <a:t>online</a:t>
                      </a:r>
                      <a:endParaRPr sz="1800">
                        <a:latin typeface="Times New Roman"/>
                        <a:cs typeface="Times New Roman"/>
                      </a:endParaRPr>
                    </a:p>
                  </a:txBody>
                  <a:tcPr marL="0" marR="0" marT="28575" marB="0"/>
                </a:tc>
                <a:tc>
                  <a:txBody>
                    <a:bodyPr/>
                    <a:lstStyle/>
                    <a:p>
                      <a:pPr marL="384175" marR="419734" indent="-286385">
                        <a:lnSpc>
                          <a:spcPct val="100000"/>
                        </a:lnSpc>
                        <a:spcBef>
                          <a:spcPts val="225"/>
                        </a:spcBef>
                        <a:buFont typeface="Arial"/>
                        <a:buChar char="•"/>
                        <a:tabLst>
                          <a:tab pos="384175" algn="l"/>
                          <a:tab pos="384810" algn="l"/>
                        </a:tabLst>
                      </a:pPr>
                      <a:r>
                        <a:rPr sz="1800" spc="30" dirty="0"/>
                        <a:t>GRE  </a:t>
                      </a:r>
                      <a:r>
                        <a:rPr sz="1600" dirty="0"/>
                        <a:t>Genera</a:t>
                      </a:r>
                      <a:r>
                        <a:rPr lang="en-US" sz="1600" dirty="0"/>
                        <a:t>l</a:t>
                      </a:r>
                      <a:endParaRPr sz="1600" dirty="0"/>
                    </a:p>
                    <a:p>
                      <a:pPr marL="384175" indent="-286385">
                        <a:lnSpc>
                          <a:spcPct val="100000"/>
                        </a:lnSpc>
                        <a:buFont typeface="Arial"/>
                        <a:buChar char="•"/>
                        <a:tabLst>
                          <a:tab pos="384175" algn="l"/>
                          <a:tab pos="384810" algn="l"/>
                        </a:tabLst>
                      </a:pPr>
                      <a:r>
                        <a:rPr sz="1800" spc="-55" dirty="0"/>
                        <a:t>Psychology</a:t>
                      </a:r>
                      <a:endParaRPr sz="1800" dirty="0"/>
                    </a:p>
                    <a:p>
                      <a:pPr marL="384175">
                        <a:lnSpc>
                          <a:spcPct val="100000"/>
                        </a:lnSpc>
                      </a:pPr>
                      <a:r>
                        <a:rPr sz="1800" spc="30" dirty="0"/>
                        <a:t>GRE</a:t>
                      </a:r>
                      <a:endParaRPr sz="1800" dirty="0">
                        <a:latin typeface="Times New Roman"/>
                        <a:cs typeface="Times New Roman"/>
                      </a:endParaRPr>
                    </a:p>
                  </a:txBody>
                  <a:tcPr marL="0" marR="0" marT="28575" marB="0"/>
                </a:tc>
                <a:tc>
                  <a:txBody>
                    <a:bodyPr/>
                    <a:lstStyle/>
                    <a:p>
                      <a:pPr>
                        <a:lnSpc>
                          <a:spcPct val="100000"/>
                        </a:lnSpc>
                      </a:pPr>
                      <a:endParaRPr sz="1900" dirty="0">
                        <a:latin typeface="Times New Roman"/>
                        <a:cs typeface="Times New Roman"/>
                      </a:endParaRPr>
                    </a:p>
                  </a:txBody>
                  <a:tcPr marL="0" marR="0" marT="0" marB="0"/>
                </a:tc>
                <a:extLst>
                  <a:ext uri="{0D108BD9-81ED-4DB2-BD59-A6C34878D82A}">
                    <a16:rowId xmlns:a16="http://schemas.microsoft.com/office/drawing/2014/main" val="10001"/>
                  </a:ext>
                </a:extLst>
              </a:tr>
            </a:tbl>
          </a:graphicData>
        </a:graphic>
      </p:graphicFrame>
      <p:sp>
        <p:nvSpPr>
          <p:cNvPr id="6" name="object 2">
            <a:extLst>
              <a:ext uri="{FF2B5EF4-FFF2-40B4-BE49-F238E27FC236}">
                <a16:creationId xmlns:a16="http://schemas.microsoft.com/office/drawing/2014/main" id="{E43A874A-366D-47CF-8D81-49D96E5A6D39}"/>
              </a:ext>
            </a:extLst>
          </p:cNvPr>
          <p:cNvSpPr txBox="1">
            <a:spLocks noGrp="1"/>
          </p:cNvSpPr>
          <p:nvPr>
            <p:ph type="title"/>
          </p:nvPr>
        </p:nvSpPr>
        <p:spPr>
          <a:xfrm>
            <a:off x="1143000" y="533400"/>
            <a:ext cx="10058400" cy="1029128"/>
          </a:xfrm>
          <a:prstGeom prst="rect">
            <a:avLst/>
          </a:prstGeom>
        </p:spPr>
        <p:txBody>
          <a:bodyPr vert="horz" wrap="square" lIns="0" tIns="13335" rIns="0" bIns="0" rtlCol="0">
            <a:spAutoFit/>
          </a:bodyPr>
          <a:lstStyle/>
          <a:p>
            <a:pPr marL="12700">
              <a:lnSpc>
                <a:spcPct val="100000"/>
              </a:lnSpc>
              <a:spcBef>
                <a:spcPts val="105"/>
              </a:spcBef>
            </a:pPr>
            <a:r>
              <a:rPr spc="-65" dirty="0"/>
              <a:t>Organize</a:t>
            </a:r>
            <a:r>
              <a:rPr spc="-60" dirty="0"/>
              <a:t> </a:t>
            </a:r>
            <a:r>
              <a:rPr spc="-105" dirty="0"/>
              <a:t>Yourself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773996792"/>
              </p:ext>
            </p:extLst>
          </p:nvPr>
        </p:nvGraphicFramePr>
        <p:xfrm>
          <a:off x="1289050" y="2551176"/>
          <a:ext cx="9601196" cy="3124200"/>
        </p:xfrm>
        <a:graphic>
          <a:graphicData uri="http://schemas.openxmlformats.org/drawingml/2006/table">
            <a:tbl>
              <a:tblPr firstRow="1" bandRow="1">
                <a:tableStyleId>{073A0DAA-6AF3-43AB-8588-CEC1D06C72B9}</a:tableStyleId>
              </a:tblPr>
              <a:tblGrid>
                <a:gridCol w="1920239">
                  <a:extLst>
                    <a:ext uri="{9D8B030D-6E8A-4147-A177-3AD203B41FA5}">
                      <a16:colId xmlns:a16="http://schemas.microsoft.com/office/drawing/2014/main" val="20000"/>
                    </a:ext>
                  </a:extLst>
                </a:gridCol>
                <a:gridCol w="1920239">
                  <a:extLst>
                    <a:ext uri="{9D8B030D-6E8A-4147-A177-3AD203B41FA5}">
                      <a16:colId xmlns:a16="http://schemas.microsoft.com/office/drawing/2014/main" val="20001"/>
                    </a:ext>
                  </a:extLst>
                </a:gridCol>
                <a:gridCol w="1920239">
                  <a:extLst>
                    <a:ext uri="{9D8B030D-6E8A-4147-A177-3AD203B41FA5}">
                      <a16:colId xmlns:a16="http://schemas.microsoft.com/office/drawing/2014/main" val="20002"/>
                    </a:ext>
                  </a:extLst>
                </a:gridCol>
                <a:gridCol w="1920239">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1041400">
                <a:tc>
                  <a:txBody>
                    <a:bodyPr/>
                    <a:lstStyle/>
                    <a:p>
                      <a:pPr marL="97790">
                        <a:lnSpc>
                          <a:spcPct val="100000"/>
                        </a:lnSpc>
                        <a:spcBef>
                          <a:spcPts val="220"/>
                        </a:spcBef>
                      </a:pPr>
                      <a:r>
                        <a:rPr sz="1800" spc="-20" dirty="0"/>
                        <a:t>Referee</a:t>
                      </a:r>
                      <a:endParaRPr sz="1800" dirty="0">
                        <a:latin typeface="Times New Roman"/>
                        <a:cs typeface="Times New Roman"/>
                      </a:endParaRPr>
                    </a:p>
                  </a:txBody>
                  <a:tcPr marL="0" marR="0" marT="27940" marB="0"/>
                </a:tc>
                <a:tc>
                  <a:txBody>
                    <a:bodyPr/>
                    <a:lstStyle/>
                    <a:p>
                      <a:pPr marL="98425">
                        <a:lnSpc>
                          <a:spcPct val="100000"/>
                        </a:lnSpc>
                        <a:spcBef>
                          <a:spcPts val="220"/>
                        </a:spcBef>
                      </a:pPr>
                      <a:r>
                        <a:rPr sz="1800" spc="-10" dirty="0"/>
                        <a:t>Universities</a:t>
                      </a:r>
                      <a:endParaRPr sz="1800">
                        <a:latin typeface="Times New Roman"/>
                        <a:cs typeface="Times New Roman"/>
                      </a:endParaRPr>
                    </a:p>
                  </a:txBody>
                  <a:tcPr marL="0" marR="0" marT="27940" marB="0"/>
                </a:tc>
                <a:tc>
                  <a:txBody>
                    <a:bodyPr/>
                    <a:lstStyle/>
                    <a:p>
                      <a:pPr marL="98425">
                        <a:lnSpc>
                          <a:spcPct val="100000"/>
                        </a:lnSpc>
                        <a:spcBef>
                          <a:spcPts val="220"/>
                        </a:spcBef>
                      </a:pPr>
                      <a:r>
                        <a:rPr sz="1800" spc="-20" dirty="0"/>
                        <a:t>Earliest</a:t>
                      </a:r>
                      <a:r>
                        <a:rPr sz="1800" spc="-5" dirty="0"/>
                        <a:t> </a:t>
                      </a:r>
                      <a:r>
                        <a:rPr sz="1800" spc="5" dirty="0"/>
                        <a:t>Deadline</a:t>
                      </a:r>
                      <a:endParaRPr sz="1800">
                        <a:latin typeface="Times New Roman"/>
                        <a:cs typeface="Times New Roman"/>
                      </a:endParaRPr>
                    </a:p>
                  </a:txBody>
                  <a:tcPr marL="0" marR="0" marT="27940" marB="0"/>
                </a:tc>
                <a:tc>
                  <a:txBody>
                    <a:bodyPr/>
                    <a:lstStyle/>
                    <a:p>
                      <a:pPr marL="98425">
                        <a:lnSpc>
                          <a:spcPct val="100000"/>
                        </a:lnSpc>
                        <a:spcBef>
                          <a:spcPts val="220"/>
                        </a:spcBef>
                      </a:pPr>
                      <a:r>
                        <a:rPr sz="1800" spc="-15" dirty="0"/>
                        <a:t>Initial</a:t>
                      </a:r>
                      <a:r>
                        <a:rPr sz="1800" spc="5" dirty="0"/>
                        <a:t> </a:t>
                      </a:r>
                      <a:r>
                        <a:rPr sz="1800" spc="-45" dirty="0"/>
                        <a:t>Ask</a:t>
                      </a:r>
                      <a:endParaRPr sz="1800">
                        <a:latin typeface="Times New Roman"/>
                        <a:cs typeface="Times New Roman"/>
                      </a:endParaRPr>
                    </a:p>
                  </a:txBody>
                  <a:tcPr marL="0" marR="0" marT="27940" marB="0"/>
                </a:tc>
                <a:tc>
                  <a:txBody>
                    <a:bodyPr/>
                    <a:lstStyle/>
                    <a:p>
                      <a:pPr marL="99060">
                        <a:lnSpc>
                          <a:spcPct val="100000"/>
                        </a:lnSpc>
                        <a:spcBef>
                          <a:spcPts val="220"/>
                        </a:spcBef>
                      </a:pPr>
                      <a:r>
                        <a:rPr sz="1800" spc="-15" dirty="0"/>
                        <a:t>Made</a:t>
                      </a:r>
                      <a:r>
                        <a:rPr sz="1800" dirty="0"/>
                        <a:t> </a:t>
                      </a:r>
                      <a:r>
                        <a:rPr sz="1800" spc="5" dirty="0"/>
                        <a:t>Package</a:t>
                      </a:r>
                      <a:endParaRPr sz="1800">
                        <a:latin typeface="Times New Roman"/>
                        <a:cs typeface="Times New Roman"/>
                      </a:endParaRPr>
                    </a:p>
                  </a:txBody>
                  <a:tcPr marL="0" marR="0" marT="27940" marB="0"/>
                </a:tc>
                <a:extLst>
                  <a:ext uri="{0D108BD9-81ED-4DB2-BD59-A6C34878D82A}">
                    <a16:rowId xmlns:a16="http://schemas.microsoft.com/office/drawing/2014/main" val="10000"/>
                  </a:ext>
                </a:extLst>
              </a:tr>
              <a:tr h="1041400">
                <a:tc>
                  <a:txBody>
                    <a:bodyPr/>
                    <a:lstStyle/>
                    <a:p>
                      <a:pPr marL="97790">
                        <a:lnSpc>
                          <a:spcPct val="100000"/>
                        </a:lnSpc>
                        <a:spcBef>
                          <a:spcPts val="220"/>
                        </a:spcBef>
                      </a:pPr>
                      <a:r>
                        <a:rPr sz="1800" spc="10" dirty="0"/>
                        <a:t>Dr.</a:t>
                      </a:r>
                      <a:r>
                        <a:rPr lang="en-US" sz="1800" spc="10" dirty="0"/>
                        <a:t> Rosenbaum</a:t>
                      </a:r>
                      <a:endParaRPr sz="1800" dirty="0">
                        <a:latin typeface="Times New Roman"/>
                        <a:cs typeface="Times New Roman"/>
                      </a:endParaRPr>
                    </a:p>
                  </a:txBody>
                  <a:tcPr marL="0" marR="0" marT="27940" marB="0"/>
                </a:tc>
                <a:tc>
                  <a:txBody>
                    <a:bodyPr/>
                    <a:lstStyle/>
                    <a:p>
                      <a:pPr marL="98425">
                        <a:lnSpc>
                          <a:spcPct val="100000"/>
                        </a:lnSpc>
                        <a:spcBef>
                          <a:spcPts val="220"/>
                        </a:spcBef>
                      </a:pPr>
                      <a:r>
                        <a:rPr sz="1800" spc="-45" dirty="0"/>
                        <a:t>York</a:t>
                      </a:r>
                      <a:r>
                        <a:rPr sz="1800" spc="-15" dirty="0"/>
                        <a:t> </a:t>
                      </a:r>
                      <a:r>
                        <a:rPr sz="1800" spc="-55" dirty="0"/>
                        <a:t>University</a:t>
                      </a:r>
                      <a:endParaRPr sz="1800">
                        <a:latin typeface="Times New Roman"/>
                        <a:cs typeface="Times New Roman"/>
                      </a:endParaRPr>
                    </a:p>
                  </a:txBody>
                  <a:tcPr marL="0" marR="0" marT="27940" marB="0"/>
                </a:tc>
                <a:tc>
                  <a:txBody>
                    <a:bodyPr/>
                    <a:lstStyle/>
                    <a:p>
                      <a:pPr marL="98425">
                        <a:lnSpc>
                          <a:spcPct val="100000"/>
                        </a:lnSpc>
                        <a:spcBef>
                          <a:spcPts val="220"/>
                        </a:spcBef>
                      </a:pPr>
                      <a:r>
                        <a:rPr sz="1800" spc="-25" dirty="0"/>
                        <a:t>Dec.</a:t>
                      </a:r>
                      <a:r>
                        <a:rPr sz="1800" dirty="0"/>
                        <a:t> </a:t>
                      </a:r>
                      <a:r>
                        <a:rPr sz="1800" spc="-60" dirty="0"/>
                        <a:t>1</a:t>
                      </a:r>
                      <a:endParaRPr sz="1800">
                        <a:latin typeface="Times New Roman"/>
                        <a:cs typeface="Times New Roman"/>
                      </a:endParaRPr>
                    </a:p>
                  </a:txBody>
                  <a:tcPr marL="0" marR="0" marT="27940" marB="0"/>
                </a:tc>
                <a:tc>
                  <a:txBody>
                    <a:bodyPr/>
                    <a:lstStyle/>
                    <a:p>
                      <a:pPr marL="98425">
                        <a:lnSpc>
                          <a:spcPct val="100000"/>
                        </a:lnSpc>
                        <a:spcBef>
                          <a:spcPts val="220"/>
                        </a:spcBef>
                      </a:pPr>
                      <a:r>
                        <a:rPr sz="1800" spc="-45" dirty="0"/>
                        <a:t>August</a:t>
                      </a:r>
                      <a:r>
                        <a:rPr sz="1800" spc="10" dirty="0"/>
                        <a:t> </a:t>
                      </a:r>
                      <a:r>
                        <a:rPr sz="1800" spc="-25" dirty="0"/>
                        <a:t>15</a:t>
                      </a:r>
                      <a:r>
                        <a:rPr sz="1800" spc="-37" baseline="25462" dirty="0"/>
                        <a:t>th</a:t>
                      </a:r>
                      <a:endParaRPr sz="1800" baseline="25462" dirty="0">
                        <a:latin typeface="Times New Roman"/>
                        <a:cs typeface="Times New Roman"/>
                      </a:endParaRPr>
                    </a:p>
                  </a:txBody>
                  <a:tcPr marL="0" marR="0" marT="27940" marB="0"/>
                </a:tc>
                <a:tc>
                  <a:txBody>
                    <a:bodyPr/>
                    <a:lstStyle/>
                    <a:p>
                      <a:pPr marL="99060">
                        <a:lnSpc>
                          <a:spcPct val="100000"/>
                        </a:lnSpc>
                        <a:spcBef>
                          <a:spcPts val="220"/>
                        </a:spcBef>
                      </a:pPr>
                      <a:r>
                        <a:rPr sz="1800" spc="5" dirty="0"/>
                        <a:t>October</a:t>
                      </a:r>
                      <a:r>
                        <a:rPr sz="1800" spc="-10" dirty="0"/>
                        <a:t> </a:t>
                      </a:r>
                      <a:r>
                        <a:rPr sz="1800" spc="-35" dirty="0"/>
                        <a:t>1</a:t>
                      </a:r>
                      <a:r>
                        <a:rPr sz="1800" spc="-52" baseline="25462" dirty="0"/>
                        <a:t>st</a:t>
                      </a:r>
                      <a:endParaRPr sz="1800" baseline="25462">
                        <a:latin typeface="Times New Roman"/>
                        <a:cs typeface="Times New Roman"/>
                      </a:endParaRPr>
                    </a:p>
                  </a:txBody>
                  <a:tcPr marL="0" marR="0" marT="27940" marB="0"/>
                </a:tc>
                <a:extLst>
                  <a:ext uri="{0D108BD9-81ED-4DB2-BD59-A6C34878D82A}">
                    <a16:rowId xmlns:a16="http://schemas.microsoft.com/office/drawing/2014/main" val="10001"/>
                  </a:ext>
                </a:extLst>
              </a:tr>
              <a:tr h="1041400">
                <a:tc>
                  <a:txBody>
                    <a:bodyPr/>
                    <a:lstStyle/>
                    <a:p>
                      <a:pPr marL="97790">
                        <a:lnSpc>
                          <a:spcPct val="100000"/>
                        </a:lnSpc>
                        <a:spcBef>
                          <a:spcPts val="225"/>
                        </a:spcBef>
                      </a:pPr>
                      <a:r>
                        <a:rPr sz="1800" spc="10" dirty="0"/>
                        <a:t>Dr.</a:t>
                      </a:r>
                      <a:endParaRPr sz="1800">
                        <a:latin typeface="Times New Roman"/>
                        <a:cs typeface="Times New Roman"/>
                      </a:endParaRPr>
                    </a:p>
                  </a:txBody>
                  <a:tcPr marL="0" marR="0" marT="28575" marB="0"/>
                </a:tc>
                <a:tc>
                  <a:txBody>
                    <a:bodyPr/>
                    <a:lstStyle/>
                    <a:p>
                      <a:pPr>
                        <a:lnSpc>
                          <a:spcPct val="100000"/>
                        </a:lnSpc>
                      </a:pPr>
                      <a:endParaRPr sz="2100">
                        <a:latin typeface="Times New Roman"/>
                        <a:cs typeface="Times New Roman"/>
                      </a:endParaRPr>
                    </a:p>
                  </a:txBody>
                  <a:tcPr marL="0" marR="0" marT="0" marB="0"/>
                </a:tc>
                <a:tc>
                  <a:txBody>
                    <a:bodyPr/>
                    <a:lstStyle/>
                    <a:p>
                      <a:pPr>
                        <a:lnSpc>
                          <a:spcPct val="100000"/>
                        </a:lnSpc>
                      </a:pPr>
                      <a:endParaRPr sz="2100">
                        <a:latin typeface="Times New Roman"/>
                        <a:cs typeface="Times New Roman"/>
                      </a:endParaRPr>
                    </a:p>
                  </a:txBody>
                  <a:tcPr marL="0" marR="0" marT="0" marB="0"/>
                </a:tc>
                <a:tc>
                  <a:txBody>
                    <a:bodyPr/>
                    <a:lstStyle/>
                    <a:p>
                      <a:pPr>
                        <a:lnSpc>
                          <a:spcPct val="100000"/>
                        </a:lnSpc>
                      </a:pPr>
                      <a:endParaRPr sz="2100">
                        <a:latin typeface="Times New Roman"/>
                        <a:cs typeface="Times New Roman"/>
                      </a:endParaRPr>
                    </a:p>
                  </a:txBody>
                  <a:tcPr marL="0" marR="0" marT="0" marB="0"/>
                </a:tc>
                <a:tc>
                  <a:txBody>
                    <a:bodyPr/>
                    <a:lstStyle/>
                    <a:p>
                      <a:pPr>
                        <a:lnSpc>
                          <a:spcPct val="100000"/>
                        </a:lnSpc>
                      </a:pPr>
                      <a:endParaRPr sz="2100" dirty="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6" name="object 2">
            <a:extLst>
              <a:ext uri="{FF2B5EF4-FFF2-40B4-BE49-F238E27FC236}">
                <a16:creationId xmlns:a16="http://schemas.microsoft.com/office/drawing/2014/main" id="{D17081CF-9B30-4994-8A76-66D22A0F08FB}"/>
              </a:ext>
            </a:extLst>
          </p:cNvPr>
          <p:cNvSpPr txBox="1">
            <a:spLocks noGrp="1"/>
          </p:cNvSpPr>
          <p:nvPr>
            <p:ph type="title"/>
          </p:nvPr>
        </p:nvSpPr>
        <p:spPr>
          <a:xfrm>
            <a:off x="1023938" y="284163"/>
            <a:ext cx="9720262" cy="1500187"/>
          </a:xfrm>
          <a:prstGeom prst="rect">
            <a:avLst/>
          </a:prstGeom>
        </p:spPr>
        <p:txBody>
          <a:bodyPr vert="horz" wrap="square" lIns="0" tIns="13335" rIns="0" bIns="0" rtlCol="0">
            <a:spAutoFit/>
          </a:bodyPr>
          <a:lstStyle/>
          <a:p>
            <a:pPr marL="12700">
              <a:lnSpc>
                <a:spcPct val="100000"/>
              </a:lnSpc>
              <a:spcBef>
                <a:spcPts val="105"/>
              </a:spcBef>
            </a:pPr>
            <a:r>
              <a:rPr spc="-65" dirty="0"/>
              <a:t>Organize</a:t>
            </a:r>
            <a:r>
              <a:rPr spc="-60" dirty="0"/>
              <a:t> </a:t>
            </a:r>
            <a:r>
              <a:rPr spc="-105" dirty="0"/>
              <a:t>Yourself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0F25-3CF4-4EB7-923D-2F9979AC67F7}"/>
              </a:ext>
            </a:extLst>
          </p:cNvPr>
          <p:cNvSpPr>
            <a:spLocks noGrp="1"/>
          </p:cNvSpPr>
          <p:nvPr>
            <p:ph type="title"/>
          </p:nvPr>
        </p:nvSpPr>
        <p:spPr/>
        <p:txBody>
          <a:bodyPr/>
          <a:lstStyle/>
          <a:p>
            <a:r>
              <a:rPr lang="en-US" dirty="0"/>
              <a:t>Transcripts </a:t>
            </a:r>
          </a:p>
        </p:txBody>
      </p:sp>
      <p:sp>
        <p:nvSpPr>
          <p:cNvPr id="3" name="Content Placeholder 2">
            <a:extLst>
              <a:ext uri="{FF2B5EF4-FFF2-40B4-BE49-F238E27FC236}">
                <a16:creationId xmlns:a16="http://schemas.microsoft.com/office/drawing/2014/main" id="{08645BA0-145B-4FB8-ACC0-705EE96A7A80}"/>
              </a:ext>
            </a:extLst>
          </p:cNvPr>
          <p:cNvSpPr>
            <a:spLocks noGrp="1"/>
          </p:cNvSpPr>
          <p:nvPr>
            <p:ph idx="1"/>
          </p:nvPr>
        </p:nvSpPr>
        <p:spPr/>
        <p:txBody>
          <a:bodyPr/>
          <a:lstStyle/>
          <a:p>
            <a:pPr marL="241300" indent="-228600">
              <a:lnSpc>
                <a:spcPct val="100000"/>
              </a:lnSpc>
              <a:spcBef>
                <a:spcPts val="434"/>
              </a:spcBef>
              <a:buClr>
                <a:srgbClr val="83992A"/>
              </a:buClr>
              <a:buSzPct val="114583"/>
              <a:buFont typeface="Arial"/>
              <a:buChar char="•"/>
              <a:tabLst>
                <a:tab pos="241300" algn="l"/>
              </a:tabLst>
            </a:pPr>
            <a:r>
              <a:rPr lang="en-US" spc="-30" dirty="0">
                <a:solidFill>
                  <a:srgbClr val="252525"/>
                </a:solidFill>
                <a:latin typeface="Times New Roman"/>
                <a:cs typeface="Times New Roman"/>
              </a:rPr>
              <a:t>Transcripts</a:t>
            </a:r>
            <a:endParaRPr lang="en-US" dirty="0">
              <a:latin typeface="Times New Roman"/>
              <a:cs typeface="Times New Roman"/>
            </a:endParaRPr>
          </a:p>
          <a:p>
            <a:pPr marL="698500" lvl="1" indent="-228600">
              <a:lnSpc>
                <a:spcPct val="100000"/>
              </a:lnSpc>
              <a:spcBef>
                <a:spcPts val="605"/>
              </a:spcBef>
              <a:buClr>
                <a:srgbClr val="83992A"/>
              </a:buClr>
              <a:buSzPct val="115000"/>
              <a:buFont typeface="Arial"/>
              <a:buChar char="•"/>
              <a:tabLst>
                <a:tab pos="698500" algn="l"/>
              </a:tabLst>
            </a:pPr>
            <a:r>
              <a:rPr lang="en-US" spc="-45" dirty="0">
                <a:solidFill>
                  <a:srgbClr val="252525"/>
                </a:solidFill>
                <a:latin typeface="Times New Roman"/>
                <a:cs typeface="Times New Roman"/>
              </a:rPr>
              <a:t>Check </a:t>
            </a:r>
            <a:r>
              <a:rPr lang="en-US" spc="-25" dirty="0">
                <a:solidFill>
                  <a:srgbClr val="252525"/>
                </a:solidFill>
                <a:latin typeface="Times New Roman"/>
                <a:cs typeface="Times New Roman"/>
              </a:rPr>
              <a:t>requirements </a:t>
            </a:r>
            <a:r>
              <a:rPr lang="en-US" spc="-5" dirty="0">
                <a:solidFill>
                  <a:srgbClr val="252525"/>
                </a:solidFill>
                <a:latin typeface="Times New Roman"/>
                <a:cs typeface="Times New Roman"/>
              </a:rPr>
              <a:t>of </a:t>
            </a:r>
            <a:r>
              <a:rPr lang="en-US" spc="-40" dirty="0">
                <a:solidFill>
                  <a:srgbClr val="252525"/>
                </a:solidFill>
                <a:latin typeface="Times New Roman"/>
                <a:cs typeface="Times New Roman"/>
              </a:rPr>
              <a:t>where </a:t>
            </a:r>
            <a:r>
              <a:rPr lang="en-US" spc="-55" dirty="0">
                <a:solidFill>
                  <a:srgbClr val="252525"/>
                </a:solidFill>
                <a:latin typeface="Times New Roman"/>
                <a:cs typeface="Times New Roman"/>
              </a:rPr>
              <a:t>you </a:t>
            </a:r>
            <a:r>
              <a:rPr lang="en-US" spc="-45" dirty="0">
                <a:solidFill>
                  <a:srgbClr val="252525"/>
                </a:solidFill>
                <a:latin typeface="Times New Roman"/>
                <a:cs typeface="Times New Roman"/>
              </a:rPr>
              <a:t>are</a:t>
            </a:r>
            <a:r>
              <a:rPr lang="en-US" spc="125" dirty="0">
                <a:solidFill>
                  <a:srgbClr val="252525"/>
                </a:solidFill>
                <a:latin typeface="Times New Roman"/>
                <a:cs typeface="Times New Roman"/>
              </a:rPr>
              <a:t> </a:t>
            </a:r>
            <a:r>
              <a:rPr lang="en-US" spc="-65" dirty="0">
                <a:solidFill>
                  <a:srgbClr val="252525"/>
                </a:solidFill>
                <a:latin typeface="Times New Roman"/>
                <a:cs typeface="Times New Roman"/>
              </a:rPr>
              <a:t>applying, if need official transcripts </a:t>
            </a:r>
            <a:endParaRPr lang="en-US" dirty="0">
              <a:latin typeface="Times New Roman"/>
              <a:cs typeface="Times New Roman"/>
            </a:endParaRPr>
          </a:p>
          <a:p>
            <a:pPr marL="698500" lvl="1" indent="-228600">
              <a:lnSpc>
                <a:spcPct val="100000"/>
              </a:lnSpc>
              <a:spcBef>
                <a:spcPts val="600"/>
              </a:spcBef>
              <a:buClr>
                <a:srgbClr val="83992A"/>
              </a:buClr>
              <a:buSzPct val="115000"/>
              <a:buFont typeface="Arial"/>
              <a:buChar char="•"/>
              <a:tabLst>
                <a:tab pos="698500" algn="l"/>
              </a:tabLst>
            </a:pPr>
            <a:r>
              <a:rPr lang="en-US" spc="10" dirty="0">
                <a:solidFill>
                  <a:srgbClr val="252525"/>
                </a:solidFill>
                <a:latin typeface="Times New Roman"/>
                <a:cs typeface="Times New Roman"/>
              </a:rPr>
              <a:t>Order </a:t>
            </a:r>
            <a:r>
              <a:rPr lang="en-US" spc="25" dirty="0">
                <a:solidFill>
                  <a:srgbClr val="252525"/>
                </a:solidFill>
                <a:latin typeface="Times New Roman"/>
                <a:cs typeface="Times New Roman"/>
              </a:rPr>
              <a:t>to </a:t>
            </a:r>
            <a:r>
              <a:rPr lang="en-US" spc="-50" dirty="0">
                <a:solidFill>
                  <a:srgbClr val="252525"/>
                </a:solidFill>
                <a:latin typeface="Times New Roman"/>
                <a:cs typeface="Times New Roman"/>
              </a:rPr>
              <a:t>yourself </a:t>
            </a:r>
            <a:r>
              <a:rPr lang="en-US" spc="-60" dirty="0">
                <a:solidFill>
                  <a:srgbClr val="252525"/>
                </a:solidFill>
                <a:latin typeface="Times New Roman"/>
                <a:cs typeface="Times New Roman"/>
              </a:rPr>
              <a:t>if</a:t>
            </a:r>
            <a:r>
              <a:rPr lang="en-US" spc="-35" dirty="0">
                <a:solidFill>
                  <a:srgbClr val="252525"/>
                </a:solidFill>
                <a:latin typeface="Times New Roman"/>
                <a:cs typeface="Times New Roman"/>
              </a:rPr>
              <a:t> </a:t>
            </a:r>
            <a:r>
              <a:rPr lang="en-US" spc="-40" dirty="0">
                <a:solidFill>
                  <a:srgbClr val="252525"/>
                </a:solidFill>
                <a:latin typeface="Times New Roman"/>
                <a:cs typeface="Times New Roman"/>
              </a:rPr>
              <a:t>possible- order these NOW if you’re applying for December</a:t>
            </a:r>
          </a:p>
          <a:p>
            <a:pPr marL="698500" lvl="1" indent="-228600">
              <a:lnSpc>
                <a:spcPct val="100000"/>
              </a:lnSpc>
              <a:spcBef>
                <a:spcPts val="600"/>
              </a:spcBef>
              <a:buClr>
                <a:srgbClr val="83992A"/>
              </a:buClr>
              <a:buSzPct val="115000"/>
              <a:buFont typeface="Arial"/>
              <a:buChar char="•"/>
              <a:tabLst>
                <a:tab pos="698500" algn="l"/>
              </a:tabLst>
            </a:pPr>
            <a:endParaRPr lang="en-US" spc="-40" dirty="0">
              <a:solidFill>
                <a:srgbClr val="252525"/>
              </a:solidFill>
              <a:latin typeface="Times New Roman"/>
              <a:cs typeface="Times New Roman"/>
            </a:endParaRPr>
          </a:p>
          <a:p>
            <a:pPr marL="469900" lvl="1" indent="0">
              <a:lnSpc>
                <a:spcPct val="100000"/>
              </a:lnSpc>
              <a:spcBef>
                <a:spcPts val="600"/>
              </a:spcBef>
              <a:buClr>
                <a:srgbClr val="83992A"/>
              </a:buClr>
              <a:buSzPct val="115000"/>
              <a:buNone/>
              <a:tabLst>
                <a:tab pos="698500" algn="l"/>
              </a:tabLst>
            </a:pPr>
            <a:r>
              <a:rPr lang="en-US" spc="-40" dirty="0">
                <a:solidFill>
                  <a:srgbClr val="252525"/>
                </a:solidFill>
                <a:latin typeface="Times New Roman"/>
                <a:cs typeface="Times New Roman"/>
              </a:rPr>
              <a:t>$15 per copy at York </a:t>
            </a:r>
          </a:p>
          <a:p>
            <a:endParaRPr lang="en-US" dirty="0"/>
          </a:p>
        </p:txBody>
      </p:sp>
    </p:spTree>
    <p:extLst>
      <p:ext uri="{BB962C8B-B14F-4D97-AF65-F5344CB8AC3E}">
        <p14:creationId xmlns:p14="http://schemas.microsoft.com/office/powerpoint/2010/main" val="93285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A007-54C4-4ABB-8CE5-CF841AC15D51}"/>
              </a:ext>
            </a:extLst>
          </p:cNvPr>
          <p:cNvSpPr>
            <a:spLocks noGrp="1"/>
          </p:cNvSpPr>
          <p:nvPr>
            <p:ph type="title"/>
          </p:nvPr>
        </p:nvSpPr>
        <p:spPr>
          <a:xfrm>
            <a:off x="76200" y="284841"/>
            <a:ext cx="12115800" cy="1499616"/>
          </a:xfrm>
        </p:spPr>
        <p:txBody>
          <a:bodyPr>
            <a:normAutofit fontScale="90000"/>
          </a:bodyPr>
          <a:lstStyle/>
          <a:p>
            <a:r>
              <a:rPr lang="en-US" dirty="0"/>
              <a:t>Applying to graduate school: nitty gritty </a:t>
            </a:r>
          </a:p>
        </p:txBody>
      </p:sp>
      <p:sp>
        <p:nvSpPr>
          <p:cNvPr id="3" name="Content Placeholder 2">
            <a:extLst>
              <a:ext uri="{FF2B5EF4-FFF2-40B4-BE49-F238E27FC236}">
                <a16:creationId xmlns:a16="http://schemas.microsoft.com/office/drawing/2014/main" id="{0031F707-D510-4DD3-9FC2-DF76C4F301CC}"/>
              </a:ext>
            </a:extLst>
          </p:cNvPr>
          <p:cNvSpPr>
            <a:spLocks noGrp="1"/>
          </p:cNvSpPr>
          <p:nvPr>
            <p:ph idx="1"/>
          </p:nvPr>
        </p:nvSpPr>
        <p:spPr/>
        <p:txBody>
          <a:bodyPr>
            <a:normAutofit lnSpcReduction="10000"/>
          </a:bodyPr>
          <a:lstStyle/>
          <a:p>
            <a:pPr marL="342900" indent="-342900">
              <a:buAutoNum type="arabicPeriod"/>
            </a:pPr>
            <a:r>
              <a:rPr lang="en-US" dirty="0"/>
              <a:t>Application timeline</a:t>
            </a:r>
          </a:p>
          <a:p>
            <a:pPr marL="342900" indent="-342900">
              <a:buAutoNum type="arabicPeriod"/>
            </a:pPr>
            <a:r>
              <a:rPr lang="en-US" dirty="0"/>
              <a:t>Before you apply – deciding the program! </a:t>
            </a:r>
          </a:p>
          <a:p>
            <a:pPr marL="342900" indent="-342900">
              <a:buAutoNum type="arabicPeriod"/>
            </a:pPr>
            <a:r>
              <a:rPr lang="en-US" dirty="0"/>
              <a:t>Application organization</a:t>
            </a:r>
          </a:p>
          <a:p>
            <a:pPr marL="342900" indent="-342900">
              <a:buAutoNum type="arabicPeriod"/>
            </a:pPr>
            <a:r>
              <a:rPr lang="en-US" sz="4000" dirty="0"/>
              <a:t> How to write your CV</a:t>
            </a:r>
          </a:p>
          <a:p>
            <a:pPr marL="342900" indent="-342900">
              <a:buAutoNum type="arabicPeriod"/>
            </a:pPr>
            <a:r>
              <a:rPr lang="en-US" dirty="0"/>
              <a:t>Approaching supervisors</a:t>
            </a:r>
          </a:p>
          <a:p>
            <a:pPr marL="342900" indent="-342900">
              <a:buAutoNum type="arabicPeriod"/>
            </a:pPr>
            <a:r>
              <a:rPr lang="en-US" dirty="0"/>
              <a:t>Creating your application</a:t>
            </a:r>
          </a:p>
          <a:p>
            <a:pPr marL="342900" indent="-342900">
              <a:buAutoNum type="arabicPeriod"/>
            </a:pPr>
            <a:r>
              <a:rPr lang="en-US" dirty="0"/>
              <a:t>Applying for funding</a:t>
            </a:r>
          </a:p>
          <a:p>
            <a:pPr marL="342900" indent="-342900">
              <a:buAutoNum type="arabicPeriod"/>
            </a:pPr>
            <a:r>
              <a:rPr lang="en-US" dirty="0"/>
              <a:t>Submitting your application</a:t>
            </a:r>
          </a:p>
          <a:p>
            <a:endParaRPr lang="en-US" dirty="0"/>
          </a:p>
        </p:txBody>
      </p:sp>
      <p:sp>
        <p:nvSpPr>
          <p:cNvPr id="4" name="Rectangle 3">
            <a:extLst>
              <a:ext uri="{FF2B5EF4-FFF2-40B4-BE49-F238E27FC236}">
                <a16:creationId xmlns:a16="http://schemas.microsoft.com/office/drawing/2014/main" id="{6EDCD799-9660-4079-A5F6-14013B3EF5B0}"/>
              </a:ext>
            </a:extLst>
          </p:cNvPr>
          <p:cNvSpPr/>
          <p:nvPr/>
        </p:nvSpPr>
        <p:spPr>
          <a:xfrm>
            <a:off x="38100" y="1371600"/>
            <a:ext cx="12192000" cy="1967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11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512865"/>
            <a:ext cx="9753600" cy="1029128"/>
          </a:xfrm>
          <a:prstGeom prst="rect">
            <a:avLst/>
          </a:prstGeom>
        </p:spPr>
        <p:txBody>
          <a:bodyPr vert="horz" wrap="square" lIns="0" tIns="13335" rIns="0" bIns="0" rtlCol="0">
            <a:spAutoFit/>
          </a:bodyPr>
          <a:lstStyle/>
          <a:p>
            <a:pPr marL="12700">
              <a:lnSpc>
                <a:spcPct val="100000"/>
              </a:lnSpc>
              <a:spcBef>
                <a:spcPts val="105"/>
              </a:spcBef>
            </a:pPr>
            <a:r>
              <a:rPr spc="-170" dirty="0"/>
              <a:t>CV </a:t>
            </a:r>
            <a:endParaRPr spc="-50" dirty="0"/>
          </a:p>
        </p:txBody>
      </p:sp>
      <p:sp>
        <p:nvSpPr>
          <p:cNvPr id="3" name="object 3"/>
          <p:cNvSpPr txBox="1"/>
          <p:nvPr/>
        </p:nvSpPr>
        <p:spPr>
          <a:xfrm>
            <a:off x="685800" y="2133601"/>
            <a:ext cx="10515600" cy="2856550"/>
          </a:xfrm>
          <a:prstGeom prst="rect">
            <a:avLst/>
          </a:prstGeom>
        </p:spPr>
        <p:txBody>
          <a:bodyPr vert="horz" wrap="square" lIns="0" tIns="55244" rIns="0" bIns="0" rtlCol="0">
            <a:spAutoFit/>
          </a:bodyPr>
          <a:lstStyle/>
          <a:p>
            <a:pPr marL="698500" lvl="1" indent="-228600">
              <a:lnSpc>
                <a:spcPct val="100000"/>
              </a:lnSpc>
              <a:spcBef>
                <a:spcPts val="600"/>
              </a:spcBef>
              <a:buClr>
                <a:srgbClr val="83992A"/>
              </a:buClr>
              <a:buSzPct val="115000"/>
              <a:buFont typeface="Arial"/>
              <a:buChar char="•"/>
              <a:tabLst>
                <a:tab pos="698500" algn="l"/>
              </a:tabLst>
            </a:pPr>
            <a:endParaRPr sz="2000" dirty="0">
              <a:latin typeface="Times New Roman"/>
              <a:cs typeface="Times New Roman"/>
            </a:endParaRPr>
          </a:p>
          <a:p>
            <a:pPr marL="241300" indent="-228600">
              <a:lnSpc>
                <a:spcPct val="100000"/>
              </a:lnSpc>
              <a:spcBef>
                <a:spcPts val="570"/>
              </a:spcBef>
              <a:buClr>
                <a:srgbClr val="83992A"/>
              </a:buClr>
              <a:buSzPct val="114583"/>
              <a:buFont typeface="Arial"/>
              <a:buChar char="•"/>
              <a:tabLst>
                <a:tab pos="241300" algn="l"/>
              </a:tabLst>
            </a:pPr>
            <a:r>
              <a:rPr sz="2400" spc="-100" dirty="0">
                <a:solidFill>
                  <a:srgbClr val="252525"/>
                </a:solidFill>
                <a:latin typeface="Times New Roman"/>
                <a:cs typeface="Times New Roman"/>
              </a:rPr>
              <a:t>CV</a:t>
            </a:r>
            <a:endParaRPr sz="2400" dirty="0">
              <a:latin typeface="Times New Roman"/>
              <a:cs typeface="Times New Roman"/>
            </a:endParaRPr>
          </a:p>
          <a:p>
            <a:pPr marL="698500" lvl="1" indent="-228600">
              <a:lnSpc>
                <a:spcPct val="100000"/>
              </a:lnSpc>
              <a:spcBef>
                <a:spcPts val="630"/>
              </a:spcBef>
              <a:buClr>
                <a:srgbClr val="83992A"/>
              </a:buClr>
              <a:buSzPct val="115000"/>
              <a:buFont typeface="Arial"/>
              <a:buChar char="•"/>
              <a:tabLst>
                <a:tab pos="698500" algn="l"/>
              </a:tabLst>
            </a:pPr>
            <a:r>
              <a:rPr sz="2000" spc="-35" dirty="0">
                <a:solidFill>
                  <a:srgbClr val="252525"/>
                </a:solidFill>
                <a:latin typeface="Times New Roman"/>
                <a:cs typeface="Times New Roman"/>
              </a:rPr>
              <a:t>Customize </a:t>
            </a:r>
            <a:r>
              <a:rPr sz="2000" dirty="0">
                <a:solidFill>
                  <a:srgbClr val="252525"/>
                </a:solidFill>
                <a:latin typeface="Times New Roman"/>
                <a:cs typeface="Times New Roman"/>
              </a:rPr>
              <a:t>for </a:t>
            </a:r>
            <a:r>
              <a:rPr sz="2000" spc="-40" dirty="0">
                <a:solidFill>
                  <a:srgbClr val="252525"/>
                </a:solidFill>
                <a:latin typeface="Times New Roman"/>
                <a:cs typeface="Times New Roman"/>
              </a:rPr>
              <a:t>each </a:t>
            </a:r>
            <a:r>
              <a:rPr sz="2000" spc="-25" dirty="0">
                <a:solidFill>
                  <a:srgbClr val="252525"/>
                </a:solidFill>
                <a:latin typeface="Times New Roman"/>
                <a:cs typeface="Times New Roman"/>
              </a:rPr>
              <a:t>school </a:t>
            </a:r>
            <a:r>
              <a:rPr sz="2000" spc="-75" dirty="0">
                <a:solidFill>
                  <a:srgbClr val="252525"/>
                </a:solidFill>
                <a:latin typeface="Times New Roman"/>
                <a:cs typeface="Times New Roman"/>
              </a:rPr>
              <a:t>(e.g. </a:t>
            </a:r>
            <a:r>
              <a:rPr sz="2000" spc="-35" dirty="0">
                <a:solidFill>
                  <a:srgbClr val="252525"/>
                </a:solidFill>
                <a:latin typeface="Times New Roman"/>
                <a:cs typeface="Times New Roman"/>
              </a:rPr>
              <a:t>research</a:t>
            </a:r>
            <a:r>
              <a:rPr sz="2000" spc="114" dirty="0">
                <a:solidFill>
                  <a:srgbClr val="252525"/>
                </a:solidFill>
                <a:latin typeface="Times New Roman"/>
                <a:cs typeface="Times New Roman"/>
              </a:rPr>
              <a:t> </a:t>
            </a:r>
            <a:r>
              <a:rPr sz="2000" spc="-30" dirty="0">
                <a:solidFill>
                  <a:srgbClr val="252525"/>
                </a:solidFill>
                <a:latin typeface="Times New Roman"/>
                <a:cs typeface="Times New Roman"/>
              </a:rPr>
              <a:t>interests)</a:t>
            </a:r>
            <a:endParaRPr sz="2000" dirty="0">
              <a:latin typeface="Times New Roman"/>
              <a:cs typeface="Times New Roman"/>
            </a:endParaRPr>
          </a:p>
          <a:p>
            <a:pPr marL="698500" lvl="1" indent="-228600">
              <a:lnSpc>
                <a:spcPct val="100000"/>
              </a:lnSpc>
              <a:spcBef>
                <a:spcPts val="600"/>
              </a:spcBef>
              <a:buClr>
                <a:srgbClr val="83992A"/>
              </a:buClr>
              <a:buSzPct val="115000"/>
              <a:buFont typeface="Arial"/>
              <a:buChar char="•"/>
              <a:tabLst>
                <a:tab pos="698500" algn="l"/>
              </a:tabLst>
            </a:pPr>
            <a:r>
              <a:rPr sz="2000" spc="-45" dirty="0">
                <a:solidFill>
                  <a:srgbClr val="252525"/>
                </a:solidFill>
                <a:latin typeface="Times New Roman"/>
                <a:cs typeface="Times New Roman"/>
              </a:rPr>
              <a:t>Resources: Career </a:t>
            </a:r>
            <a:r>
              <a:rPr sz="2000" spc="-25" dirty="0">
                <a:solidFill>
                  <a:srgbClr val="252525"/>
                </a:solidFill>
                <a:latin typeface="Times New Roman"/>
                <a:cs typeface="Times New Roman"/>
              </a:rPr>
              <a:t>Centre at </a:t>
            </a:r>
            <a:r>
              <a:rPr sz="2000" spc="-50" dirty="0">
                <a:solidFill>
                  <a:srgbClr val="252525"/>
                </a:solidFill>
                <a:latin typeface="Times New Roman"/>
                <a:cs typeface="Times New Roman"/>
              </a:rPr>
              <a:t>York, </a:t>
            </a:r>
            <a:r>
              <a:rPr sz="2000" spc="-45" dirty="0">
                <a:solidFill>
                  <a:srgbClr val="252525"/>
                </a:solidFill>
                <a:latin typeface="Times New Roman"/>
                <a:cs typeface="Times New Roman"/>
              </a:rPr>
              <a:t>Career</a:t>
            </a:r>
            <a:r>
              <a:rPr sz="2000" spc="90" dirty="0">
                <a:solidFill>
                  <a:srgbClr val="252525"/>
                </a:solidFill>
                <a:latin typeface="Times New Roman"/>
                <a:cs typeface="Times New Roman"/>
              </a:rPr>
              <a:t> </a:t>
            </a:r>
            <a:r>
              <a:rPr sz="2000" spc="-10" dirty="0">
                <a:solidFill>
                  <a:srgbClr val="252525"/>
                </a:solidFill>
                <a:latin typeface="Times New Roman"/>
                <a:cs typeface="Times New Roman"/>
              </a:rPr>
              <a:t>Foundations</a:t>
            </a:r>
            <a:endParaRPr lang="en-US" sz="2000" spc="-10" dirty="0">
              <a:solidFill>
                <a:srgbClr val="252525"/>
              </a:solidFill>
              <a:latin typeface="Times New Roman"/>
              <a:cs typeface="Times New Roman"/>
            </a:endParaRPr>
          </a:p>
          <a:p>
            <a:pPr marL="698500" lvl="1" indent="-228600">
              <a:lnSpc>
                <a:spcPct val="100000"/>
              </a:lnSpc>
              <a:spcBef>
                <a:spcPts val="600"/>
              </a:spcBef>
              <a:buClr>
                <a:srgbClr val="83992A"/>
              </a:buClr>
              <a:buSzPct val="115000"/>
              <a:buFont typeface="Arial"/>
              <a:buChar char="•"/>
              <a:tabLst>
                <a:tab pos="698500" algn="l"/>
              </a:tabLst>
            </a:pPr>
            <a:endParaRPr sz="2000" dirty="0">
              <a:latin typeface="Times New Roman"/>
              <a:cs typeface="Times New Roman"/>
            </a:endParaRPr>
          </a:p>
          <a:p>
            <a:pPr marL="241300" indent="-228600">
              <a:lnSpc>
                <a:spcPct val="100000"/>
              </a:lnSpc>
              <a:spcBef>
                <a:spcPts val="575"/>
              </a:spcBef>
              <a:buClr>
                <a:srgbClr val="83992A"/>
              </a:buClr>
              <a:buSzPct val="114583"/>
              <a:buFont typeface="Arial"/>
              <a:buChar char="•"/>
              <a:tabLst>
                <a:tab pos="241300" algn="l"/>
              </a:tabLst>
            </a:pPr>
            <a:r>
              <a:rPr sz="2400" spc="-105" dirty="0">
                <a:solidFill>
                  <a:srgbClr val="252525"/>
                </a:solidFill>
                <a:latin typeface="Times New Roman"/>
                <a:cs typeface="Times New Roman"/>
              </a:rPr>
              <a:t>CCV:</a:t>
            </a:r>
            <a:r>
              <a:rPr sz="2400" dirty="0">
                <a:solidFill>
                  <a:srgbClr val="A8BE4D"/>
                </a:solidFill>
                <a:latin typeface="Times New Roman"/>
                <a:cs typeface="Times New Roman"/>
              </a:rPr>
              <a:t> </a:t>
            </a:r>
            <a:r>
              <a:rPr sz="2400" u="heavy" spc="-10" dirty="0">
                <a:solidFill>
                  <a:srgbClr val="A8BE4D"/>
                </a:solidFill>
                <a:uFill>
                  <a:solidFill>
                    <a:srgbClr val="A8BE4D"/>
                  </a:solidFill>
                </a:uFill>
                <a:latin typeface="Times New Roman"/>
                <a:cs typeface="Times New Roman"/>
                <a:hlinkClick r:id="rId2"/>
              </a:rPr>
              <a:t>https://ccv-cvc.ca/loginresearcher-eng.frm</a:t>
            </a:r>
            <a:endParaRPr lang="en-US" sz="2400" u="heavy" spc="-10" dirty="0">
              <a:solidFill>
                <a:srgbClr val="A8BE4D"/>
              </a:solidFill>
              <a:uFill>
                <a:solidFill>
                  <a:srgbClr val="A8BE4D"/>
                </a:solidFill>
              </a:uFill>
              <a:latin typeface="Times New Roman"/>
              <a:cs typeface="Times New Roman"/>
            </a:endParaRPr>
          </a:p>
          <a:p>
            <a:pPr marL="698500" lvl="1" indent="-228600">
              <a:spcBef>
                <a:spcPts val="575"/>
              </a:spcBef>
              <a:buClr>
                <a:srgbClr val="83992A"/>
              </a:buClr>
              <a:buSzPct val="114583"/>
              <a:buFont typeface="Arial"/>
              <a:buChar char="•"/>
              <a:tabLst>
                <a:tab pos="241300" algn="l"/>
              </a:tabLst>
            </a:pPr>
            <a:r>
              <a:rPr lang="en-US" sz="2400" dirty="0">
                <a:latin typeface="Times New Roman"/>
                <a:cs typeface="Times New Roman"/>
                <a:hlinkClick r:id="rId3"/>
              </a:rPr>
              <a:t>https://www.youtube.com/watch?v=T4OGkRx4zhw</a:t>
            </a:r>
            <a:r>
              <a:rPr lang="en-US" sz="2400" dirty="0">
                <a:latin typeface="Times New Roman"/>
                <a:cs typeface="Times New Roman"/>
              </a:rPr>
              <a:t> </a:t>
            </a:r>
            <a:endParaRPr sz="2400" dirty="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 Sections</a:t>
            </a:r>
          </a:p>
        </p:txBody>
      </p:sp>
      <p:sp>
        <p:nvSpPr>
          <p:cNvPr id="3" name="Text Placeholder 2"/>
          <p:cNvSpPr>
            <a:spLocks noGrp="1"/>
          </p:cNvSpPr>
          <p:nvPr>
            <p:ph idx="1"/>
          </p:nvPr>
        </p:nvSpPr>
        <p:spPr>
          <a:xfrm>
            <a:off x="639871" y="1752600"/>
            <a:ext cx="10134600" cy="4934605"/>
          </a:xfrm>
        </p:spPr>
        <p:txBody>
          <a:bodyPr>
            <a:normAutofit/>
          </a:bodyPr>
          <a:lstStyle/>
          <a:p>
            <a:pPr marL="514350" indent="-514350">
              <a:buAutoNum type="arabicPeriod"/>
            </a:pPr>
            <a:r>
              <a:rPr lang="en-US" sz="2800" dirty="0"/>
              <a:t>Education</a:t>
            </a:r>
          </a:p>
          <a:p>
            <a:pPr marL="514350" indent="-514350">
              <a:buAutoNum type="arabicPeriod"/>
            </a:pPr>
            <a:r>
              <a:rPr lang="en-US" sz="2800" dirty="0"/>
              <a:t>Research interests</a:t>
            </a:r>
          </a:p>
          <a:p>
            <a:pPr marL="514350" indent="-514350">
              <a:buAutoNum type="arabicPeriod"/>
            </a:pPr>
            <a:r>
              <a:rPr lang="en-US" sz="2800" dirty="0"/>
              <a:t>Thesis/publications, conference/poster presentations</a:t>
            </a:r>
          </a:p>
          <a:p>
            <a:pPr marL="514350" indent="-514350">
              <a:buAutoNum type="arabicPeriod"/>
            </a:pPr>
            <a:r>
              <a:rPr lang="en-US" sz="2800" dirty="0"/>
              <a:t>Research and lab experience</a:t>
            </a:r>
          </a:p>
          <a:p>
            <a:pPr marL="514350" indent="-514350">
              <a:buAutoNum type="arabicPeriod"/>
            </a:pPr>
            <a:r>
              <a:rPr lang="en-US" sz="2800" dirty="0"/>
              <a:t>Professional experience (put academic experience first)</a:t>
            </a:r>
          </a:p>
          <a:p>
            <a:pPr marL="514350" indent="-514350">
              <a:buAutoNum type="arabicPeriod"/>
            </a:pPr>
            <a:r>
              <a:rPr lang="en-US" sz="2800" dirty="0"/>
              <a:t>Scholarships/academic awards</a:t>
            </a:r>
          </a:p>
          <a:p>
            <a:pPr marL="514350" indent="-514350">
              <a:buAutoNum type="arabicPeriod"/>
            </a:pPr>
            <a:r>
              <a:rPr lang="en-US" sz="2800" dirty="0"/>
              <a:t>Volunteer work/community service, University involvement</a:t>
            </a:r>
          </a:p>
          <a:p>
            <a:pPr marL="514350" indent="-514350">
              <a:buAutoNum type="arabicPeriod"/>
            </a:pPr>
            <a:r>
              <a:rPr lang="en-US" sz="2800" dirty="0"/>
              <a:t>Additional skills, info, languages (only if you speak more than one language)</a:t>
            </a:r>
          </a:p>
          <a:p>
            <a:pPr marL="514350" indent="-514350">
              <a:buAutoNum type="arabicPeriod"/>
            </a:pPr>
            <a:endParaRPr lang="en-US" dirty="0"/>
          </a:p>
        </p:txBody>
      </p:sp>
    </p:spTree>
    <p:extLst>
      <p:ext uri="{BB962C8B-B14F-4D97-AF65-F5344CB8AC3E}">
        <p14:creationId xmlns:p14="http://schemas.microsoft.com/office/powerpoint/2010/main" val="244318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57200"/>
            <a:ext cx="6857999" cy="1354217"/>
          </a:xfrm>
        </p:spPr>
        <p:txBody>
          <a:bodyPr>
            <a:normAutofit/>
          </a:bodyPr>
          <a:lstStyle/>
          <a:p>
            <a:r>
              <a:rPr lang="en-US" dirty="0"/>
              <a:t>CV Employment History</a:t>
            </a:r>
          </a:p>
        </p:txBody>
      </p:sp>
      <p:sp>
        <p:nvSpPr>
          <p:cNvPr id="3" name="Text Placeholder 2"/>
          <p:cNvSpPr>
            <a:spLocks noGrp="1"/>
          </p:cNvSpPr>
          <p:nvPr>
            <p:ph idx="1"/>
          </p:nvPr>
        </p:nvSpPr>
        <p:spPr>
          <a:xfrm>
            <a:off x="609600" y="1811417"/>
            <a:ext cx="11049000" cy="4894183"/>
          </a:xfrm>
        </p:spPr>
        <p:txBody>
          <a:bodyPr>
            <a:normAutofit lnSpcReduction="10000"/>
          </a:bodyPr>
          <a:lstStyle/>
          <a:p>
            <a:pPr marL="457200" indent="-457200">
              <a:buFont typeface="Arial" panose="020B0604020202020204" pitchFamily="34" charset="0"/>
              <a:buChar char="•"/>
            </a:pPr>
            <a:r>
              <a:rPr lang="en-US" sz="2800" dirty="0"/>
              <a:t>Make your history relevant to what/who you’re applying</a:t>
            </a:r>
          </a:p>
          <a:p>
            <a:pPr marL="457200" indent="-457200">
              <a:buFont typeface="Arial" panose="020B0604020202020204" pitchFamily="34" charset="0"/>
              <a:buChar char="•"/>
            </a:pPr>
            <a:r>
              <a:rPr lang="en-US" sz="2800" dirty="0"/>
              <a:t>SELL YOURSELF!</a:t>
            </a:r>
          </a:p>
          <a:p>
            <a:pPr marL="0" indent="0">
              <a:buNone/>
            </a:pPr>
            <a:endParaRPr lang="en-US" sz="2800" dirty="0"/>
          </a:p>
          <a:p>
            <a:pPr marL="0" indent="0">
              <a:buNone/>
            </a:pPr>
            <a:r>
              <a:rPr lang="en-US" sz="2800" dirty="0"/>
              <a:t>Ex: Working as a cashier/sales</a:t>
            </a:r>
          </a:p>
          <a:p>
            <a:r>
              <a:rPr lang="en-US" sz="2400" dirty="0"/>
              <a:t>“Handled money regularly, stocked shelves, spoke with customers, assisted customers with their needs, operated fryer”</a:t>
            </a:r>
          </a:p>
          <a:p>
            <a:pPr marL="0" indent="0">
              <a:buNone/>
            </a:pPr>
            <a:endParaRPr lang="en-US" sz="2400" dirty="0"/>
          </a:p>
          <a:p>
            <a:pPr marL="0" indent="0">
              <a:buNone/>
            </a:pPr>
            <a:r>
              <a:rPr lang="en-US" sz="2400" dirty="0"/>
              <a:t>VERSUS</a:t>
            </a:r>
          </a:p>
          <a:p>
            <a:r>
              <a:rPr lang="en-US" sz="2400" dirty="0"/>
              <a:t>“Completed transactions for customers while providing customer service through friendly interactions, ensured the safety of myself and other employees while operating machinery, maintained professionalism while providing efficient and effective service.”</a:t>
            </a:r>
          </a:p>
        </p:txBody>
      </p:sp>
    </p:spTree>
    <p:extLst>
      <p:ext uri="{BB962C8B-B14F-4D97-AF65-F5344CB8AC3E}">
        <p14:creationId xmlns:p14="http://schemas.microsoft.com/office/powerpoint/2010/main" val="349561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A007-54C4-4ABB-8CE5-CF841AC15D51}"/>
              </a:ext>
            </a:extLst>
          </p:cNvPr>
          <p:cNvSpPr>
            <a:spLocks noGrp="1"/>
          </p:cNvSpPr>
          <p:nvPr>
            <p:ph type="title"/>
          </p:nvPr>
        </p:nvSpPr>
        <p:spPr>
          <a:xfrm>
            <a:off x="76200" y="284841"/>
            <a:ext cx="12115800" cy="1499616"/>
          </a:xfrm>
        </p:spPr>
        <p:txBody>
          <a:bodyPr>
            <a:normAutofit fontScale="90000"/>
          </a:bodyPr>
          <a:lstStyle/>
          <a:p>
            <a:r>
              <a:rPr lang="en-US" dirty="0"/>
              <a:t>Applying to graduate school: nitty gritty </a:t>
            </a:r>
          </a:p>
        </p:txBody>
      </p:sp>
      <p:sp>
        <p:nvSpPr>
          <p:cNvPr id="3" name="Content Placeholder 2">
            <a:extLst>
              <a:ext uri="{FF2B5EF4-FFF2-40B4-BE49-F238E27FC236}">
                <a16:creationId xmlns:a16="http://schemas.microsoft.com/office/drawing/2014/main" id="{0031F707-D510-4DD3-9FC2-DF76C4F301CC}"/>
              </a:ext>
            </a:extLst>
          </p:cNvPr>
          <p:cNvSpPr>
            <a:spLocks noGrp="1"/>
          </p:cNvSpPr>
          <p:nvPr>
            <p:ph idx="1"/>
          </p:nvPr>
        </p:nvSpPr>
        <p:spPr/>
        <p:txBody>
          <a:bodyPr>
            <a:normAutofit lnSpcReduction="10000"/>
          </a:bodyPr>
          <a:lstStyle/>
          <a:p>
            <a:pPr marL="342900" indent="-342900">
              <a:buAutoNum type="arabicPeriod"/>
            </a:pPr>
            <a:r>
              <a:rPr lang="en-US" dirty="0"/>
              <a:t>Application timeline</a:t>
            </a:r>
          </a:p>
          <a:p>
            <a:pPr marL="342900" indent="-342900">
              <a:buAutoNum type="arabicPeriod"/>
            </a:pPr>
            <a:r>
              <a:rPr lang="en-US" dirty="0"/>
              <a:t>Before you apply – deciding the program! </a:t>
            </a:r>
          </a:p>
          <a:p>
            <a:pPr marL="342900" indent="-342900">
              <a:buAutoNum type="arabicPeriod"/>
            </a:pPr>
            <a:r>
              <a:rPr lang="en-US" dirty="0"/>
              <a:t>Application organization</a:t>
            </a:r>
          </a:p>
          <a:p>
            <a:pPr marL="342900" indent="-342900">
              <a:buAutoNum type="arabicPeriod"/>
            </a:pPr>
            <a:r>
              <a:rPr lang="en-US" dirty="0"/>
              <a:t>How to write your CV</a:t>
            </a:r>
          </a:p>
          <a:p>
            <a:pPr marL="342900" indent="-342900">
              <a:buAutoNum type="arabicPeriod"/>
            </a:pPr>
            <a:r>
              <a:rPr lang="en-US" sz="4000" dirty="0"/>
              <a:t> Approaching supervisors</a:t>
            </a:r>
          </a:p>
          <a:p>
            <a:pPr marL="342900" indent="-342900">
              <a:buAutoNum type="arabicPeriod"/>
            </a:pPr>
            <a:r>
              <a:rPr lang="en-US" dirty="0"/>
              <a:t>Creating your application</a:t>
            </a:r>
          </a:p>
          <a:p>
            <a:pPr marL="342900" indent="-342900">
              <a:buAutoNum type="arabicPeriod"/>
            </a:pPr>
            <a:r>
              <a:rPr lang="en-US" dirty="0"/>
              <a:t>Applying for funding</a:t>
            </a:r>
          </a:p>
          <a:p>
            <a:pPr marL="342900" indent="-342900">
              <a:buAutoNum type="arabicPeriod"/>
            </a:pPr>
            <a:r>
              <a:rPr lang="en-US" dirty="0"/>
              <a:t>Submitting your application</a:t>
            </a:r>
          </a:p>
          <a:p>
            <a:endParaRPr lang="en-US" dirty="0"/>
          </a:p>
        </p:txBody>
      </p:sp>
      <p:sp>
        <p:nvSpPr>
          <p:cNvPr id="5" name="Rectangle 4">
            <a:extLst>
              <a:ext uri="{FF2B5EF4-FFF2-40B4-BE49-F238E27FC236}">
                <a16:creationId xmlns:a16="http://schemas.microsoft.com/office/drawing/2014/main" id="{6F2E2B5E-C087-4163-AC0C-9C98D5C0D9B1}"/>
              </a:ext>
            </a:extLst>
          </p:cNvPr>
          <p:cNvSpPr/>
          <p:nvPr/>
        </p:nvSpPr>
        <p:spPr>
          <a:xfrm>
            <a:off x="38100" y="1371600"/>
            <a:ext cx="12192000" cy="1967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95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8515-070D-40DF-B28C-091BF6DA2D81}"/>
              </a:ext>
            </a:extLst>
          </p:cNvPr>
          <p:cNvSpPr>
            <a:spLocks noGrp="1"/>
          </p:cNvSpPr>
          <p:nvPr>
            <p:ph type="title"/>
          </p:nvPr>
        </p:nvSpPr>
        <p:spPr/>
        <p:txBody>
          <a:bodyPr/>
          <a:lstStyle/>
          <a:p>
            <a:r>
              <a:rPr lang="en-US" dirty="0"/>
              <a:t>Who are we? </a:t>
            </a:r>
          </a:p>
        </p:txBody>
      </p:sp>
      <p:sp>
        <p:nvSpPr>
          <p:cNvPr id="3" name="Content Placeholder 2">
            <a:extLst>
              <a:ext uri="{FF2B5EF4-FFF2-40B4-BE49-F238E27FC236}">
                <a16:creationId xmlns:a16="http://schemas.microsoft.com/office/drawing/2014/main" id="{7C2BE9B7-D953-4D7D-B1BE-987C7928B95F}"/>
              </a:ext>
            </a:extLst>
          </p:cNvPr>
          <p:cNvSpPr>
            <a:spLocks noGrp="1"/>
          </p:cNvSpPr>
          <p:nvPr>
            <p:ph idx="1"/>
          </p:nvPr>
        </p:nvSpPr>
        <p:spPr/>
        <p:txBody>
          <a:bodyPr/>
          <a:lstStyle/>
          <a:p>
            <a:pPr marL="0" indent="0">
              <a:buNone/>
            </a:pPr>
            <a:r>
              <a:rPr lang="en-US" dirty="0"/>
              <a:t>Psychology Undergraduate Mentorship Program (PUMP)</a:t>
            </a:r>
          </a:p>
          <a:p>
            <a:r>
              <a:rPr lang="en-US" dirty="0"/>
              <a:t> </a:t>
            </a:r>
            <a:r>
              <a:rPr lang="en-US" dirty="0">
                <a:hlinkClick r:id="rId2"/>
              </a:rPr>
              <a:t>https://pumpyork.wixsite.com/pumpyork</a:t>
            </a:r>
            <a:endParaRPr lang="en-US" dirty="0"/>
          </a:p>
          <a:p>
            <a:endParaRPr lang="en-US" dirty="0"/>
          </a:p>
          <a:p>
            <a:pPr marL="0" indent="0">
              <a:buNone/>
            </a:pPr>
            <a:r>
              <a:rPr lang="en-US" dirty="0"/>
              <a:t>Undergraduate Psychology Mentorship Program (UPSA)</a:t>
            </a:r>
          </a:p>
          <a:p>
            <a:r>
              <a:rPr lang="en-US" dirty="0">
                <a:hlinkClick r:id="rId3"/>
              </a:rPr>
              <a:t>http://upsa.club.yorku.ca/</a:t>
            </a:r>
            <a:r>
              <a:rPr lang="en-US" dirty="0"/>
              <a:t> </a:t>
            </a:r>
          </a:p>
        </p:txBody>
      </p:sp>
    </p:spTree>
    <p:extLst>
      <p:ext uri="{BB962C8B-B14F-4D97-AF65-F5344CB8AC3E}">
        <p14:creationId xmlns:p14="http://schemas.microsoft.com/office/powerpoint/2010/main" val="321686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606630"/>
            <a:ext cx="11125199" cy="1029128"/>
          </a:xfrm>
          <a:prstGeom prst="rect">
            <a:avLst/>
          </a:prstGeom>
        </p:spPr>
        <p:txBody>
          <a:bodyPr vert="horz" wrap="square" lIns="0" tIns="13335" rIns="0" bIns="0" rtlCol="0">
            <a:spAutoFit/>
          </a:bodyPr>
          <a:lstStyle/>
          <a:p>
            <a:pPr marL="12700">
              <a:lnSpc>
                <a:spcPct val="100000"/>
              </a:lnSpc>
              <a:spcBef>
                <a:spcPts val="105"/>
              </a:spcBef>
            </a:pPr>
            <a:r>
              <a:rPr spc="-70" dirty="0"/>
              <a:t>Approaching </a:t>
            </a:r>
            <a:r>
              <a:rPr spc="-55" dirty="0"/>
              <a:t>Potential</a:t>
            </a:r>
            <a:r>
              <a:rPr spc="90" dirty="0"/>
              <a:t> </a:t>
            </a:r>
            <a:r>
              <a:rPr spc="-90" dirty="0"/>
              <a:t>Supervisors</a:t>
            </a:r>
          </a:p>
        </p:txBody>
      </p:sp>
      <p:sp>
        <p:nvSpPr>
          <p:cNvPr id="3" name="object 3"/>
          <p:cNvSpPr txBox="1"/>
          <p:nvPr/>
        </p:nvSpPr>
        <p:spPr>
          <a:xfrm>
            <a:off x="762000" y="1981201"/>
            <a:ext cx="10058400" cy="3455433"/>
          </a:xfrm>
          <a:prstGeom prst="rect">
            <a:avLst/>
          </a:prstGeom>
        </p:spPr>
        <p:txBody>
          <a:bodyPr vert="horz" wrap="square" lIns="0" tIns="38735" rIns="0" bIns="0" rtlCol="0">
            <a:spAutoFit/>
          </a:bodyPr>
          <a:lstStyle/>
          <a:p>
            <a:pPr marL="241300" indent="-228600">
              <a:lnSpc>
                <a:spcPct val="100000"/>
              </a:lnSpc>
              <a:spcBef>
                <a:spcPts val="305"/>
              </a:spcBef>
              <a:buClr>
                <a:srgbClr val="83992A"/>
              </a:buClr>
              <a:buSzPct val="114583"/>
              <a:buFont typeface="Arial"/>
              <a:buChar char="•"/>
              <a:tabLst>
                <a:tab pos="241300" algn="l"/>
              </a:tabLst>
            </a:pPr>
            <a:r>
              <a:rPr sz="2400" spc="-5" dirty="0">
                <a:solidFill>
                  <a:srgbClr val="252525"/>
                </a:solidFill>
                <a:latin typeface="Times New Roman"/>
                <a:cs typeface="Times New Roman"/>
              </a:rPr>
              <a:t>Introduce </a:t>
            </a:r>
            <a:r>
              <a:rPr sz="2400" spc="-60" dirty="0">
                <a:solidFill>
                  <a:srgbClr val="252525"/>
                </a:solidFill>
                <a:latin typeface="Times New Roman"/>
                <a:cs typeface="Times New Roman"/>
              </a:rPr>
              <a:t>yourself, </a:t>
            </a:r>
            <a:r>
              <a:rPr sz="2400" spc="-20" dirty="0">
                <a:solidFill>
                  <a:srgbClr val="252525"/>
                </a:solidFill>
                <a:latin typeface="Times New Roman"/>
                <a:cs typeface="Times New Roman"/>
              </a:rPr>
              <a:t>mention </a:t>
            </a:r>
            <a:r>
              <a:rPr sz="2400" spc="-70" dirty="0">
                <a:solidFill>
                  <a:srgbClr val="252525"/>
                </a:solidFill>
                <a:latin typeface="Times New Roman"/>
                <a:cs typeface="Times New Roman"/>
              </a:rPr>
              <a:t>you </a:t>
            </a:r>
            <a:r>
              <a:rPr sz="2400" spc="-125" dirty="0">
                <a:solidFill>
                  <a:srgbClr val="252525"/>
                </a:solidFill>
                <a:latin typeface="Times New Roman"/>
                <a:cs typeface="Times New Roman"/>
              </a:rPr>
              <a:t>will </a:t>
            </a:r>
            <a:r>
              <a:rPr sz="2400" spc="-25" dirty="0">
                <a:solidFill>
                  <a:srgbClr val="252525"/>
                </a:solidFill>
                <a:latin typeface="Times New Roman"/>
                <a:cs typeface="Times New Roman"/>
              </a:rPr>
              <a:t>be</a:t>
            </a:r>
            <a:r>
              <a:rPr sz="2400" spc="265" dirty="0">
                <a:solidFill>
                  <a:srgbClr val="252525"/>
                </a:solidFill>
                <a:latin typeface="Times New Roman"/>
                <a:cs typeface="Times New Roman"/>
              </a:rPr>
              <a:t> </a:t>
            </a:r>
            <a:r>
              <a:rPr sz="2400" spc="-80" dirty="0">
                <a:solidFill>
                  <a:srgbClr val="252525"/>
                </a:solidFill>
                <a:latin typeface="Times New Roman"/>
                <a:cs typeface="Times New Roman"/>
              </a:rPr>
              <a:t>applying</a:t>
            </a:r>
            <a:endParaRPr sz="2400" dirty="0">
              <a:latin typeface="Times New Roman"/>
              <a:cs typeface="Times New Roman"/>
            </a:endParaRPr>
          </a:p>
          <a:p>
            <a:pPr marL="241300" indent="-228600">
              <a:lnSpc>
                <a:spcPct val="100000"/>
              </a:lnSpc>
              <a:spcBef>
                <a:spcPts val="600"/>
              </a:spcBef>
              <a:buClr>
                <a:srgbClr val="83992A"/>
              </a:buClr>
              <a:buSzPct val="114583"/>
              <a:buFont typeface="Arial"/>
              <a:buChar char="•"/>
              <a:tabLst>
                <a:tab pos="241300" algn="l"/>
              </a:tabLst>
            </a:pPr>
            <a:r>
              <a:rPr sz="2400" spc="-25" dirty="0">
                <a:solidFill>
                  <a:srgbClr val="252525"/>
                </a:solidFill>
                <a:latin typeface="Times New Roman"/>
                <a:cs typeface="Times New Roman"/>
              </a:rPr>
              <a:t>Outline </a:t>
            </a:r>
            <a:r>
              <a:rPr sz="2400" spc="-55" dirty="0">
                <a:solidFill>
                  <a:srgbClr val="252525"/>
                </a:solidFill>
                <a:latin typeface="Times New Roman"/>
                <a:cs typeface="Times New Roman"/>
              </a:rPr>
              <a:t>your </a:t>
            </a:r>
            <a:r>
              <a:rPr sz="2400" spc="-35" dirty="0">
                <a:solidFill>
                  <a:srgbClr val="252525"/>
                </a:solidFill>
                <a:latin typeface="Times New Roman"/>
                <a:cs typeface="Times New Roman"/>
              </a:rPr>
              <a:t>interests </a:t>
            </a:r>
            <a:r>
              <a:rPr sz="2400" spc="-50" dirty="0">
                <a:solidFill>
                  <a:srgbClr val="252525"/>
                </a:solidFill>
                <a:latin typeface="Times New Roman"/>
                <a:cs typeface="Times New Roman"/>
              </a:rPr>
              <a:t>(be</a:t>
            </a:r>
            <a:r>
              <a:rPr sz="2400" spc="114" dirty="0">
                <a:solidFill>
                  <a:srgbClr val="252525"/>
                </a:solidFill>
                <a:latin typeface="Times New Roman"/>
                <a:cs typeface="Times New Roman"/>
              </a:rPr>
              <a:t> </a:t>
            </a:r>
            <a:r>
              <a:rPr sz="2400" spc="-70" dirty="0">
                <a:solidFill>
                  <a:srgbClr val="252525"/>
                </a:solidFill>
                <a:latin typeface="Times New Roman"/>
                <a:cs typeface="Times New Roman"/>
              </a:rPr>
              <a:t>specific)</a:t>
            </a:r>
            <a:endParaRPr lang="en-US" sz="2400" spc="-70" dirty="0">
              <a:solidFill>
                <a:srgbClr val="252525"/>
              </a:solidFill>
              <a:latin typeface="Times New Roman"/>
              <a:cs typeface="Times New Roman"/>
            </a:endParaRPr>
          </a:p>
          <a:p>
            <a:pPr marL="241300" indent="-228600">
              <a:lnSpc>
                <a:spcPct val="100000"/>
              </a:lnSpc>
              <a:spcBef>
                <a:spcPts val="600"/>
              </a:spcBef>
              <a:buClr>
                <a:srgbClr val="83992A"/>
              </a:buClr>
              <a:buSzPct val="114583"/>
              <a:buFont typeface="Arial"/>
              <a:buChar char="•"/>
              <a:tabLst>
                <a:tab pos="241300" algn="l"/>
              </a:tabLst>
            </a:pPr>
            <a:r>
              <a:rPr lang="en-US" sz="2400" spc="-70" dirty="0">
                <a:solidFill>
                  <a:srgbClr val="252525"/>
                </a:solidFill>
                <a:latin typeface="Times New Roman"/>
                <a:cs typeface="Times New Roman"/>
              </a:rPr>
              <a:t>Attach your CV, transcript(s), and GRE scores</a:t>
            </a:r>
          </a:p>
          <a:p>
            <a:pPr marL="241300" indent="-228600">
              <a:lnSpc>
                <a:spcPct val="100000"/>
              </a:lnSpc>
              <a:spcBef>
                <a:spcPts val="600"/>
              </a:spcBef>
              <a:buClr>
                <a:srgbClr val="83992A"/>
              </a:buClr>
              <a:buSzPct val="114583"/>
              <a:buFont typeface="Arial"/>
              <a:buChar char="•"/>
              <a:tabLst>
                <a:tab pos="241300" algn="l"/>
              </a:tabLst>
            </a:pPr>
            <a:r>
              <a:rPr lang="en-US" sz="2400" spc="-70" dirty="0">
                <a:solidFill>
                  <a:srgbClr val="252525"/>
                </a:solidFill>
                <a:latin typeface="Times New Roman"/>
                <a:cs typeface="Times New Roman"/>
              </a:rPr>
              <a:t>Offer to meet with them, but be clear that you understand if they’re too busy or if it’s not possible</a:t>
            </a:r>
            <a:endParaRPr sz="2400" dirty="0">
              <a:latin typeface="Times New Roman"/>
              <a:cs typeface="Times New Roman"/>
            </a:endParaRPr>
          </a:p>
          <a:p>
            <a:pPr marL="241300" indent="-228600">
              <a:lnSpc>
                <a:spcPct val="100000"/>
              </a:lnSpc>
              <a:spcBef>
                <a:spcPts val="605"/>
              </a:spcBef>
              <a:buClr>
                <a:srgbClr val="83992A"/>
              </a:buClr>
              <a:buSzPct val="114583"/>
              <a:buFont typeface="Arial"/>
              <a:buChar char="•"/>
              <a:tabLst>
                <a:tab pos="241300" algn="l"/>
              </a:tabLst>
            </a:pPr>
            <a:r>
              <a:rPr sz="2400" spc="-10" dirty="0">
                <a:solidFill>
                  <a:srgbClr val="252525"/>
                </a:solidFill>
                <a:latin typeface="Times New Roman"/>
                <a:cs typeface="Times New Roman"/>
              </a:rPr>
              <a:t>How </a:t>
            </a:r>
            <a:r>
              <a:rPr sz="2400" spc="10" dirty="0">
                <a:solidFill>
                  <a:srgbClr val="252525"/>
                </a:solidFill>
                <a:latin typeface="Times New Roman"/>
                <a:cs typeface="Times New Roman"/>
              </a:rPr>
              <a:t>do </a:t>
            </a:r>
            <a:r>
              <a:rPr sz="2400" spc="-50" dirty="0">
                <a:solidFill>
                  <a:srgbClr val="252525"/>
                </a:solidFill>
                <a:latin typeface="Times New Roman"/>
                <a:cs typeface="Times New Roman"/>
              </a:rPr>
              <a:t>your </a:t>
            </a:r>
            <a:r>
              <a:rPr sz="2400" spc="-35" dirty="0">
                <a:solidFill>
                  <a:srgbClr val="252525"/>
                </a:solidFill>
                <a:latin typeface="Times New Roman"/>
                <a:cs typeface="Times New Roman"/>
              </a:rPr>
              <a:t>interests </a:t>
            </a:r>
            <a:r>
              <a:rPr sz="2400" spc="-40" dirty="0">
                <a:solidFill>
                  <a:srgbClr val="252525"/>
                </a:solidFill>
                <a:latin typeface="Times New Roman"/>
                <a:cs typeface="Times New Roman"/>
              </a:rPr>
              <a:t>fit </a:t>
            </a:r>
            <a:r>
              <a:rPr sz="2400" spc="-55" dirty="0">
                <a:solidFill>
                  <a:srgbClr val="252525"/>
                </a:solidFill>
                <a:latin typeface="Times New Roman"/>
                <a:cs typeface="Times New Roman"/>
              </a:rPr>
              <a:t>with</a:t>
            </a:r>
            <a:r>
              <a:rPr sz="2400" spc="100" dirty="0">
                <a:solidFill>
                  <a:srgbClr val="252525"/>
                </a:solidFill>
                <a:latin typeface="Times New Roman"/>
                <a:cs typeface="Times New Roman"/>
              </a:rPr>
              <a:t> </a:t>
            </a:r>
            <a:r>
              <a:rPr sz="2400" spc="-55" dirty="0">
                <a:solidFill>
                  <a:srgbClr val="252525"/>
                </a:solidFill>
                <a:latin typeface="Times New Roman"/>
                <a:cs typeface="Times New Roman"/>
              </a:rPr>
              <a:t>theirs?</a:t>
            </a:r>
            <a:endParaRPr lang="en-US" sz="2400" spc="-55" dirty="0">
              <a:solidFill>
                <a:srgbClr val="252525"/>
              </a:solidFill>
              <a:latin typeface="Times New Roman"/>
              <a:cs typeface="Times New Roman"/>
            </a:endParaRPr>
          </a:p>
          <a:p>
            <a:pPr marL="698500" lvl="1" indent="-228600">
              <a:spcBef>
                <a:spcPts val="605"/>
              </a:spcBef>
              <a:buClr>
                <a:srgbClr val="83992A"/>
              </a:buClr>
              <a:buSzPct val="114583"/>
              <a:buFont typeface="Arial"/>
              <a:buChar char="•"/>
              <a:tabLst>
                <a:tab pos="241300" algn="l"/>
              </a:tabLst>
            </a:pPr>
            <a:r>
              <a:rPr lang="en-US" sz="2400" spc="-80" dirty="0">
                <a:solidFill>
                  <a:srgbClr val="252525"/>
                </a:solidFill>
                <a:latin typeface="Times New Roman"/>
                <a:cs typeface="Times New Roman"/>
              </a:rPr>
              <a:t>Make </a:t>
            </a:r>
            <a:r>
              <a:rPr lang="en-US" sz="2400" spc="-35" dirty="0">
                <a:solidFill>
                  <a:srgbClr val="252525"/>
                </a:solidFill>
                <a:latin typeface="Times New Roman"/>
                <a:cs typeface="Times New Roman"/>
              </a:rPr>
              <a:t>it </a:t>
            </a:r>
            <a:r>
              <a:rPr lang="en-US" sz="2400" spc="-55" dirty="0">
                <a:solidFill>
                  <a:srgbClr val="252525"/>
                </a:solidFill>
                <a:latin typeface="Times New Roman"/>
                <a:cs typeface="Times New Roman"/>
              </a:rPr>
              <a:t>clear </a:t>
            </a:r>
            <a:r>
              <a:rPr lang="en-US" sz="2400" spc="-85" dirty="0">
                <a:solidFill>
                  <a:srgbClr val="252525"/>
                </a:solidFill>
                <a:latin typeface="Times New Roman"/>
                <a:cs typeface="Times New Roman"/>
              </a:rPr>
              <a:t>you’ve </a:t>
            </a:r>
            <a:r>
              <a:rPr lang="en-US" sz="2400" spc="-35" dirty="0">
                <a:solidFill>
                  <a:srgbClr val="252525"/>
                </a:solidFill>
                <a:latin typeface="Times New Roman"/>
                <a:cs typeface="Times New Roman"/>
              </a:rPr>
              <a:t>read </a:t>
            </a:r>
            <a:r>
              <a:rPr lang="en-US" sz="2400" spc="-20" dirty="0">
                <a:solidFill>
                  <a:srgbClr val="252525"/>
                </a:solidFill>
                <a:latin typeface="Times New Roman"/>
                <a:cs typeface="Times New Roman"/>
              </a:rPr>
              <a:t>their</a:t>
            </a:r>
            <a:r>
              <a:rPr lang="en-US" sz="2400" spc="235" dirty="0">
                <a:solidFill>
                  <a:srgbClr val="252525"/>
                </a:solidFill>
                <a:latin typeface="Times New Roman"/>
                <a:cs typeface="Times New Roman"/>
              </a:rPr>
              <a:t> </a:t>
            </a:r>
            <a:r>
              <a:rPr lang="en-US" sz="2400" spc="-40" dirty="0">
                <a:solidFill>
                  <a:srgbClr val="252525"/>
                </a:solidFill>
                <a:latin typeface="Times New Roman"/>
                <a:cs typeface="Times New Roman"/>
              </a:rPr>
              <a:t>work</a:t>
            </a:r>
            <a:endParaRPr lang="en-US" sz="2400" spc="-55" dirty="0">
              <a:solidFill>
                <a:srgbClr val="252525"/>
              </a:solidFill>
              <a:latin typeface="Times New Roman"/>
              <a:cs typeface="Times New Roman"/>
            </a:endParaRPr>
          </a:p>
          <a:p>
            <a:pPr marL="241300" indent="-228600">
              <a:lnSpc>
                <a:spcPct val="100000"/>
              </a:lnSpc>
              <a:spcBef>
                <a:spcPts val="605"/>
              </a:spcBef>
              <a:buClr>
                <a:srgbClr val="83992A"/>
              </a:buClr>
              <a:buSzPct val="114583"/>
              <a:buFont typeface="Arial"/>
              <a:buChar char="•"/>
              <a:tabLst>
                <a:tab pos="241300" algn="l"/>
              </a:tabLst>
            </a:pPr>
            <a:r>
              <a:rPr lang="en-US" sz="2400" spc="-55" dirty="0">
                <a:solidFill>
                  <a:srgbClr val="252525"/>
                </a:solidFill>
                <a:latin typeface="Times New Roman"/>
                <a:cs typeface="Times New Roman"/>
              </a:rPr>
              <a:t>Suggest doing this between July-October</a:t>
            </a:r>
            <a:endParaRPr sz="2400" dirty="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686800" cy="1354217"/>
          </a:xfrm>
        </p:spPr>
        <p:txBody>
          <a:bodyPr>
            <a:normAutofit/>
          </a:bodyPr>
          <a:lstStyle/>
          <a:p>
            <a:r>
              <a:rPr lang="en-US" dirty="0"/>
              <a:t>Example email to supervisor</a:t>
            </a:r>
          </a:p>
        </p:txBody>
      </p:sp>
      <p:sp>
        <p:nvSpPr>
          <p:cNvPr id="3" name="Text Placeholder 2"/>
          <p:cNvSpPr>
            <a:spLocks noGrp="1"/>
          </p:cNvSpPr>
          <p:nvPr>
            <p:ph idx="1"/>
          </p:nvPr>
        </p:nvSpPr>
        <p:spPr>
          <a:xfrm>
            <a:off x="228600" y="2381435"/>
            <a:ext cx="11430000" cy="4495800"/>
          </a:xfrm>
        </p:spPr>
        <p:txBody>
          <a:bodyPr>
            <a:normAutofit/>
          </a:bodyPr>
          <a:lstStyle/>
          <a:p>
            <a:r>
              <a:rPr lang="en-US" sz="1500" dirty="0"/>
              <a:t>Hello Dr. Katz,</a:t>
            </a:r>
          </a:p>
          <a:p>
            <a:endParaRPr lang="en-US" sz="1500" dirty="0"/>
          </a:p>
          <a:p>
            <a:r>
              <a:rPr lang="en-US" sz="1500" dirty="0"/>
              <a:t>I am a graduate of the University of Ottawa in psychology. I'm going to be applying to the clinical psychology program at York University in the coming months to begin in September 2017. Before I begin my application, I would just like to inquire as to your availability as supervisor for the coming year. I've read several of your works regarding chronic pain and its treatments, and have found that your research interests align with my own fairly well.  In fact, being a scribe in the emergency department, I am fairly familiar not only with patients who experience chronic pain, but also with the </a:t>
            </a:r>
            <a:r>
              <a:rPr lang="en-US" sz="1500" dirty="0" err="1"/>
              <a:t>the</a:t>
            </a:r>
            <a:r>
              <a:rPr lang="en-US" sz="1500" dirty="0"/>
              <a:t> various ways that this pain can be presented as well as handled by the health care staff.</a:t>
            </a:r>
          </a:p>
          <a:p>
            <a:endParaRPr lang="en-US" sz="1500" dirty="0"/>
          </a:p>
          <a:p>
            <a:r>
              <a:rPr lang="en-US" sz="1500" dirty="0"/>
              <a:t>I understand that most professors will not meet or consider applicants prior to the application deadline; however, for your interest I have attached a PDF including my CV, GRE scores, and transcripts. </a:t>
            </a:r>
            <a:br>
              <a:rPr lang="en-US" sz="1500" dirty="0"/>
            </a:br>
            <a:endParaRPr lang="en-US" sz="1500" dirty="0"/>
          </a:p>
          <a:p>
            <a:r>
              <a:rPr lang="en-US" sz="1500" dirty="0"/>
              <a:t>Thank you very much and have a fantastic weekend!</a:t>
            </a:r>
          </a:p>
          <a:p>
            <a:endParaRPr lang="en-US" sz="1200" dirty="0"/>
          </a:p>
        </p:txBody>
      </p:sp>
      <p:sp>
        <p:nvSpPr>
          <p:cNvPr id="4" name="Oval Callout 3"/>
          <p:cNvSpPr/>
          <p:nvPr/>
        </p:nvSpPr>
        <p:spPr>
          <a:xfrm>
            <a:off x="8982600" y="990600"/>
            <a:ext cx="3200400" cy="1828800"/>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If you have experience relating to their research, mention it in your email!</a:t>
            </a:r>
          </a:p>
        </p:txBody>
      </p:sp>
    </p:spTree>
    <p:extLst>
      <p:ext uri="{BB962C8B-B14F-4D97-AF65-F5344CB8AC3E}">
        <p14:creationId xmlns:p14="http://schemas.microsoft.com/office/powerpoint/2010/main" val="43824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5875">
              <a:lnSpc>
                <a:spcPct val="100000"/>
              </a:lnSpc>
              <a:spcBef>
                <a:spcPts val="105"/>
              </a:spcBef>
            </a:pPr>
            <a:r>
              <a:rPr spc="-90" dirty="0"/>
              <a:t>Reference</a:t>
            </a:r>
            <a:r>
              <a:rPr spc="-45" dirty="0"/>
              <a:t> </a:t>
            </a:r>
            <a:r>
              <a:rPr spc="-55" dirty="0"/>
              <a:t>Letters</a:t>
            </a:r>
          </a:p>
        </p:txBody>
      </p:sp>
      <p:sp>
        <p:nvSpPr>
          <p:cNvPr id="3" name="object 3"/>
          <p:cNvSpPr txBox="1"/>
          <p:nvPr/>
        </p:nvSpPr>
        <p:spPr>
          <a:xfrm>
            <a:off x="1219200" y="2057400"/>
            <a:ext cx="9015349" cy="751488"/>
          </a:xfrm>
          <a:prstGeom prst="rect">
            <a:avLst/>
          </a:prstGeom>
        </p:spPr>
        <p:txBody>
          <a:bodyPr vert="horz" wrap="square" lIns="0" tIns="12700" rIns="0" bIns="0" rtlCol="0">
            <a:spAutoFit/>
          </a:bodyPr>
          <a:lstStyle/>
          <a:p>
            <a:pPr marL="299085" marR="5080" indent="-286385">
              <a:lnSpc>
                <a:spcPct val="100000"/>
              </a:lnSpc>
              <a:spcBef>
                <a:spcPts val="100"/>
              </a:spcBef>
              <a:buClr>
                <a:srgbClr val="83992A"/>
              </a:buClr>
              <a:buSzPct val="114583"/>
              <a:buFont typeface="Arial"/>
              <a:buChar char="•"/>
              <a:tabLst>
                <a:tab pos="299085" algn="l"/>
                <a:tab pos="299720" algn="l"/>
              </a:tabLst>
            </a:pPr>
            <a:r>
              <a:rPr sz="2400" spc="-50" dirty="0">
                <a:solidFill>
                  <a:srgbClr val="252525"/>
                </a:solidFill>
                <a:latin typeface="Times New Roman"/>
                <a:cs typeface="Times New Roman"/>
              </a:rPr>
              <a:t>Admission </a:t>
            </a:r>
            <a:r>
              <a:rPr sz="2400" spc="-35" dirty="0">
                <a:solidFill>
                  <a:srgbClr val="252525"/>
                </a:solidFill>
                <a:latin typeface="Times New Roman"/>
                <a:cs typeface="Times New Roman"/>
              </a:rPr>
              <a:t>committees </a:t>
            </a:r>
            <a:r>
              <a:rPr sz="2400" spc="-50" dirty="0">
                <a:solidFill>
                  <a:srgbClr val="252525"/>
                </a:solidFill>
                <a:latin typeface="Times New Roman"/>
                <a:cs typeface="Times New Roman"/>
              </a:rPr>
              <a:t>wants </a:t>
            </a:r>
            <a:r>
              <a:rPr sz="2400" spc="-95" dirty="0">
                <a:solidFill>
                  <a:srgbClr val="252525"/>
                </a:solidFill>
                <a:latin typeface="Times New Roman"/>
                <a:cs typeface="Times New Roman"/>
              </a:rPr>
              <a:t>a </a:t>
            </a:r>
            <a:r>
              <a:rPr sz="2400" spc="-40" dirty="0">
                <a:solidFill>
                  <a:srgbClr val="252525"/>
                </a:solidFill>
                <a:latin typeface="Times New Roman"/>
                <a:cs typeface="Times New Roman"/>
              </a:rPr>
              <a:t>personal </a:t>
            </a:r>
            <a:r>
              <a:rPr sz="2400" spc="-35" dirty="0">
                <a:solidFill>
                  <a:srgbClr val="252525"/>
                </a:solidFill>
                <a:latin typeface="Times New Roman"/>
                <a:cs typeface="Times New Roman"/>
              </a:rPr>
              <a:t>outside </a:t>
            </a:r>
            <a:r>
              <a:rPr sz="2400" spc="-40" dirty="0">
                <a:solidFill>
                  <a:srgbClr val="252525"/>
                </a:solidFill>
                <a:latin typeface="Times New Roman"/>
                <a:cs typeface="Times New Roman"/>
              </a:rPr>
              <a:t>look </a:t>
            </a:r>
            <a:r>
              <a:rPr sz="2400" spc="-35" dirty="0">
                <a:solidFill>
                  <a:srgbClr val="252525"/>
                </a:solidFill>
                <a:latin typeface="Times New Roman"/>
                <a:cs typeface="Times New Roman"/>
              </a:rPr>
              <a:t>at </a:t>
            </a:r>
            <a:r>
              <a:rPr sz="2400" spc="-55" dirty="0">
                <a:solidFill>
                  <a:srgbClr val="252525"/>
                </a:solidFill>
                <a:latin typeface="Times New Roman"/>
                <a:cs typeface="Times New Roman"/>
              </a:rPr>
              <a:t>your </a:t>
            </a:r>
            <a:r>
              <a:rPr sz="2400" spc="-50" dirty="0">
                <a:solidFill>
                  <a:srgbClr val="252525"/>
                </a:solidFill>
                <a:latin typeface="Times New Roman"/>
                <a:cs typeface="Times New Roman"/>
              </a:rPr>
              <a:t>work </a:t>
            </a:r>
            <a:r>
              <a:rPr sz="2400" spc="-10" dirty="0">
                <a:solidFill>
                  <a:srgbClr val="252525"/>
                </a:solidFill>
                <a:latin typeface="Times New Roman"/>
                <a:cs typeface="Times New Roman"/>
              </a:rPr>
              <a:t>from  </a:t>
            </a:r>
            <a:r>
              <a:rPr sz="2400" spc="-25" dirty="0">
                <a:solidFill>
                  <a:srgbClr val="252525"/>
                </a:solidFill>
                <a:latin typeface="Times New Roman"/>
                <a:cs typeface="Times New Roman"/>
              </a:rPr>
              <a:t>someone </a:t>
            </a:r>
            <a:r>
              <a:rPr sz="2400" spc="-50" dirty="0">
                <a:solidFill>
                  <a:srgbClr val="252525"/>
                </a:solidFill>
                <a:latin typeface="Times New Roman"/>
                <a:cs typeface="Times New Roman"/>
              </a:rPr>
              <a:t>experienced in </a:t>
            </a:r>
            <a:r>
              <a:rPr sz="2400" spc="-5" dirty="0">
                <a:solidFill>
                  <a:srgbClr val="252525"/>
                </a:solidFill>
                <a:latin typeface="Times New Roman"/>
                <a:cs typeface="Times New Roman"/>
              </a:rPr>
              <a:t>the </a:t>
            </a:r>
            <a:r>
              <a:rPr sz="2400" spc="-65" dirty="0">
                <a:solidFill>
                  <a:srgbClr val="252525"/>
                </a:solidFill>
                <a:latin typeface="Times New Roman"/>
                <a:cs typeface="Times New Roman"/>
              </a:rPr>
              <a:t>field </a:t>
            </a:r>
            <a:r>
              <a:rPr sz="2400" spc="25" dirty="0">
                <a:solidFill>
                  <a:srgbClr val="252525"/>
                </a:solidFill>
                <a:latin typeface="Times New Roman"/>
                <a:cs typeface="Times New Roman"/>
              </a:rPr>
              <a:t>to </a:t>
            </a:r>
            <a:r>
              <a:rPr sz="2400" spc="-55" dirty="0">
                <a:solidFill>
                  <a:srgbClr val="252525"/>
                </a:solidFill>
                <a:latin typeface="Times New Roman"/>
                <a:cs typeface="Times New Roman"/>
              </a:rPr>
              <a:t>get </a:t>
            </a:r>
            <a:r>
              <a:rPr sz="2400" spc="-90" dirty="0">
                <a:solidFill>
                  <a:srgbClr val="252525"/>
                </a:solidFill>
                <a:latin typeface="Times New Roman"/>
                <a:cs typeface="Times New Roman"/>
              </a:rPr>
              <a:t>a </a:t>
            </a:r>
            <a:r>
              <a:rPr sz="2400" spc="-15" dirty="0">
                <a:solidFill>
                  <a:srgbClr val="252525"/>
                </a:solidFill>
                <a:latin typeface="Times New Roman"/>
                <a:cs typeface="Times New Roman"/>
              </a:rPr>
              <a:t>better </a:t>
            </a:r>
            <a:r>
              <a:rPr sz="2400" spc="-50" dirty="0">
                <a:solidFill>
                  <a:srgbClr val="252525"/>
                </a:solidFill>
                <a:latin typeface="Times New Roman"/>
                <a:cs typeface="Times New Roman"/>
              </a:rPr>
              <a:t>sense </a:t>
            </a:r>
            <a:r>
              <a:rPr sz="2400" spc="-5" dirty="0">
                <a:solidFill>
                  <a:srgbClr val="252525"/>
                </a:solidFill>
                <a:latin typeface="Times New Roman"/>
                <a:cs typeface="Times New Roman"/>
              </a:rPr>
              <a:t>of </a:t>
            </a:r>
            <a:r>
              <a:rPr sz="2400" spc="-70" dirty="0">
                <a:solidFill>
                  <a:srgbClr val="252525"/>
                </a:solidFill>
                <a:latin typeface="Times New Roman"/>
                <a:cs typeface="Times New Roman"/>
              </a:rPr>
              <a:t>you </a:t>
            </a:r>
            <a:r>
              <a:rPr sz="2400" spc="-80" dirty="0">
                <a:solidFill>
                  <a:srgbClr val="252525"/>
                </a:solidFill>
                <a:latin typeface="Times New Roman"/>
                <a:cs typeface="Times New Roman"/>
              </a:rPr>
              <a:t>as </a:t>
            </a:r>
            <a:r>
              <a:rPr sz="2400" spc="-90" dirty="0">
                <a:solidFill>
                  <a:srgbClr val="252525"/>
                </a:solidFill>
                <a:latin typeface="Times New Roman"/>
                <a:cs typeface="Times New Roman"/>
              </a:rPr>
              <a:t>a</a:t>
            </a:r>
            <a:r>
              <a:rPr sz="2400" spc="45" dirty="0">
                <a:solidFill>
                  <a:srgbClr val="252525"/>
                </a:solidFill>
                <a:latin typeface="Times New Roman"/>
                <a:cs typeface="Times New Roman"/>
              </a:rPr>
              <a:t> </a:t>
            </a:r>
            <a:r>
              <a:rPr sz="2400" spc="-15" dirty="0">
                <a:solidFill>
                  <a:srgbClr val="252525"/>
                </a:solidFill>
                <a:latin typeface="Times New Roman"/>
                <a:cs typeface="Times New Roman"/>
              </a:rPr>
              <a:t>person</a:t>
            </a:r>
            <a:endParaRPr lang="en-US" sz="2400" spc="-15" dirty="0">
              <a:solidFill>
                <a:srgbClr val="252525"/>
              </a:solidFill>
              <a:latin typeface="Times New Roman"/>
              <a:cs typeface="Times New Roman"/>
            </a:endParaRPr>
          </a:p>
        </p:txBody>
      </p:sp>
      <p:pic>
        <p:nvPicPr>
          <p:cNvPr id="4100" name="Picture 4" descr="Image result for who am 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5642" y="4018041"/>
            <a:ext cx="4857043" cy="2732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A007-54C4-4ABB-8CE5-CF841AC15D51}"/>
              </a:ext>
            </a:extLst>
          </p:cNvPr>
          <p:cNvSpPr>
            <a:spLocks noGrp="1"/>
          </p:cNvSpPr>
          <p:nvPr>
            <p:ph type="title"/>
          </p:nvPr>
        </p:nvSpPr>
        <p:spPr>
          <a:xfrm>
            <a:off x="76200" y="284841"/>
            <a:ext cx="12115800" cy="1499616"/>
          </a:xfrm>
        </p:spPr>
        <p:txBody>
          <a:bodyPr>
            <a:normAutofit fontScale="90000"/>
          </a:bodyPr>
          <a:lstStyle/>
          <a:p>
            <a:r>
              <a:rPr lang="en-US" dirty="0"/>
              <a:t>Applying to graduate school: nitty gritty </a:t>
            </a:r>
          </a:p>
        </p:txBody>
      </p:sp>
      <p:sp>
        <p:nvSpPr>
          <p:cNvPr id="3" name="Content Placeholder 2">
            <a:extLst>
              <a:ext uri="{FF2B5EF4-FFF2-40B4-BE49-F238E27FC236}">
                <a16:creationId xmlns:a16="http://schemas.microsoft.com/office/drawing/2014/main" id="{0031F707-D510-4DD3-9FC2-DF76C4F301CC}"/>
              </a:ext>
            </a:extLst>
          </p:cNvPr>
          <p:cNvSpPr>
            <a:spLocks noGrp="1"/>
          </p:cNvSpPr>
          <p:nvPr>
            <p:ph idx="1"/>
          </p:nvPr>
        </p:nvSpPr>
        <p:spPr/>
        <p:txBody>
          <a:bodyPr>
            <a:normAutofit lnSpcReduction="10000"/>
          </a:bodyPr>
          <a:lstStyle/>
          <a:p>
            <a:pPr marL="342900" indent="-342900">
              <a:buAutoNum type="arabicPeriod"/>
            </a:pPr>
            <a:r>
              <a:rPr lang="en-US" dirty="0"/>
              <a:t>Application timeline</a:t>
            </a:r>
          </a:p>
          <a:p>
            <a:pPr marL="342900" indent="-342900">
              <a:buAutoNum type="arabicPeriod"/>
            </a:pPr>
            <a:r>
              <a:rPr lang="en-US" dirty="0"/>
              <a:t>Before you apply – deciding the program! </a:t>
            </a:r>
          </a:p>
          <a:p>
            <a:pPr marL="342900" indent="-342900">
              <a:buAutoNum type="arabicPeriod"/>
            </a:pPr>
            <a:r>
              <a:rPr lang="en-US" dirty="0"/>
              <a:t>Application organization</a:t>
            </a:r>
          </a:p>
          <a:p>
            <a:pPr marL="342900" indent="-342900">
              <a:buAutoNum type="arabicPeriod"/>
            </a:pPr>
            <a:r>
              <a:rPr lang="en-US" dirty="0"/>
              <a:t>How to write your CV</a:t>
            </a:r>
          </a:p>
          <a:p>
            <a:pPr marL="342900" indent="-342900">
              <a:buAutoNum type="arabicPeriod"/>
            </a:pPr>
            <a:r>
              <a:rPr lang="en-US" dirty="0"/>
              <a:t> Approaching supervisors</a:t>
            </a:r>
          </a:p>
          <a:p>
            <a:pPr marL="342900" indent="-342900">
              <a:buAutoNum type="arabicPeriod"/>
            </a:pPr>
            <a:r>
              <a:rPr lang="en-US" sz="4000" dirty="0"/>
              <a:t>Creating your application</a:t>
            </a:r>
          </a:p>
          <a:p>
            <a:pPr marL="342900" indent="-342900">
              <a:buAutoNum type="arabicPeriod"/>
            </a:pPr>
            <a:r>
              <a:rPr lang="en-US" dirty="0"/>
              <a:t>Applying for funding</a:t>
            </a:r>
          </a:p>
          <a:p>
            <a:pPr marL="342900" indent="-342900">
              <a:buAutoNum type="arabicPeriod"/>
            </a:pPr>
            <a:r>
              <a:rPr lang="en-US" dirty="0"/>
              <a:t>Submitting your application</a:t>
            </a:r>
          </a:p>
          <a:p>
            <a:endParaRPr lang="en-US" dirty="0"/>
          </a:p>
        </p:txBody>
      </p:sp>
      <p:sp>
        <p:nvSpPr>
          <p:cNvPr id="5" name="Rectangle 4">
            <a:extLst>
              <a:ext uri="{FF2B5EF4-FFF2-40B4-BE49-F238E27FC236}">
                <a16:creationId xmlns:a16="http://schemas.microsoft.com/office/drawing/2014/main" id="{6F2E2B5E-C087-4163-AC0C-9C98D5C0D9B1}"/>
              </a:ext>
            </a:extLst>
          </p:cNvPr>
          <p:cNvSpPr/>
          <p:nvPr/>
        </p:nvSpPr>
        <p:spPr>
          <a:xfrm>
            <a:off x="38100" y="1371600"/>
            <a:ext cx="12192000" cy="1967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57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533400"/>
            <a:ext cx="11887200" cy="1029128"/>
          </a:xfrm>
          <a:prstGeom prst="rect">
            <a:avLst/>
          </a:prstGeom>
        </p:spPr>
        <p:txBody>
          <a:bodyPr vert="horz" wrap="square" lIns="0" tIns="13335" rIns="0" bIns="0" rtlCol="0">
            <a:spAutoFit/>
          </a:bodyPr>
          <a:lstStyle/>
          <a:p>
            <a:pPr marL="12700">
              <a:lnSpc>
                <a:spcPct val="100000"/>
              </a:lnSpc>
              <a:spcBef>
                <a:spcPts val="105"/>
              </a:spcBef>
            </a:pPr>
            <a:r>
              <a:rPr lang="en-US" spc="30" dirty="0"/>
              <a:t>Graduate record examination (GRE)</a:t>
            </a:r>
            <a:endParaRPr spc="30" dirty="0"/>
          </a:p>
        </p:txBody>
      </p:sp>
      <p:sp>
        <p:nvSpPr>
          <p:cNvPr id="3" name="object 3"/>
          <p:cNvSpPr txBox="1">
            <a:spLocks noGrp="1"/>
          </p:cNvSpPr>
          <p:nvPr>
            <p:ph idx="1"/>
          </p:nvPr>
        </p:nvSpPr>
        <p:spPr>
          <a:xfrm>
            <a:off x="762000" y="1828800"/>
            <a:ext cx="9720073" cy="4170009"/>
          </a:xfrm>
          <a:prstGeom prst="rect">
            <a:avLst/>
          </a:prstGeom>
        </p:spPr>
        <p:txBody>
          <a:bodyPr vert="horz" wrap="square" lIns="0" tIns="12700" rIns="0" bIns="0" rtlCol="0">
            <a:spAutoFit/>
          </a:bodyPr>
          <a:lstStyle/>
          <a:p>
            <a:pPr marL="3630295">
              <a:lnSpc>
                <a:spcPct val="100000"/>
              </a:lnSpc>
              <a:spcBef>
                <a:spcPts val="100"/>
              </a:spcBef>
            </a:pPr>
            <a:r>
              <a:rPr spc="-85" dirty="0">
                <a:hlinkClick r:id="rId2"/>
              </a:rPr>
              <a:t>www.ets.org</a:t>
            </a:r>
          </a:p>
          <a:p>
            <a:pPr marL="135890" indent="-123189">
              <a:lnSpc>
                <a:spcPts val="2880"/>
              </a:lnSpc>
              <a:buClr>
                <a:srgbClr val="83992A"/>
              </a:buClr>
              <a:buSzPct val="110416"/>
              <a:buFont typeface="Arial"/>
              <a:buChar char="•"/>
              <a:tabLst>
                <a:tab pos="136525" algn="l"/>
              </a:tabLst>
            </a:pPr>
            <a:r>
              <a:rPr sz="2400" spc="-50" dirty="0"/>
              <a:t>Standardized </a:t>
            </a:r>
            <a:r>
              <a:rPr sz="2400" spc="-20" dirty="0"/>
              <a:t>test </a:t>
            </a:r>
            <a:r>
              <a:rPr sz="2400" spc="-40" dirty="0"/>
              <a:t>used </a:t>
            </a:r>
            <a:r>
              <a:rPr sz="2400" dirty="0"/>
              <a:t>for </a:t>
            </a:r>
            <a:r>
              <a:rPr sz="2400" spc="-80" dirty="0"/>
              <a:t>many </a:t>
            </a:r>
            <a:r>
              <a:rPr sz="2400" spc="-50" dirty="0"/>
              <a:t>graduate </a:t>
            </a:r>
            <a:r>
              <a:rPr sz="2400" spc="-30" dirty="0"/>
              <a:t>and </a:t>
            </a:r>
            <a:r>
              <a:rPr sz="2400" spc="-50" dirty="0"/>
              <a:t>business</a:t>
            </a:r>
            <a:r>
              <a:rPr sz="2400" spc="305" dirty="0"/>
              <a:t> </a:t>
            </a:r>
            <a:r>
              <a:rPr sz="2400" spc="-40" dirty="0"/>
              <a:t>schools</a:t>
            </a:r>
            <a:endParaRPr sz="2400" dirty="0"/>
          </a:p>
          <a:p>
            <a:pPr marL="135890" indent="-123189">
              <a:lnSpc>
                <a:spcPts val="2880"/>
              </a:lnSpc>
              <a:buClr>
                <a:srgbClr val="83992A"/>
              </a:buClr>
              <a:buSzPct val="110416"/>
              <a:buFont typeface="Arial"/>
              <a:buChar char="•"/>
              <a:tabLst>
                <a:tab pos="136525" algn="l"/>
              </a:tabLst>
            </a:pPr>
            <a:r>
              <a:rPr sz="2400" spc="-110" dirty="0"/>
              <a:t>A </a:t>
            </a:r>
            <a:r>
              <a:rPr sz="2400" spc="-70" dirty="0"/>
              <a:t>general </a:t>
            </a:r>
            <a:r>
              <a:rPr sz="2400" spc="-30" dirty="0"/>
              <a:t>and </a:t>
            </a:r>
            <a:r>
              <a:rPr sz="2400" spc="-95" dirty="0"/>
              <a:t>a </a:t>
            </a:r>
            <a:r>
              <a:rPr sz="2400" spc="-45" dirty="0"/>
              <a:t>subject </a:t>
            </a:r>
            <a:r>
              <a:rPr sz="2400" spc="-15" dirty="0"/>
              <a:t>test</a:t>
            </a:r>
            <a:r>
              <a:rPr sz="2400" spc="345" dirty="0"/>
              <a:t> </a:t>
            </a:r>
            <a:r>
              <a:rPr sz="2400" spc="-75" dirty="0"/>
              <a:t>(psychology)</a:t>
            </a:r>
            <a:endParaRPr sz="2400" dirty="0"/>
          </a:p>
          <a:p>
            <a:pPr marL="135890" indent="-123189">
              <a:lnSpc>
                <a:spcPts val="3070"/>
              </a:lnSpc>
              <a:buClr>
                <a:srgbClr val="83992A"/>
              </a:buClr>
              <a:buSzPct val="110416"/>
              <a:buFont typeface="Arial"/>
              <a:buChar char="•"/>
              <a:tabLst>
                <a:tab pos="136525" algn="l"/>
              </a:tabLst>
            </a:pPr>
            <a:r>
              <a:rPr sz="2400" spc="-125" dirty="0"/>
              <a:t>**Make </a:t>
            </a:r>
            <a:r>
              <a:rPr sz="2400" spc="-40" dirty="0"/>
              <a:t>sure </a:t>
            </a:r>
            <a:r>
              <a:rPr sz="2400" spc="-5" dirty="0"/>
              <a:t>the </a:t>
            </a:r>
            <a:r>
              <a:rPr sz="2400" spc="-30" dirty="0"/>
              <a:t>program </a:t>
            </a:r>
            <a:r>
              <a:rPr sz="2400" spc="-90" dirty="0"/>
              <a:t>you’re </a:t>
            </a:r>
            <a:r>
              <a:rPr sz="2400" spc="-80" dirty="0"/>
              <a:t>applying </a:t>
            </a:r>
            <a:r>
              <a:rPr sz="2400" spc="25" dirty="0"/>
              <a:t>to </a:t>
            </a:r>
            <a:r>
              <a:rPr sz="2400" spc="-90" dirty="0"/>
              <a:t>actually </a:t>
            </a:r>
            <a:r>
              <a:rPr sz="2400" spc="-50" dirty="0"/>
              <a:t>requires</a:t>
            </a:r>
            <a:r>
              <a:rPr sz="2400" spc="430" dirty="0"/>
              <a:t> </a:t>
            </a:r>
            <a:r>
              <a:rPr sz="2400" spc="-45" dirty="0"/>
              <a:t>it</a:t>
            </a:r>
            <a:endParaRPr sz="2400" dirty="0"/>
          </a:p>
          <a:p>
            <a:pPr marL="581025" lvl="1" indent="-140335">
              <a:lnSpc>
                <a:spcPts val="2190"/>
              </a:lnSpc>
              <a:buClr>
                <a:srgbClr val="83992A"/>
              </a:buClr>
              <a:buSzPct val="115000"/>
              <a:buFont typeface="Arial"/>
              <a:buChar char="•"/>
              <a:tabLst>
                <a:tab pos="581660" algn="l"/>
              </a:tabLst>
            </a:pPr>
            <a:r>
              <a:rPr sz="2000" spc="20" dirty="0">
                <a:solidFill>
                  <a:srgbClr val="252525"/>
                </a:solidFill>
                <a:latin typeface="Times New Roman"/>
                <a:cs typeface="Times New Roman"/>
              </a:rPr>
              <a:t>not </a:t>
            </a:r>
            <a:r>
              <a:rPr sz="2000" spc="-60" dirty="0">
                <a:solidFill>
                  <a:srgbClr val="252525"/>
                </a:solidFill>
                <a:latin typeface="Times New Roman"/>
                <a:cs typeface="Times New Roman"/>
              </a:rPr>
              <a:t>many </a:t>
            </a:r>
            <a:r>
              <a:rPr sz="2000" spc="-30" dirty="0">
                <a:solidFill>
                  <a:srgbClr val="252525"/>
                </a:solidFill>
                <a:latin typeface="Times New Roman"/>
                <a:cs typeface="Times New Roman"/>
              </a:rPr>
              <a:t>programs </a:t>
            </a:r>
            <a:r>
              <a:rPr sz="2000" spc="-35" dirty="0">
                <a:solidFill>
                  <a:srgbClr val="252525"/>
                </a:solidFill>
                <a:latin typeface="Times New Roman"/>
                <a:cs typeface="Times New Roman"/>
              </a:rPr>
              <a:t>require </a:t>
            </a:r>
            <a:r>
              <a:rPr sz="2000" spc="-5" dirty="0">
                <a:solidFill>
                  <a:srgbClr val="252525"/>
                </a:solidFill>
                <a:latin typeface="Times New Roman"/>
                <a:cs typeface="Times New Roman"/>
              </a:rPr>
              <a:t>the </a:t>
            </a:r>
            <a:r>
              <a:rPr sz="2000" spc="-35" dirty="0">
                <a:solidFill>
                  <a:srgbClr val="252525"/>
                </a:solidFill>
                <a:latin typeface="Times New Roman"/>
                <a:cs typeface="Times New Roman"/>
              </a:rPr>
              <a:t>subject</a:t>
            </a:r>
            <a:r>
              <a:rPr sz="2000" spc="40" dirty="0">
                <a:solidFill>
                  <a:srgbClr val="252525"/>
                </a:solidFill>
                <a:latin typeface="Times New Roman"/>
                <a:cs typeface="Times New Roman"/>
              </a:rPr>
              <a:t> </a:t>
            </a:r>
            <a:r>
              <a:rPr sz="2000" spc="-10" dirty="0">
                <a:solidFill>
                  <a:srgbClr val="252525"/>
                </a:solidFill>
                <a:latin typeface="Times New Roman"/>
                <a:cs typeface="Times New Roman"/>
              </a:rPr>
              <a:t>test</a:t>
            </a:r>
            <a:r>
              <a:rPr lang="en-US" sz="2000" spc="-10" dirty="0">
                <a:solidFill>
                  <a:srgbClr val="252525"/>
                </a:solidFill>
                <a:latin typeface="Times New Roman"/>
                <a:cs typeface="Times New Roman"/>
              </a:rPr>
              <a:t>, social work &amp; counseling don’t need GRE</a:t>
            </a:r>
            <a:endParaRPr sz="2000" dirty="0">
              <a:latin typeface="Times New Roman"/>
              <a:cs typeface="Times New Roman"/>
            </a:endParaRPr>
          </a:p>
          <a:p>
            <a:pPr marL="135890" indent="-123189">
              <a:lnSpc>
                <a:spcPts val="2905"/>
              </a:lnSpc>
              <a:buClr>
                <a:srgbClr val="83992A"/>
              </a:buClr>
              <a:buSzPct val="110416"/>
              <a:buFont typeface="Arial"/>
              <a:buChar char="•"/>
              <a:tabLst>
                <a:tab pos="136525" algn="l"/>
              </a:tabLst>
            </a:pPr>
            <a:r>
              <a:rPr sz="2400" spc="40" dirty="0"/>
              <a:t>Good </a:t>
            </a:r>
            <a:r>
              <a:rPr sz="2400" spc="25" dirty="0"/>
              <a:t>to </a:t>
            </a:r>
            <a:r>
              <a:rPr sz="2400" spc="-55" dirty="0"/>
              <a:t>get </a:t>
            </a:r>
            <a:r>
              <a:rPr sz="2400" spc="-30" dirty="0"/>
              <a:t>these </a:t>
            </a:r>
            <a:r>
              <a:rPr sz="2400" spc="-5" dirty="0"/>
              <a:t>done </a:t>
            </a:r>
            <a:r>
              <a:rPr sz="2400" spc="-100" dirty="0"/>
              <a:t>early </a:t>
            </a:r>
            <a:r>
              <a:rPr sz="2400" spc="-50" dirty="0"/>
              <a:t>in </a:t>
            </a:r>
            <a:r>
              <a:rPr sz="2400" spc="-75" dirty="0"/>
              <a:t>case </a:t>
            </a:r>
            <a:r>
              <a:rPr sz="2400" spc="-70" dirty="0"/>
              <a:t>you </a:t>
            </a:r>
            <a:r>
              <a:rPr sz="2400" spc="-35" dirty="0"/>
              <a:t>need </a:t>
            </a:r>
            <a:r>
              <a:rPr sz="2400" spc="25" dirty="0"/>
              <a:t>to</a:t>
            </a:r>
            <a:r>
              <a:rPr sz="2400" spc="355" dirty="0"/>
              <a:t> </a:t>
            </a:r>
            <a:r>
              <a:rPr sz="2400" spc="-60" dirty="0"/>
              <a:t>rewrite</a:t>
            </a:r>
            <a:endParaRPr sz="2400" dirty="0"/>
          </a:p>
          <a:p>
            <a:pPr marL="135890" indent="-123189">
              <a:lnSpc>
                <a:spcPts val="2880"/>
              </a:lnSpc>
              <a:buClr>
                <a:srgbClr val="83992A"/>
              </a:buClr>
              <a:buSzPct val="110416"/>
              <a:buFont typeface="Arial"/>
              <a:buChar char="•"/>
              <a:tabLst>
                <a:tab pos="136525" algn="l"/>
              </a:tabLst>
            </a:pPr>
            <a:r>
              <a:rPr sz="2400" spc="110" dirty="0"/>
              <a:t>NEED </a:t>
            </a:r>
            <a:r>
              <a:rPr sz="2400" spc="25" dirty="0"/>
              <a:t>to </a:t>
            </a:r>
            <a:r>
              <a:rPr sz="2400" spc="-25" dirty="0"/>
              <a:t>be </a:t>
            </a:r>
            <a:r>
              <a:rPr sz="2400" spc="-5" dirty="0"/>
              <a:t>done </a:t>
            </a:r>
            <a:r>
              <a:rPr sz="2400" spc="-95" dirty="0"/>
              <a:t>by </a:t>
            </a:r>
            <a:r>
              <a:rPr lang="en-US" sz="2400" spc="-95" dirty="0"/>
              <a:t>(approximately) </a:t>
            </a:r>
            <a:r>
              <a:rPr sz="2400" spc="-10" dirty="0"/>
              <a:t>November </a:t>
            </a:r>
            <a:r>
              <a:rPr sz="2400" spc="-25" dirty="0"/>
              <a:t>15th </a:t>
            </a:r>
            <a:r>
              <a:rPr sz="2400" spc="-75" dirty="0"/>
              <a:t>if </a:t>
            </a:r>
            <a:r>
              <a:rPr sz="2400" spc="-80" dirty="0"/>
              <a:t>applying </a:t>
            </a:r>
            <a:r>
              <a:rPr sz="2400" dirty="0"/>
              <a:t>for </a:t>
            </a:r>
            <a:r>
              <a:rPr sz="2400" spc="-10" dirty="0"/>
              <a:t>Dec</a:t>
            </a:r>
            <a:r>
              <a:rPr sz="2400" spc="-35" dirty="0"/>
              <a:t>1st</a:t>
            </a:r>
            <a:endParaRPr sz="2400" dirty="0"/>
          </a:p>
          <a:p>
            <a:pPr marL="135890" indent="-123189">
              <a:lnSpc>
                <a:spcPts val="3090"/>
              </a:lnSpc>
              <a:buClr>
                <a:srgbClr val="83992A"/>
              </a:buClr>
              <a:buSzPct val="110416"/>
              <a:buFont typeface="Arial"/>
              <a:buChar char="•"/>
              <a:tabLst>
                <a:tab pos="136525" algn="l"/>
              </a:tabLst>
            </a:pPr>
            <a:r>
              <a:rPr sz="2400" spc="-60" dirty="0"/>
              <a:t>Check </a:t>
            </a:r>
            <a:r>
              <a:rPr sz="2400" spc="-50" dirty="0"/>
              <a:t>admission </a:t>
            </a:r>
            <a:r>
              <a:rPr sz="2400" spc="-40" dirty="0"/>
              <a:t>requirements </a:t>
            </a:r>
            <a:r>
              <a:rPr sz="2400" spc="-30" dirty="0"/>
              <a:t>and </a:t>
            </a:r>
            <a:r>
              <a:rPr sz="2400" spc="-50" dirty="0"/>
              <a:t>statistics </a:t>
            </a:r>
            <a:r>
              <a:rPr sz="2400" dirty="0"/>
              <a:t>for </a:t>
            </a:r>
            <a:r>
              <a:rPr sz="2400" spc="-80" dirty="0"/>
              <a:t>ideal</a:t>
            </a:r>
            <a:r>
              <a:rPr sz="2400" spc="240" dirty="0"/>
              <a:t> </a:t>
            </a:r>
            <a:r>
              <a:rPr sz="2400" spc="-45" dirty="0"/>
              <a:t>scores</a:t>
            </a:r>
            <a:endParaRPr sz="2400" dirty="0"/>
          </a:p>
        </p:txBody>
      </p:sp>
      <p:sp>
        <p:nvSpPr>
          <p:cNvPr id="4" name="Rectangle 3">
            <a:extLst>
              <a:ext uri="{FF2B5EF4-FFF2-40B4-BE49-F238E27FC236}">
                <a16:creationId xmlns:a16="http://schemas.microsoft.com/office/drawing/2014/main" id="{A05EF2F4-015B-42D1-9395-F0A069B05C93}"/>
              </a:ext>
            </a:extLst>
          </p:cNvPr>
          <p:cNvSpPr/>
          <p:nvPr/>
        </p:nvSpPr>
        <p:spPr>
          <a:xfrm>
            <a:off x="3054417" y="6396335"/>
            <a:ext cx="9144000" cy="461665"/>
          </a:xfrm>
          <a:prstGeom prst="rect">
            <a:avLst/>
          </a:prstGeom>
        </p:spPr>
        <p:txBody>
          <a:bodyPr wrap="square">
            <a:spAutoFit/>
          </a:bodyPr>
          <a:lstStyle/>
          <a:p>
            <a:pPr marL="12700" algn="ctr">
              <a:lnSpc>
                <a:spcPct val="100000"/>
              </a:lnSpc>
              <a:spcBef>
                <a:spcPts val="570"/>
              </a:spcBef>
              <a:buClr>
                <a:srgbClr val="83992A"/>
              </a:buClr>
              <a:buSzPct val="114583"/>
              <a:tabLst>
                <a:tab pos="241300" algn="l"/>
              </a:tabLst>
            </a:pPr>
            <a:r>
              <a:rPr lang="en-US" sz="2400" b="1" i="1" spc="-25" dirty="0">
                <a:solidFill>
                  <a:schemeClr val="accent1">
                    <a:lumMod val="75000"/>
                  </a:schemeClr>
                </a:solidFill>
                <a:latin typeface="Times New Roman"/>
                <a:cs typeface="Times New Roman"/>
              </a:rPr>
              <a:t>PUMP Workshop on the GRE – April 8</a:t>
            </a:r>
            <a:r>
              <a:rPr lang="en-US" sz="2400" b="1" i="1" spc="-25" baseline="30000" dirty="0">
                <a:solidFill>
                  <a:schemeClr val="accent1">
                    <a:lumMod val="75000"/>
                  </a:schemeClr>
                </a:solidFill>
                <a:latin typeface="Times New Roman"/>
                <a:cs typeface="Times New Roman"/>
              </a:rPr>
              <a:t>th</a:t>
            </a:r>
            <a:r>
              <a:rPr lang="en-US" sz="2400" b="1" i="1" spc="-25" dirty="0">
                <a:solidFill>
                  <a:schemeClr val="accent1">
                    <a:lumMod val="75000"/>
                  </a:schemeClr>
                </a:solidFill>
                <a:latin typeface="Times New Roman"/>
                <a:cs typeface="Times New Roman"/>
              </a:rPr>
              <a:t> (raffling free GRE resources!) </a:t>
            </a:r>
            <a:endParaRPr lang="en-US" sz="2400" b="1" i="1" dirty="0">
              <a:solidFill>
                <a:schemeClr val="accent1">
                  <a:lumMod val="75000"/>
                </a:schemeClr>
              </a:solidFill>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990600" y="2133600"/>
            <a:ext cx="10210800" cy="1846659"/>
          </a:xfrm>
        </p:spPr>
        <p:txBody>
          <a:bodyPr/>
          <a:lstStyle/>
          <a:p>
            <a:r>
              <a:rPr lang="en-US" dirty="0"/>
              <a:t>When you register for the GRE, you can send your scores for free to 4 schools. After that, it’s ~$30 PER SCHOOL to send your scores.</a:t>
            </a:r>
          </a:p>
          <a:p>
            <a:endParaRPr lang="en-US" dirty="0"/>
          </a:p>
          <a:p>
            <a:r>
              <a:rPr lang="en-US" dirty="0"/>
              <a:t> Make sure to take advantage of the free sends!</a:t>
            </a:r>
          </a:p>
        </p:txBody>
      </p:sp>
      <p:sp>
        <p:nvSpPr>
          <p:cNvPr id="6" name="object 2">
            <a:extLst>
              <a:ext uri="{FF2B5EF4-FFF2-40B4-BE49-F238E27FC236}">
                <a16:creationId xmlns:a16="http://schemas.microsoft.com/office/drawing/2014/main" id="{0FCDEAD0-B666-46BE-A638-694E0E433A3E}"/>
              </a:ext>
            </a:extLst>
          </p:cNvPr>
          <p:cNvSpPr txBox="1">
            <a:spLocks/>
          </p:cNvSpPr>
          <p:nvPr/>
        </p:nvSpPr>
        <p:spPr>
          <a:xfrm>
            <a:off x="76200" y="533400"/>
            <a:ext cx="11887200" cy="1029128"/>
          </a:xfrm>
          <a:prstGeom prst="rect">
            <a:avLst/>
          </a:prstGeom>
        </p:spPr>
        <p:txBody>
          <a:bodyPr vert="horz" wrap="square" lIns="0" tIns="13335" rIns="0" bIns="0" rtlCol="0" anchor="ctr">
            <a:spAutoFit/>
          </a:bodyPr>
          <a:lstStyle>
            <a:lvl1pPr algn="ctr" defTabSz="914400" rtl="0" eaLnBrk="1" latinLnBrk="0" hangingPunct="1">
              <a:lnSpc>
                <a:spcPct val="80000"/>
              </a:lnSpc>
              <a:spcBef>
                <a:spcPct val="0"/>
              </a:spcBef>
              <a:buNone/>
              <a:defRPr sz="6600" kern="1200" cap="all" spc="100" baseline="0">
                <a:solidFill>
                  <a:schemeClr val="tx1">
                    <a:lumMod val="95000"/>
                    <a:lumOff val="5000"/>
                  </a:schemeClr>
                </a:solidFill>
                <a:latin typeface="+mj-lt"/>
                <a:ea typeface="+mj-ea"/>
                <a:cs typeface="+mj-cs"/>
              </a:defRPr>
            </a:lvl1pPr>
          </a:lstStyle>
          <a:p>
            <a:pPr marL="12700">
              <a:lnSpc>
                <a:spcPct val="100000"/>
              </a:lnSpc>
              <a:spcBef>
                <a:spcPts val="105"/>
              </a:spcBef>
            </a:pPr>
            <a:r>
              <a:rPr lang="en-US" spc="30" dirty="0"/>
              <a:t>Graduate record examination (GRE)</a:t>
            </a:r>
          </a:p>
        </p:txBody>
      </p:sp>
    </p:spTree>
    <p:extLst>
      <p:ext uri="{BB962C8B-B14F-4D97-AF65-F5344CB8AC3E}">
        <p14:creationId xmlns:p14="http://schemas.microsoft.com/office/powerpoint/2010/main" val="377030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752600"/>
            <a:ext cx="9906000" cy="4807085"/>
          </a:xfrm>
          <a:prstGeom prst="rect">
            <a:avLst/>
          </a:prstGeom>
        </p:spPr>
        <p:txBody>
          <a:bodyPr vert="horz" wrap="square" lIns="0" tIns="13335" rIns="0" bIns="0" rtlCol="0">
            <a:spAutoFit/>
          </a:bodyPr>
          <a:lstStyle/>
          <a:p>
            <a:pPr marL="12701">
              <a:lnSpc>
                <a:spcPts val="3090"/>
              </a:lnSpc>
              <a:spcBef>
                <a:spcPts val="3030"/>
              </a:spcBef>
              <a:buClr>
                <a:srgbClr val="83992A"/>
              </a:buClr>
              <a:buSzPct val="110416"/>
              <a:tabLst>
                <a:tab pos="136525" algn="l"/>
              </a:tabLst>
            </a:pPr>
            <a:r>
              <a:rPr lang="en-US" sz="2800" spc="-70" dirty="0">
                <a:solidFill>
                  <a:srgbClr val="252525"/>
                </a:solidFill>
                <a:latin typeface="Times New Roman"/>
                <a:cs typeface="Times New Roman"/>
              </a:rPr>
              <a:t>Tests you </a:t>
            </a:r>
            <a:r>
              <a:rPr sz="2800" spc="-50" dirty="0">
                <a:solidFill>
                  <a:srgbClr val="252525"/>
                </a:solidFill>
                <a:latin typeface="Times New Roman"/>
                <a:cs typeface="Times New Roman"/>
              </a:rPr>
              <a:t>in </a:t>
            </a:r>
            <a:r>
              <a:rPr sz="2800" spc="-75" dirty="0">
                <a:solidFill>
                  <a:srgbClr val="252525"/>
                </a:solidFill>
                <a:latin typeface="Times New Roman"/>
                <a:cs typeface="Times New Roman"/>
              </a:rPr>
              <a:t>3</a:t>
            </a:r>
            <a:r>
              <a:rPr sz="2800" spc="220" dirty="0">
                <a:solidFill>
                  <a:srgbClr val="252525"/>
                </a:solidFill>
                <a:latin typeface="Times New Roman"/>
                <a:cs typeface="Times New Roman"/>
              </a:rPr>
              <a:t> </a:t>
            </a:r>
            <a:r>
              <a:rPr sz="2800" spc="-70" dirty="0">
                <a:solidFill>
                  <a:srgbClr val="252525"/>
                </a:solidFill>
                <a:latin typeface="Times New Roman"/>
                <a:cs typeface="Times New Roman"/>
              </a:rPr>
              <a:t>areas</a:t>
            </a:r>
            <a:endParaRPr lang="en-US" sz="2800" spc="-70" dirty="0">
              <a:solidFill>
                <a:srgbClr val="252525"/>
              </a:solidFill>
              <a:latin typeface="Times New Roman"/>
              <a:cs typeface="Times New Roman"/>
            </a:endParaRPr>
          </a:p>
          <a:p>
            <a:pPr marL="12701">
              <a:lnSpc>
                <a:spcPts val="3090"/>
              </a:lnSpc>
              <a:spcBef>
                <a:spcPts val="3030"/>
              </a:spcBef>
              <a:buClr>
                <a:srgbClr val="83992A"/>
              </a:buClr>
              <a:buSzPct val="110416"/>
              <a:tabLst>
                <a:tab pos="136525" algn="l"/>
              </a:tabLst>
            </a:pPr>
            <a:endParaRPr sz="2800" dirty="0">
              <a:latin typeface="Times New Roman"/>
              <a:cs typeface="Times New Roman"/>
            </a:endParaRPr>
          </a:p>
          <a:p>
            <a:pPr marL="12701">
              <a:lnSpc>
                <a:spcPts val="3070"/>
              </a:lnSpc>
              <a:buClr>
                <a:srgbClr val="83992A"/>
              </a:buClr>
              <a:buSzPct val="110416"/>
              <a:tabLst>
                <a:tab pos="136525" algn="l"/>
              </a:tabLst>
            </a:pPr>
            <a:r>
              <a:rPr sz="2800" b="1" spc="-90" dirty="0">
                <a:solidFill>
                  <a:srgbClr val="252525"/>
                </a:solidFill>
                <a:latin typeface="Times New Roman"/>
                <a:cs typeface="Times New Roman"/>
              </a:rPr>
              <a:t>Analytical </a:t>
            </a:r>
            <a:r>
              <a:rPr sz="2800" b="1" spc="-65" dirty="0">
                <a:solidFill>
                  <a:srgbClr val="252525"/>
                </a:solidFill>
                <a:latin typeface="Times New Roman"/>
                <a:cs typeface="Times New Roman"/>
              </a:rPr>
              <a:t>writing</a:t>
            </a:r>
            <a:r>
              <a:rPr sz="2800" b="1" spc="90" dirty="0">
                <a:solidFill>
                  <a:srgbClr val="252525"/>
                </a:solidFill>
                <a:latin typeface="Times New Roman"/>
                <a:cs typeface="Times New Roman"/>
              </a:rPr>
              <a:t> </a:t>
            </a:r>
            <a:r>
              <a:rPr sz="2800" b="1" spc="-95" dirty="0">
                <a:solidFill>
                  <a:srgbClr val="252525"/>
                </a:solidFill>
                <a:latin typeface="Times New Roman"/>
                <a:cs typeface="Times New Roman"/>
              </a:rPr>
              <a:t>(essays)</a:t>
            </a:r>
            <a:endParaRPr sz="2800" b="1" dirty="0">
              <a:latin typeface="Times New Roman"/>
              <a:cs typeface="Times New Roman"/>
            </a:endParaRPr>
          </a:p>
          <a:p>
            <a:pPr marL="581025" lvl="1" indent="-140335">
              <a:lnSpc>
                <a:spcPts val="2380"/>
              </a:lnSpc>
              <a:buClr>
                <a:srgbClr val="83992A"/>
              </a:buClr>
              <a:buSzPct val="115000"/>
              <a:buFont typeface="Arial"/>
              <a:buChar char="•"/>
              <a:tabLst>
                <a:tab pos="581660" algn="l"/>
              </a:tabLst>
            </a:pPr>
            <a:r>
              <a:rPr lang="en-US" sz="2400" spc="-60" dirty="0">
                <a:solidFill>
                  <a:srgbClr val="252525"/>
                </a:solidFill>
                <a:latin typeface="Times New Roman"/>
                <a:cs typeface="Times New Roman"/>
              </a:rPr>
              <a:t> </a:t>
            </a:r>
            <a:r>
              <a:rPr sz="2400" spc="-60" dirty="0">
                <a:solidFill>
                  <a:srgbClr val="252525"/>
                </a:solidFill>
                <a:latin typeface="Times New Roman"/>
                <a:cs typeface="Times New Roman"/>
              </a:rPr>
              <a:t>2 </a:t>
            </a:r>
            <a:r>
              <a:rPr sz="2400" spc="-70" dirty="0">
                <a:solidFill>
                  <a:srgbClr val="252525"/>
                </a:solidFill>
                <a:latin typeface="Times New Roman"/>
                <a:cs typeface="Times New Roman"/>
              </a:rPr>
              <a:t>essays, </a:t>
            </a:r>
            <a:r>
              <a:rPr sz="2400" spc="-60" dirty="0">
                <a:solidFill>
                  <a:srgbClr val="252525"/>
                </a:solidFill>
                <a:latin typeface="Times New Roman"/>
                <a:cs typeface="Times New Roman"/>
              </a:rPr>
              <a:t>30 </a:t>
            </a:r>
            <a:r>
              <a:rPr sz="2400" spc="-25" dirty="0">
                <a:solidFill>
                  <a:srgbClr val="252525"/>
                </a:solidFill>
                <a:latin typeface="Times New Roman"/>
                <a:cs typeface="Times New Roman"/>
              </a:rPr>
              <a:t>minutes</a:t>
            </a:r>
            <a:r>
              <a:rPr sz="2400" spc="130" dirty="0">
                <a:solidFill>
                  <a:srgbClr val="252525"/>
                </a:solidFill>
                <a:latin typeface="Times New Roman"/>
                <a:cs typeface="Times New Roman"/>
              </a:rPr>
              <a:t> </a:t>
            </a:r>
            <a:r>
              <a:rPr sz="2400" spc="-40" dirty="0">
                <a:solidFill>
                  <a:srgbClr val="252525"/>
                </a:solidFill>
                <a:latin typeface="Times New Roman"/>
                <a:cs typeface="Times New Roman"/>
              </a:rPr>
              <a:t>each</a:t>
            </a:r>
            <a:endParaRPr sz="2400" dirty="0">
              <a:latin typeface="Times New Roman"/>
              <a:cs typeface="Times New Roman"/>
            </a:endParaRPr>
          </a:p>
          <a:p>
            <a:pPr marL="581025" lvl="1" indent="-140335">
              <a:lnSpc>
                <a:spcPts val="2210"/>
              </a:lnSpc>
              <a:buClr>
                <a:srgbClr val="83992A"/>
              </a:buClr>
              <a:buSzPct val="115000"/>
              <a:buFont typeface="Arial"/>
              <a:buChar char="•"/>
              <a:tabLst>
                <a:tab pos="581660" algn="l"/>
              </a:tabLst>
            </a:pPr>
            <a:r>
              <a:rPr lang="en-US" sz="2400" spc="-65" dirty="0">
                <a:solidFill>
                  <a:srgbClr val="252525"/>
                </a:solidFill>
                <a:latin typeface="Times New Roman"/>
                <a:cs typeface="Times New Roman"/>
              </a:rPr>
              <a:t> </a:t>
            </a:r>
            <a:r>
              <a:rPr sz="2400" spc="-65" dirty="0">
                <a:solidFill>
                  <a:srgbClr val="252525"/>
                </a:solidFill>
                <a:latin typeface="Times New Roman"/>
                <a:cs typeface="Times New Roman"/>
              </a:rPr>
              <a:t>ex. </a:t>
            </a:r>
            <a:r>
              <a:rPr sz="2400" spc="40" dirty="0">
                <a:solidFill>
                  <a:srgbClr val="252525"/>
                </a:solidFill>
                <a:latin typeface="Times New Roman"/>
                <a:cs typeface="Times New Roman"/>
              </a:rPr>
              <a:t>“Do </a:t>
            </a:r>
            <a:r>
              <a:rPr sz="2400" spc="-55" dirty="0">
                <a:solidFill>
                  <a:srgbClr val="252525"/>
                </a:solidFill>
                <a:latin typeface="Times New Roman"/>
                <a:cs typeface="Times New Roman"/>
              </a:rPr>
              <a:t>you </a:t>
            </a:r>
            <a:r>
              <a:rPr sz="2400" spc="-20" dirty="0">
                <a:solidFill>
                  <a:srgbClr val="252525"/>
                </a:solidFill>
                <a:latin typeface="Times New Roman"/>
                <a:cs typeface="Times New Roman"/>
              </a:rPr>
              <a:t>think </a:t>
            </a:r>
            <a:r>
              <a:rPr sz="2400" spc="-10" dirty="0">
                <a:solidFill>
                  <a:srgbClr val="252525"/>
                </a:solidFill>
                <a:latin typeface="Times New Roman"/>
                <a:cs typeface="Times New Roman"/>
              </a:rPr>
              <a:t>there </a:t>
            </a:r>
            <a:r>
              <a:rPr sz="2400" spc="-45" dirty="0">
                <a:solidFill>
                  <a:srgbClr val="252525"/>
                </a:solidFill>
                <a:latin typeface="Times New Roman"/>
                <a:cs typeface="Times New Roman"/>
              </a:rPr>
              <a:t>are </a:t>
            </a:r>
            <a:r>
              <a:rPr sz="2400" spc="-5" dirty="0">
                <a:solidFill>
                  <a:srgbClr val="252525"/>
                </a:solidFill>
                <a:latin typeface="Times New Roman"/>
                <a:cs typeface="Times New Roman"/>
              </a:rPr>
              <a:t>modern </a:t>
            </a:r>
            <a:r>
              <a:rPr sz="2400" spc="-80" dirty="0">
                <a:solidFill>
                  <a:srgbClr val="252525"/>
                </a:solidFill>
                <a:latin typeface="Times New Roman"/>
                <a:cs typeface="Times New Roman"/>
              </a:rPr>
              <a:t>day </a:t>
            </a:r>
            <a:r>
              <a:rPr sz="2400" spc="-35" dirty="0">
                <a:solidFill>
                  <a:srgbClr val="252525"/>
                </a:solidFill>
                <a:latin typeface="Times New Roman"/>
                <a:cs typeface="Times New Roman"/>
              </a:rPr>
              <a:t>superheroes? </a:t>
            </a:r>
            <a:r>
              <a:rPr sz="2400" spc="-30" dirty="0">
                <a:solidFill>
                  <a:srgbClr val="252525"/>
                </a:solidFill>
                <a:latin typeface="Times New Roman"/>
                <a:cs typeface="Times New Roman"/>
              </a:rPr>
              <a:t>Give </a:t>
            </a:r>
            <a:r>
              <a:rPr sz="2400" spc="-45" dirty="0">
                <a:solidFill>
                  <a:srgbClr val="252525"/>
                </a:solidFill>
                <a:latin typeface="Times New Roman"/>
                <a:cs typeface="Times New Roman"/>
              </a:rPr>
              <a:t>your</a:t>
            </a:r>
            <a:r>
              <a:rPr sz="2400" spc="210" dirty="0">
                <a:solidFill>
                  <a:srgbClr val="252525"/>
                </a:solidFill>
                <a:latin typeface="Times New Roman"/>
                <a:cs typeface="Times New Roman"/>
              </a:rPr>
              <a:t> </a:t>
            </a:r>
            <a:r>
              <a:rPr sz="2400" spc="-35" dirty="0">
                <a:solidFill>
                  <a:srgbClr val="252525"/>
                </a:solidFill>
                <a:latin typeface="Times New Roman"/>
                <a:cs typeface="Times New Roman"/>
              </a:rPr>
              <a:t>reasoning.”</a:t>
            </a:r>
            <a:endParaRPr lang="en-US" sz="2400" spc="-35" dirty="0">
              <a:solidFill>
                <a:srgbClr val="252525"/>
              </a:solidFill>
              <a:latin typeface="Times New Roman"/>
              <a:cs typeface="Times New Roman"/>
            </a:endParaRPr>
          </a:p>
          <a:p>
            <a:pPr marL="581025" lvl="1" indent="-140335">
              <a:lnSpc>
                <a:spcPts val="2210"/>
              </a:lnSpc>
              <a:buClr>
                <a:srgbClr val="83992A"/>
              </a:buClr>
              <a:buSzPct val="115000"/>
              <a:buFont typeface="Arial"/>
              <a:buChar char="•"/>
              <a:tabLst>
                <a:tab pos="581660" algn="l"/>
              </a:tabLst>
            </a:pPr>
            <a:endParaRPr sz="2400" dirty="0">
              <a:latin typeface="Times New Roman"/>
              <a:cs typeface="Times New Roman"/>
            </a:endParaRPr>
          </a:p>
          <a:p>
            <a:pPr marL="12701">
              <a:lnSpc>
                <a:spcPts val="3090"/>
              </a:lnSpc>
              <a:buClr>
                <a:srgbClr val="83992A"/>
              </a:buClr>
              <a:buSzPct val="110416"/>
              <a:tabLst>
                <a:tab pos="136525" algn="l"/>
              </a:tabLst>
            </a:pPr>
            <a:r>
              <a:rPr sz="2800" b="1" spc="-65" dirty="0">
                <a:solidFill>
                  <a:srgbClr val="252525"/>
                </a:solidFill>
                <a:latin typeface="Times New Roman"/>
                <a:cs typeface="Times New Roman"/>
              </a:rPr>
              <a:t>Verbal </a:t>
            </a:r>
            <a:r>
              <a:rPr sz="2800" b="1" spc="-50" dirty="0">
                <a:solidFill>
                  <a:srgbClr val="252525"/>
                </a:solidFill>
                <a:latin typeface="Times New Roman"/>
                <a:cs typeface="Times New Roman"/>
              </a:rPr>
              <a:t>reasoning</a:t>
            </a:r>
            <a:r>
              <a:rPr sz="2800" b="1" spc="60" dirty="0">
                <a:solidFill>
                  <a:srgbClr val="252525"/>
                </a:solidFill>
                <a:latin typeface="Times New Roman"/>
                <a:cs typeface="Times New Roman"/>
              </a:rPr>
              <a:t> </a:t>
            </a:r>
            <a:r>
              <a:rPr sz="2800" b="1" spc="-75" dirty="0">
                <a:solidFill>
                  <a:srgbClr val="252525"/>
                </a:solidFill>
                <a:latin typeface="Times New Roman"/>
                <a:cs typeface="Times New Roman"/>
              </a:rPr>
              <a:t>(</a:t>
            </a:r>
            <a:r>
              <a:rPr lang="en-US" sz="2800" b="1" spc="-75" dirty="0">
                <a:solidFill>
                  <a:srgbClr val="252525"/>
                </a:solidFill>
                <a:latin typeface="Times New Roman"/>
                <a:cs typeface="Times New Roman"/>
              </a:rPr>
              <a:t>V</a:t>
            </a:r>
            <a:r>
              <a:rPr sz="2800" b="1" spc="-75" dirty="0">
                <a:solidFill>
                  <a:srgbClr val="252525"/>
                </a:solidFill>
                <a:latin typeface="Times New Roman"/>
                <a:cs typeface="Times New Roman"/>
              </a:rPr>
              <a:t>ocabulary)</a:t>
            </a:r>
            <a:endParaRPr sz="2800" b="1" dirty="0">
              <a:latin typeface="Times New Roman"/>
              <a:cs typeface="Times New Roman"/>
            </a:endParaRPr>
          </a:p>
          <a:p>
            <a:pPr marL="581025" lvl="1" indent="-140335">
              <a:lnSpc>
                <a:spcPts val="2380"/>
              </a:lnSpc>
              <a:buClr>
                <a:srgbClr val="83992A"/>
              </a:buClr>
              <a:buSzPct val="115000"/>
              <a:buFont typeface="Arial"/>
              <a:buChar char="•"/>
              <a:tabLst>
                <a:tab pos="581660" algn="l"/>
              </a:tabLst>
            </a:pPr>
            <a:r>
              <a:rPr lang="en-US" sz="2400" spc="-65" dirty="0">
                <a:solidFill>
                  <a:srgbClr val="252525"/>
                </a:solidFill>
                <a:latin typeface="Times New Roman"/>
                <a:cs typeface="Times New Roman"/>
              </a:rPr>
              <a:t> </a:t>
            </a:r>
            <a:r>
              <a:rPr sz="2400" spc="-65" dirty="0">
                <a:solidFill>
                  <a:srgbClr val="252525"/>
                </a:solidFill>
                <a:latin typeface="Times New Roman"/>
                <a:cs typeface="Times New Roman"/>
              </a:rPr>
              <a:t>2 </a:t>
            </a:r>
            <a:r>
              <a:rPr lang="en-US" sz="2400" spc="-65" dirty="0">
                <a:solidFill>
                  <a:srgbClr val="252525"/>
                </a:solidFill>
                <a:latin typeface="Times New Roman"/>
                <a:cs typeface="Times New Roman"/>
              </a:rPr>
              <a:t>sections, </a:t>
            </a:r>
            <a:r>
              <a:rPr sz="2400" spc="-65" dirty="0">
                <a:solidFill>
                  <a:srgbClr val="252525"/>
                </a:solidFill>
                <a:latin typeface="Times New Roman"/>
                <a:cs typeface="Times New Roman"/>
              </a:rPr>
              <a:t>30 </a:t>
            </a:r>
            <a:r>
              <a:rPr sz="2400" spc="-25" dirty="0">
                <a:solidFill>
                  <a:srgbClr val="252525"/>
                </a:solidFill>
                <a:latin typeface="Times New Roman"/>
                <a:cs typeface="Times New Roman"/>
              </a:rPr>
              <a:t>minute</a:t>
            </a:r>
            <a:r>
              <a:rPr lang="en-US" sz="2400" spc="-25" dirty="0">
                <a:solidFill>
                  <a:srgbClr val="252525"/>
                </a:solidFill>
                <a:latin typeface="Times New Roman"/>
                <a:cs typeface="Times New Roman"/>
              </a:rPr>
              <a:t>s per</a:t>
            </a:r>
            <a:r>
              <a:rPr sz="2400" spc="-25" dirty="0">
                <a:solidFill>
                  <a:srgbClr val="252525"/>
                </a:solidFill>
                <a:latin typeface="Times New Roman"/>
                <a:cs typeface="Times New Roman"/>
              </a:rPr>
              <a:t> </a:t>
            </a:r>
            <a:r>
              <a:rPr sz="2400" spc="-30" dirty="0">
                <a:solidFill>
                  <a:srgbClr val="252525"/>
                </a:solidFill>
                <a:latin typeface="Times New Roman"/>
                <a:cs typeface="Times New Roman"/>
              </a:rPr>
              <a:t>section, </a:t>
            </a:r>
            <a:r>
              <a:rPr sz="2400" spc="-65" dirty="0">
                <a:solidFill>
                  <a:srgbClr val="252525"/>
                </a:solidFill>
                <a:latin typeface="Times New Roman"/>
                <a:cs typeface="Times New Roman"/>
              </a:rPr>
              <a:t>20 </a:t>
            </a:r>
            <a:r>
              <a:rPr sz="2400" spc="-25" dirty="0">
                <a:solidFill>
                  <a:srgbClr val="252525"/>
                </a:solidFill>
                <a:latin typeface="Times New Roman"/>
                <a:cs typeface="Times New Roman"/>
              </a:rPr>
              <a:t>questions</a:t>
            </a:r>
            <a:r>
              <a:rPr sz="2400" spc="195" dirty="0">
                <a:solidFill>
                  <a:srgbClr val="252525"/>
                </a:solidFill>
                <a:latin typeface="Times New Roman"/>
                <a:cs typeface="Times New Roman"/>
              </a:rPr>
              <a:t> </a:t>
            </a:r>
            <a:r>
              <a:rPr sz="2400" spc="-40" dirty="0">
                <a:solidFill>
                  <a:srgbClr val="252525"/>
                </a:solidFill>
                <a:latin typeface="Times New Roman"/>
                <a:cs typeface="Times New Roman"/>
              </a:rPr>
              <a:t>each</a:t>
            </a:r>
            <a:endParaRPr sz="2400" dirty="0">
              <a:latin typeface="Times New Roman"/>
              <a:cs typeface="Times New Roman"/>
            </a:endParaRPr>
          </a:p>
          <a:p>
            <a:pPr marL="581025" lvl="1" indent="-140335">
              <a:lnSpc>
                <a:spcPts val="2215"/>
              </a:lnSpc>
              <a:buClr>
                <a:srgbClr val="83992A"/>
              </a:buClr>
              <a:buSzPct val="115000"/>
              <a:buFont typeface="Arial"/>
              <a:buChar char="•"/>
              <a:tabLst>
                <a:tab pos="581660" algn="l"/>
              </a:tabLst>
            </a:pPr>
            <a:r>
              <a:rPr lang="en-US" sz="2400" spc="-75" dirty="0">
                <a:solidFill>
                  <a:srgbClr val="252525"/>
                </a:solidFill>
                <a:latin typeface="Times New Roman"/>
                <a:cs typeface="Times New Roman"/>
              </a:rPr>
              <a:t> </a:t>
            </a:r>
            <a:r>
              <a:rPr sz="2400" spc="-75" dirty="0">
                <a:solidFill>
                  <a:srgbClr val="252525"/>
                </a:solidFill>
                <a:latin typeface="Times New Roman"/>
                <a:cs typeface="Times New Roman"/>
              </a:rPr>
              <a:t>Fill </a:t>
            </a:r>
            <a:r>
              <a:rPr sz="2400" spc="-40" dirty="0">
                <a:solidFill>
                  <a:srgbClr val="252525"/>
                </a:solidFill>
                <a:latin typeface="Times New Roman"/>
                <a:cs typeface="Times New Roman"/>
              </a:rPr>
              <a:t>in </a:t>
            </a:r>
            <a:r>
              <a:rPr sz="2400" dirty="0">
                <a:solidFill>
                  <a:srgbClr val="252525"/>
                </a:solidFill>
                <a:latin typeface="Times New Roman"/>
                <a:cs typeface="Times New Roman"/>
              </a:rPr>
              <a:t>the </a:t>
            </a:r>
            <a:r>
              <a:rPr sz="2400" spc="-50" dirty="0">
                <a:solidFill>
                  <a:srgbClr val="252525"/>
                </a:solidFill>
                <a:latin typeface="Times New Roman"/>
                <a:cs typeface="Times New Roman"/>
              </a:rPr>
              <a:t>blanks, </a:t>
            </a:r>
            <a:r>
              <a:rPr sz="2400" spc="-65" dirty="0">
                <a:solidFill>
                  <a:srgbClr val="252525"/>
                </a:solidFill>
                <a:latin typeface="Times New Roman"/>
                <a:cs typeface="Times New Roman"/>
              </a:rPr>
              <a:t>applying </a:t>
            </a:r>
            <a:r>
              <a:rPr sz="2400" spc="-50" dirty="0">
                <a:solidFill>
                  <a:srgbClr val="252525"/>
                </a:solidFill>
                <a:latin typeface="Times New Roman"/>
                <a:cs typeface="Times New Roman"/>
              </a:rPr>
              <a:t>vocabulary </a:t>
            </a:r>
            <a:r>
              <a:rPr sz="2400" spc="25" dirty="0">
                <a:solidFill>
                  <a:srgbClr val="252525"/>
                </a:solidFill>
                <a:latin typeface="Times New Roman"/>
                <a:cs typeface="Times New Roman"/>
              </a:rPr>
              <a:t>to</a:t>
            </a:r>
            <a:r>
              <a:rPr sz="2400" spc="300" dirty="0">
                <a:solidFill>
                  <a:srgbClr val="252525"/>
                </a:solidFill>
                <a:latin typeface="Times New Roman"/>
                <a:cs typeface="Times New Roman"/>
              </a:rPr>
              <a:t> </a:t>
            </a:r>
            <a:r>
              <a:rPr sz="2400" spc="-15" dirty="0">
                <a:solidFill>
                  <a:srgbClr val="252525"/>
                </a:solidFill>
                <a:latin typeface="Times New Roman"/>
                <a:cs typeface="Times New Roman"/>
              </a:rPr>
              <a:t>context</a:t>
            </a:r>
            <a:endParaRPr lang="en-US" sz="2400" spc="-15" dirty="0">
              <a:solidFill>
                <a:srgbClr val="252525"/>
              </a:solidFill>
              <a:latin typeface="Times New Roman"/>
              <a:cs typeface="Times New Roman"/>
            </a:endParaRPr>
          </a:p>
          <a:p>
            <a:pPr marL="440690" lvl="1">
              <a:lnSpc>
                <a:spcPts val="2215"/>
              </a:lnSpc>
              <a:buClr>
                <a:srgbClr val="83992A"/>
              </a:buClr>
              <a:buSzPct val="115000"/>
              <a:tabLst>
                <a:tab pos="581660" algn="l"/>
              </a:tabLst>
            </a:pPr>
            <a:endParaRPr sz="2400" dirty="0">
              <a:latin typeface="Times New Roman"/>
              <a:cs typeface="Times New Roman"/>
            </a:endParaRPr>
          </a:p>
          <a:p>
            <a:pPr marL="12701">
              <a:lnSpc>
                <a:spcPts val="3090"/>
              </a:lnSpc>
              <a:buClr>
                <a:srgbClr val="83992A"/>
              </a:buClr>
              <a:buSzPct val="110416"/>
              <a:tabLst>
                <a:tab pos="136525" algn="l"/>
              </a:tabLst>
            </a:pPr>
            <a:r>
              <a:rPr sz="2800" b="1" spc="-30" dirty="0">
                <a:solidFill>
                  <a:srgbClr val="252525"/>
                </a:solidFill>
                <a:latin typeface="Times New Roman"/>
                <a:cs typeface="Times New Roman"/>
              </a:rPr>
              <a:t>Quantitative </a:t>
            </a:r>
            <a:r>
              <a:rPr sz="2800" b="1" spc="-50" dirty="0">
                <a:solidFill>
                  <a:srgbClr val="252525"/>
                </a:solidFill>
                <a:latin typeface="Times New Roman"/>
                <a:cs typeface="Times New Roman"/>
              </a:rPr>
              <a:t>reasoning</a:t>
            </a:r>
            <a:r>
              <a:rPr sz="2800" b="1" spc="25" dirty="0">
                <a:solidFill>
                  <a:srgbClr val="252525"/>
                </a:solidFill>
                <a:latin typeface="Times New Roman"/>
                <a:cs typeface="Times New Roman"/>
              </a:rPr>
              <a:t> </a:t>
            </a:r>
            <a:r>
              <a:rPr sz="2800" b="1" spc="-65" dirty="0">
                <a:solidFill>
                  <a:srgbClr val="252525"/>
                </a:solidFill>
                <a:latin typeface="Times New Roman"/>
                <a:cs typeface="Times New Roman"/>
              </a:rPr>
              <a:t>(Math)</a:t>
            </a:r>
            <a:endParaRPr sz="2800" b="1" dirty="0">
              <a:latin typeface="Times New Roman"/>
              <a:cs typeface="Times New Roman"/>
            </a:endParaRPr>
          </a:p>
          <a:p>
            <a:pPr marL="581025" lvl="1" indent="-140335">
              <a:lnSpc>
                <a:spcPts val="2380"/>
              </a:lnSpc>
              <a:buClr>
                <a:srgbClr val="83992A"/>
              </a:buClr>
              <a:buSzPct val="115000"/>
              <a:buFont typeface="Arial"/>
              <a:buChar char="•"/>
              <a:tabLst>
                <a:tab pos="581660" algn="l"/>
              </a:tabLst>
            </a:pPr>
            <a:r>
              <a:rPr lang="en-US" sz="2400" spc="-65" dirty="0">
                <a:solidFill>
                  <a:srgbClr val="252525"/>
                </a:solidFill>
                <a:latin typeface="Times New Roman"/>
                <a:cs typeface="Times New Roman"/>
              </a:rPr>
              <a:t> </a:t>
            </a:r>
            <a:r>
              <a:rPr sz="2400" spc="-65" dirty="0">
                <a:solidFill>
                  <a:srgbClr val="252525"/>
                </a:solidFill>
                <a:latin typeface="Times New Roman"/>
                <a:cs typeface="Times New Roman"/>
              </a:rPr>
              <a:t>2</a:t>
            </a:r>
            <a:r>
              <a:rPr lang="en-US" sz="2400" spc="-65" dirty="0">
                <a:solidFill>
                  <a:srgbClr val="252525"/>
                </a:solidFill>
                <a:latin typeface="Times New Roman"/>
                <a:cs typeface="Times New Roman"/>
              </a:rPr>
              <a:t> sections,</a:t>
            </a:r>
            <a:r>
              <a:rPr sz="2400" spc="-65" dirty="0">
                <a:solidFill>
                  <a:srgbClr val="252525"/>
                </a:solidFill>
                <a:latin typeface="Times New Roman"/>
                <a:cs typeface="Times New Roman"/>
              </a:rPr>
              <a:t> 35 </a:t>
            </a:r>
            <a:r>
              <a:rPr sz="2400" spc="-25" dirty="0">
                <a:solidFill>
                  <a:srgbClr val="252525"/>
                </a:solidFill>
                <a:latin typeface="Times New Roman"/>
                <a:cs typeface="Times New Roman"/>
              </a:rPr>
              <a:t>minute</a:t>
            </a:r>
            <a:r>
              <a:rPr lang="en-US" sz="2400" spc="-25" dirty="0">
                <a:solidFill>
                  <a:srgbClr val="252525"/>
                </a:solidFill>
                <a:latin typeface="Times New Roman"/>
                <a:cs typeface="Times New Roman"/>
              </a:rPr>
              <a:t>s per section</a:t>
            </a:r>
            <a:r>
              <a:rPr sz="2400" spc="-35" dirty="0">
                <a:solidFill>
                  <a:srgbClr val="252525"/>
                </a:solidFill>
                <a:latin typeface="Times New Roman"/>
                <a:cs typeface="Times New Roman"/>
              </a:rPr>
              <a:t>, </a:t>
            </a:r>
            <a:r>
              <a:rPr sz="2400" spc="-65" dirty="0">
                <a:solidFill>
                  <a:srgbClr val="252525"/>
                </a:solidFill>
                <a:latin typeface="Times New Roman"/>
                <a:cs typeface="Times New Roman"/>
              </a:rPr>
              <a:t>20 </a:t>
            </a:r>
            <a:r>
              <a:rPr sz="2400" spc="-25" dirty="0">
                <a:solidFill>
                  <a:srgbClr val="252525"/>
                </a:solidFill>
                <a:latin typeface="Times New Roman"/>
                <a:cs typeface="Times New Roman"/>
              </a:rPr>
              <a:t>questions</a:t>
            </a:r>
            <a:r>
              <a:rPr sz="2400" spc="195" dirty="0">
                <a:solidFill>
                  <a:srgbClr val="252525"/>
                </a:solidFill>
                <a:latin typeface="Times New Roman"/>
                <a:cs typeface="Times New Roman"/>
              </a:rPr>
              <a:t> </a:t>
            </a:r>
            <a:r>
              <a:rPr sz="2400" spc="-40" dirty="0">
                <a:solidFill>
                  <a:srgbClr val="252525"/>
                </a:solidFill>
                <a:latin typeface="Times New Roman"/>
                <a:cs typeface="Times New Roman"/>
              </a:rPr>
              <a:t>each</a:t>
            </a:r>
            <a:endParaRPr sz="2400" dirty="0">
              <a:latin typeface="Times New Roman"/>
              <a:cs typeface="Times New Roman"/>
            </a:endParaRPr>
          </a:p>
          <a:p>
            <a:pPr marL="581025" lvl="1" indent="-140335">
              <a:lnSpc>
                <a:spcPct val="100000"/>
              </a:lnSpc>
              <a:buClr>
                <a:srgbClr val="83992A"/>
              </a:buClr>
              <a:buSzPct val="115000"/>
              <a:buFont typeface="Arial"/>
              <a:buChar char="•"/>
              <a:tabLst>
                <a:tab pos="581660" algn="l"/>
              </a:tabLst>
            </a:pPr>
            <a:r>
              <a:rPr lang="en-US" sz="2400" spc="-45" dirty="0">
                <a:solidFill>
                  <a:srgbClr val="252525"/>
                </a:solidFill>
                <a:latin typeface="Times New Roman"/>
                <a:cs typeface="Times New Roman"/>
              </a:rPr>
              <a:t> H</a:t>
            </a:r>
            <a:r>
              <a:rPr sz="2400" spc="-45" dirty="0">
                <a:solidFill>
                  <a:srgbClr val="252525"/>
                </a:solidFill>
                <a:latin typeface="Times New Roman"/>
                <a:cs typeface="Times New Roman"/>
              </a:rPr>
              <a:t>igh </a:t>
            </a:r>
            <a:r>
              <a:rPr sz="2400" spc="-25" dirty="0">
                <a:solidFill>
                  <a:srgbClr val="252525"/>
                </a:solidFill>
                <a:latin typeface="Times New Roman"/>
                <a:cs typeface="Times New Roman"/>
              </a:rPr>
              <a:t>school </a:t>
            </a:r>
            <a:r>
              <a:rPr sz="2400" spc="-75" dirty="0">
                <a:solidFill>
                  <a:srgbClr val="252525"/>
                </a:solidFill>
                <a:latin typeface="Times New Roman"/>
                <a:cs typeface="Times New Roman"/>
              </a:rPr>
              <a:t>level</a:t>
            </a:r>
            <a:r>
              <a:rPr sz="2400" spc="80" dirty="0">
                <a:solidFill>
                  <a:srgbClr val="252525"/>
                </a:solidFill>
                <a:latin typeface="Times New Roman"/>
                <a:cs typeface="Times New Roman"/>
              </a:rPr>
              <a:t> </a:t>
            </a:r>
            <a:r>
              <a:rPr sz="2400" spc="-10" dirty="0">
                <a:solidFill>
                  <a:srgbClr val="252525"/>
                </a:solidFill>
                <a:latin typeface="Times New Roman"/>
                <a:cs typeface="Times New Roman"/>
              </a:rPr>
              <a:t>math</a:t>
            </a:r>
            <a:endParaRPr sz="2400" dirty="0">
              <a:latin typeface="Times New Roman"/>
              <a:cs typeface="Times New Roman"/>
            </a:endParaRPr>
          </a:p>
        </p:txBody>
      </p:sp>
      <p:sp>
        <p:nvSpPr>
          <p:cNvPr id="3" name="object 3"/>
          <p:cNvSpPr txBox="1">
            <a:spLocks noGrp="1"/>
          </p:cNvSpPr>
          <p:nvPr>
            <p:ph type="title"/>
          </p:nvPr>
        </p:nvSpPr>
        <p:spPr>
          <a:xfrm>
            <a:off x="10751185" y="6324600"/>
            <a:ext cx="121221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0000"/>
                </a:solidFill>
                <a:latin typeface="Arial"/>
                <a:cs typeface="Arial"/>
              </a:rPr>
              <a:t>$205</a:t>
            </a:r>
            <a:r>
              <a:rPr sz="2400" spc="-65" dirty="0">
                <a:solidFill>
                  <a:srgbClr val="000000"/>
                </a:solidFill>
                <a:latin typeface="Arial"/>
                <a:cs typeface="Arial"/>
              </a:rPr>
              <a:t> </a:t>
            </a:r>
            <a:r>
              <a:rPr sz="2400" spc="-5" dirty="0">
                <a:solidFill>
                  <a:srgbClr val="000000"/>
                </a:solidFill>
                <a:latin typeface="Arial"/>
                <a:cs typeface="Arial"/>
              </a:rPr>
              <a:t>US</a:t>
            </a:r>
            <a:endParaRPr sz="2400" dirty="0">
              <a:latin typeface="Arial"/>
              <a:cs typeface="Arial"/>
            </a:endParaRPr>
          </a:p>
        </p:txBody>
      </p:sp>
      <p:sp>
        <p:nvSpPr>
          <p:cNvPr id="4" name="object 2">
            <a:extLst>
              <a:ext uri="{FF2B5EF4-FFF2-40B4-BE49-F238E27FC236}">
                <a16:creationId xmlns:a16="http://schemas.microsoft.com/office/drawing/2014/main" id="{61507D70-861F-4FC8-BF42-56B4CA3BF4DC}"/>
              </a:ext>
            </a:extLst>
          </p:cNvPr>
          <p:cNvSpPr txBox="1">
            <a:spLocks/>
          </p:cNvSpPr>
          <p:nvPr/>
        </p:nvSpPr>
        <p:spPr>
          <a:xfrm>
            <a:off x="76200" y="533400"/>
            <a:ext cx="11887200" cy="1029128"/>
          </a:xfrm>
          <a:prstGeom prst="rect">
            <a:avLst/>
          </a:prstGeom>
        </p:spPr>
        <p:txBody>
          <a:bodyPr vert="horz" wrap="square" lIns="0" tIns="13335" rIns="0" bIns="0" rtlCol="0" anchor="ctr">
            <a:spAutoFit/>
          </a:bodyPr>
          <a:lstStyle>
            <a:lvl1pPr algn="ctr" defTabSz="914400" rtl="0" eaLnBrk="1" latinLnBrk="0" hangingPunct="1">
              <a:lnSpc>
                <a:spcPct val="80000"/>
              </a:lnSpc>
              <a:spcBef>
                <a:spcPct val="0"/>
              </a:spcBef>
              <a:buNone/>
              <a:defRPr sz="6600" kern="1200" cap="all" spc="100" baseline="0">
                <a:solidFill>
                  <a:schemeClr val="tx1">
                    <a:lumMod val="95000"/>
                    <a:lumOff val="5000"/>
                  </a:schemeClr>
                </a:solidFill>
                <a:latin typeface="+mj-lt"/>
                <a:ea typeface="+mj-ea"/>
                <a:cs typeface="+mj-cs"/>
              </a:defRPr>
            </a:lvl1pPr>
          </a:lstStyle>
          <a:p>
            <a:pPr marL="12700">
              <a:lnSpc>
                <a:spcPct val="100000"/>
              </a:lnSpc>
              <a:spcBef>
                <a:spcPts val="105"/>
              </a:spcBef>
            </a:pPr>
            <a:r>
              <a:rPr lang="en-US" spc="30" dirty="0"/>
              <a:t>Graduate record r examination (GRE)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44730"/>
            <a:ext cx="10134599" cy="1029128"/>
          </a:xfrm>
          <a:prstGeom prst="rect">
            <a:avLst/>
          </a:prstGeom>
        </p:spPr>
        <p:txBody>
          <a:bodyPr vert="horz" wrap="square" lIns="0" tIns="13335" rIns="0" bIns="0" rtlCol="0">
            <a:spAutoFit/>
          </a:bodyPr>
          <a:lstStyle/>
          <a:p>
            <a:pPr marL="12700">
              <a:lnSpc>
                <a:spcPct val="100000"/>
              </a:lnSpc>
              <a:spcBef>
                <a:spcPts val="105"/>
              </a:spcBef>
            </a:pPr>
            <a:r>
              <a:rPr spc="-135" dirty="0"/>
              <a:t>Sample </a:t>
            </a:r>
            <a:r>
              <a:rPr spc="-80" dirty="0"/>
              <a:t>Vocab</a:t>
            </a:r>
            <a:r>
              <a:rPr spc="45" dirty="0"/>
              <a:t> </a:t>
            </a:r>
            <a:r>
              <a:rPr spc="-15" dirty="0"/>
              <a:t>Question</a:t>
            </a:r>
          </a:p>
        </p:txBody>
      </p:sp>
      <p:sp>
        <p:nvSpPr>
          <p:cNvPr id="3" name="object 3"/>
          <p:cNvSpPr txBox="1"/>
          <p:nvPr/>
        </p:nvSpPr>
        <p:spPr>
          <a:xfrm>
            <a:off x="266700" y="6192555"/>
            <a:ext cx="11658600" cy="382156"/>
          </a:xfrm>
          <a:prstGeom prst="rect">
            <a:avLst/>
          </a:prstGeom>
        </p:spPr>
        <p:txBody>
          <a:bodyPr vert="horz" wrap="square" lIns="0" tIns="12700" rIns="0" bIns="0" rtlCol="0">
            <a:spAutoFit/>
          </a:bodyPr>
          <a:lstStyle/>
          <a:p>
            <a:pPr marL="123825" marR="5080" indent="-111760">
              <a:lnSpc>
                <a:spcPct val="100000"/>
              </a:lnSpc>
              <a:spcBef>
                <a:spcPts val="100"/>
              </a:spcBef>
            </a:pPr>
            <a:r>
              <a:rPr sz="2400" u="sng" spc="10" dirty="0">
                <a:solidFill>
                  <a:srgbClr val="252525"/>
                </a:solidFill>
                <a:latin typeface="Times New Roman"/>
                <a:cs typeface="Times New Roman"/>
              </a:rPr>
              <a:t>htt</a:t>
            </a:r>
            <a:r>
              <a:rPr sz="2400" u="sng" spc="10" dirty="0">
                <a:solidFill>
                  <a:srgbClr val="252525"/>
                </a:solidFill>
                <a:latin typeface="Times New Roman"/>
                <a:cs typeface="Times New Roman"/>
                <a:hlinkClick r:id="rId3"/>
              </a:rPr>
              <a:t>ps://ww</a:t>
            </a:r>
            <a:r>
              <a:rPr sz="2400" u="sng" spc="10" dirty="0">
                <a:solidFill>
                  <a:srgbClr val="252525"/>
                </a:solidFill>
                <a:latin typeface="Times New Roman"/>
                <a:cs typeface="Times New Roman"/>
              </a:rPr>
              <a:t>w.ets.org/gre/institutions/about/general/verbal_reasoning_samp</a:t>
            </a:r>
            <a:r>
              <a:rPr sz="2400" u="sng" spc="5" dirty="0">
                <a:solidFill>
                  <a:srgbClr val="252525"/>
                </a:solidFill>
                <a:latin typeface="Times New Roman"/>
                <a:cs typeface="Times New Roman"/>
              </a:rPr>
              <a:t>le_questions</a:t>
            </a:r>
            <a:r>
              <a:rPr sz="2400" spc="5" dirty="0">
                <a:solidFill>
                  <a:srgbClr val="252525"/>
                </a:solidFill>
                <a:latin typeface="Times New Roman"/>
                <a:cs typeface="Times New Roman"/>
              </a:rPr>
              <a:t>/</a:t>
            </a:r>
            <a:endParaRPr sz="2400" dirty="0">
              <a:latin typeface="Times New Roman"/>
              <a:cs typeface="Times New Roman"/>
            </a:endParaRPr>
          </a:p>
        </p:txBody>
      </p:sp>
      <p:sp>
        <p:nvSpPr>
          <p:cNvPr id="4" name="object 4"/>
          <p:cNvSpPr/>
          <p:nvPr/>
        </p:nvSpPr>
        <p:spPr>
          <a:xfrm>
            <a:off x="912113" y="1981200"/>
            <a:ext cx="10367773" cy="3843528"/>
          </a:xfrm>
          <a:prstGeom prst="rect">
            <a:avLst/>
          </a:prstGeom>
          <a:blipFill>
            <a:blip r:embed="rId4" cstate="print"/>
            <a:stretch>
              <a:fillRect t="-3965"/>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606630"/>
            <a:ext cx="9982200" cy="1029128"/>
          </a:xfrm>
          <a:prstGeom prst="rect">
            <a:avLst/>
          </a:prstGeom>
        </p:spPr>
        <p:txBody>
          <a:bodyPr vert="horz" wrap="square" lIns="0" tIns="13335" rIns="0" bIns="0" rtlCol="0">
            <a:spAutoFit/>
          </a:bodyPr>
          <a:lstStyle/>
          <a:p>
            <a:pPr marL="12700">
              <a:lnSpc>
                <a:spcPct val="100000"/>
              </a:lnSpc>
              <a:spcBef>
                <a:spcPts val="105"/>
              </a:spcBef>
            </a:pPr>
            <a:r>
              <a:rPr spc="80" dirty="0"/>
              <a:t>GRE </a:t>
            </a:r>
            <a:r>
              <a:rPr spc="-90" dirty="0"/>
              <a:t>-</a:t>
            </a:r>
            <a:r>
              <a:rPr spc="-160" dirty="0"/>
              <a:t> </a:t>
            </a:r>
            <a:r>
              <a:rPr spc="-130" dirty="0"/>
              <a:t>Psychology</a:t>
            </a:r>
          </a:p>
        </p:txBody>
      </p:sp>
      <p:sp>
        <p:nvSpPr>
          <p:cNvPr id="3" name="object 3"/>
          <p:cNvSpPr txBox="1"/>
          <p:nvPr/>
        </p:nvSpPr>
        <p:spPr>
          <a:xfrm>
            <a:off x="609600" y="1981200"/>
            <a:ext cx="10831830" cy="2155077"/>
          </a:xfrm>
          <a:prstGeom prst="rect">
            <a:avLst/>
          </a:prstGeom>
        </p:spPr>
        <p:txBody>
          <a:bodyPr vert="horz" wrap="square" lIns="0" tIns="38735" rIns="0" bIns="0" rtlCol="0">
            <a:spAutoFit/>
          </a:bodyPr>
          <a:lstStyle/>
          <a:p>
            <a:pPr marL="240665" indent="-227965">
              <a:lnSpc>
                <a:spcPct val="100000"/>
              </a:lnSpc>
              <a:spcBef>
                <a:spcPts val="305"/>
              </a:spcBef>
              <a:buClr>
                <a:srgbClr val="83992A"/>
              </a:buClr>
              <a:buSzPct val="114583"/>
              <a:buFont typeface="Arial"/>
              <a:buChar char="•"/>
              <a:tabLst>
                <a:tab pos="241300" algn="l"/>
              </a:tabLst>
            </a:pPr>
            <a:r>
              <a:rPr sz="2400" spc="-70" dirty="0">
                <a:latin typeface="Times New Roman"/>
                <a:cs typeface="Times New Roman"/>
              </a:rPr>
              <a:t>Measures </a:t>
            </a:r>
            <a:r>
              <a:rPr sz="2400" spc="-40" dirty="0">
                <a:latin typeface="Times New Roman"/>
                <a:cs typeface="Times New Roman"/>
              </a:rPr>
              <a:t>undergraduate</a:t>
            </a:r>
            <a:r>
              <a:rPr lang="en-US" sz="2400" spc="-40" dirty="0">
                <a:latin typeface="Times New Roman"/>
                <a:cs typeface="Times New Roman"/>
              </a:rPr>
              <a:t>-level </a:t>
            </a:r>
            <a:r>
              <a:rPr sz="2400" spc="-65" dirty="0">
                <a:latin typeface="Times New Roman"/>
                <a:cs typeface="Times New Roman"/>
              </a:rPr>
              <a:t>psych</a:t>
            </a:r>
            <a:r>
              <a:rPr lang="en-US" sz="2400" spc="-65" dirty="0">
                <a:latin typeface="Times New Roman"/>
                <a:cs typeface="Times New Roman"/>
              </a:rPr>
              <a:t>ology</a:t>
            </a:r>
            <a:r>
              <a:rPr sz="2400" spc="-65" dirty="0">
                <a:latin typeface="Times New Roman"/>
                <a:cs typeface="Times New Roman"/>
              </a:rPr>
              <a:t> </a:t>
            </a:r>
            <a:r>
              <a:rPr sz="2400" spc="-60" dirty="0">
                <a:latin typeface="Times New Roman"/>
                <a:cs typeface="Times New Roman"/>
              </a:rPr>
              <a:t>knowledge </a:t>
            </a:r>
            <a:endParaRPr lang="en-US" sz="2400" spc="-60" dirty="0">
              <a:latin typeface="Times New Roman"/>
              <a:cs typeface="Times New Roman"/>
            </a:endParaRPr>
          </a:p>
          <a:p>
            <a:pPr marL="697865" lvl="1" indent="-227965">
              <a:spcBef>
                <a:spcPts val="305"/>
              </a:spcBef>
              <a:buClr>
                <a:srgbClr val="83992A"/>
              </a:buClr>
              <a:buSzPct val="114583"/>
              <a:buFont typeface="Arial"/>
              <a:buChar char="•"/>
              <a:tabLst>
                <a:tab pos="241300" algn="l"/>
              </a:tabLst>
            </a:pPr>
            <a:r>
              <a:rPr sz="2400" spc="-90" dirty="0">
                <a:latin typeface="Times New Roman"/>
                <a:cs typeface="Times New Roman"/>
              </a:rPr>
              <a:t>(ex. </a:t>
            </a:r>
            <a:r>
              <a:rPr sz="2400" spc="-55" dirty="0">
                <a:latin typeface="Times New Roman"/>
                <a:cs typeface="Times New Roman"/>
              </a:rPr>
              <a:t>memory, </a:t>
            </a:r>
            <a:r>
              <a:rPr sz="2400" spc="-60" dirty="0">
                <a:latin typeface="Times New Roman"/>
                <a:cs typeface="Times New Roman"/>
              </a:rPr>
              <a:t>personality,</a:t>
            </a:r>
            <a:r>
              <a:rPr sz="2400" spc="475" dirty="0">
                <a:latin typeface="Times New Roman"/>
                <a:cs typeface="Times New Roman"/>
              </a:rPr>
              <a:t> </a:t>
            </a:r>
            <a:r>
              <a:rPr sz="2400" spc="-40" dirty="0">
                <a:latin typeface="Times New Roman"/>
                <a:cs typeface="Times New Roman"/>
              </a:rPr>
              <a:t>methodology</a:t>
            </a:r>
            <a:r>
              <a:rPr lang="en-US" sz="2400" spc="-40" dirty="0">
                <a:latin typeface="Times New Roman"/>
                <a:cs typeface="Times New Roman"/>
              </a:rPr>
              <a:t>, etc.</a:t>
            </a:r>
            <a:r>
              <a:rPr sz="2400" spc="-40" dirty="0">
                <a:latin typeface="Times New Roman"/>
                <a:cs typeface="Times New Roman"/>
              </a:rPr>
              <a:t>)</a:t>
            </a:r>
            <a:endParaRPr sz="2400" dirty="0">
              <a:latin typeface="Times New Roman"/>
              <a:cs typeface="Times New Roman"/>
            </a:endParaRPr>
          </a:p>
          <a:p>
            <a:pPr marL="240665" indent="-227965">
              <a:lnSpc>
                <a:spcPct val="100000"/>
              </a:lnSpc>
              <a:spcBef>
                <a:spcPts val="600"/>
              </a:spcBef>
              <a:buClr>
                <a:srgbClr val="83992A"/>
              </a:buClr>
              <a:buSzPct val="114583"/>
              <a:buFont typeface="Arial"/>
              <a:buChar char="•"/>
              <a:tabLst>
                <a:tab pos="241300" algn="l"/>
              </a:tabLst>
            </a:pPr>
            <a:r>
              <a:rPr sz="2400" spc="-55" dirty="0">
                <a:latin typeface="Times New Roman"/>
                <a:cs typeface="Times New Roman"/>
              </a:rPr>
              <a:t>Pencil </a:t>
            </a:r>
            <a:r>
              <a:rPr sz="2400" spc="245" dirty="0">
                <a:latin typeface="Times New Roman"/>
                <a:cs typeface="Times New Roman"/>
              </a:rPr>
              <a:t>+</a:t>
            </a:r>
            <a:r>
              <a:rPr sz="2400" spc="-30" dirty="0">
                <a:latin typeface="Times New Roman"/>
                <a:cs typeface="Times New Roman"/>
              </a:rPr>
              <a:t>paper test, </a:t>
            </a:r>
            <a:r>
              <a:rPr sz="2400" spc="-75" dirty="0">
                <a:latin typeface="Times New Roman"/>
                <a:cs typeface="Times New Roman"/>
              </a:rPr>
              <a:t>only </a:t>
            </a:r>
            <a:r>
              <a:rPr sz="2400" spc="-25" dirty="0">
                <a:latin typeface="Times New Roman"/>
                <a:cs typeface="Times New Roman"/>
              </a:rPr>
              <a:t>offered </a:t>
            </a:r>
            <a:r>
              <a:rPr sz="2400" spc="-75" dirty="0">
                <a:latin typeface="Times New Roman"/>
                <a:cs typeface="Times New Roman"/>
              </a:rPr>
              <a:t>3 </a:t>
            </a:r>
            <a:r>
              <a:rPr sz="2400" spc="-50" dirty="0">
                <a:latin typeface="Times New Roman"/>
                <a:cs typeface="Times New Roman"/>
              </a:rPr>
              <a:t>times </a:t>
            </a:r>
            <a:r>
              <a:rPr sz="2400" spc="-95" dirty="0">
                <a:latin typeface="Times New Roman"/>
                <a:cs typeface="Times New Roman"/>
              </a:rPr>
              <a:t>a</a:t>
            </a:r>
            <a:r>
              <a:rPr sz="2400" spc="85" dirty="0">
                <a:latin typeface="Times New Roman"/>
                <a:cs typeface="Times New Roman"/>
              </a:rPr>
              <a:t> </a:t>
            </a:r>
            <a:r>
              <a:rPr sz="2400" spc="-95" dirty="0">
                <a:latin typeface="Times New Roman"/>
                <a:cs typeface="Times New Roman"/>
              </a:rPr>
              <a:t>year</a:t>
            </a:r>
            <a:endParaRPr sz="2400" dirty="0">
              <a:latin typeface="Times New Roman"/>
              <a:cs typeface="Times New Roman"/>
            </a:endParaRPr>
          </a:p>
          <a:p>
            <a:pPr marL="240665" indent="-227965">
              <a:lnSpc>
                <a:spcPct val="100000"/>
              </a:lnSpc>
              <a:spcBef>
                <a:spcPts val="600"/>
              </a:spcBef>
              <a:buClr>
                <a:srgbClr val="83992A"/>
              </a:buClr>
              <a:buSzPct val="114583"/>
              <a:buFont typeface="Arial"/>
              <a:buChar char="•"/>
              <a:tabLst>
                <a:tab pos="241300" algn="l"/>
              </a:tabLst>
            </a:pPr>
            <a:r>
              <a:rPr sz="2400" spc="-75" dirty="0">
                <a:latin typeface="Times New Roman"/>
                <a:cs typeface="Times New Roman"/>
              </a:rPr>
              <a:t>205</a:t>
            </a:r>
            <a:r>
              <a:rPr lang="en-US" sz="2400" spc="-75" dirty="0">
                <a:latin typeface="Times New Roman"/>
                <a:cs typeface="Times New Roman"/>
              </a:rPr>
              <a:t> multiple </a:t>
            </a:r>
            <a:r>
              <a:rPr lang="en-US" sz="2400" spc="150" dirty="0">
                <a:latin typeface="Times New Roman"/>
                <a:cs typeface="Times New Roman"/>
              </a:rPr>
              <a:t>choice</a:t>
            </a:r>
            <a:r>
              <a:rPr sz="2400" spc="55" dirty="0">
                <a:latin typeface="Times New Roman"/>
                <a:cs typeface="Times New Roman"/>
              </a:rPr>
              <a:t> </a:t>
            </a:r>
            <a:r>
              <a:rPr sz="2400" spc="-30" dirty="0">
                <a:latin typeface="Times New Roman"/>
                <a:cs typeface="Times New Roman"/>
              </a:rPr>
              <a:t>questions</a:t>
            </a:r>
            <a:endParaRPr lang="en-US" sz="2400" spc="-30" dirty="0">
              <a:latin typeface="Times New Roman"/>
              <a:cs typeface="Times New Roman"/>
            </a:endParaRPr>
          </a:p>
          <a:p>
            <a:pPr marL="240665" indent="-227965">
              <a:lnSpc>
                <a:spcPct val="100000"/>
              </a:lnSpc>
              <a:spcBef>
                <a:spcPts val="600"/>
              </a:spcBef>
              <a:buClr>
                <a:srgbClr val="83992A"/>
              </a:buClr>
              <a:buSzPct val="114583"/>
              <a:buFont typeface="Arial"/>
              <a:buChar char="•"/>
              <a:tabLst>
                <a:tab pos="241300" algn="l"/>
              </a:tabLst>
            </a:pPr>
            <a:endParaRPr sz="2400" dirty="0">
              <a:latin typeface="Times New Roman"/>
              <a:cs typeface="Times New Roman"/>
            </a:endParaRPr>
          </a:p>
        </p:txBody>
      </p:sp>
      <p:sp>
        <p:nvSpPr>
          <p:cNvPr id="4" name="object 4"/>
          <p:cNvSpPr txBox="1"/>
          <p:nvPr/>
        </p:nvSpPr>
        <p:spPr>
          <a:xfrm>
            <a:off x="10835322" y="6404407"/>
            <a:ext cx="121221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$150</a:t>
            </a:r>
            <a:r>
              <a:rPr sz="2400" spc="-65" dirty="0">
                <a:latin typeface="Arial"/>
                <a:cs typeface="Arial"/>
              </a:rPr>
              <a:t> </a:t>
            </a:r>
            <a:r>
              <a:rPr sz="2400" spc="-5" dirty="0">
                <a:latin typeface="Arial"/>
                <a:cs typeface="Arial"/>
              </a:rPr>
              <a:t>US</a:t>
            </a:r>
            <a:endParaRPr sz="24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606630"/>
            <a:ext cx="9982200" cy="1029128"/>
          </a:xfrm>
          <a:prstGeom prst="rect">
            <a:avLst/>
          </a:prstGeom>
        </p:spPr>
        <p:txBody>
          <a:bodyPr vert="horz" wrap="square" lIns="0" tIns="13335" rIns="0" bIns="0" rtlCol="0">
            <a:spAutoFit/>
          </a:bodyPr>
          <a:lstStyle/>
          <a:p>
            <a:pPr marL="12700">
              <a:lnSpc>
                <a:spcPct val="100000"/>
              </a:lnSpc>
              <a:spcBef>
                <a:spcPts val="105"/>
              </a:spcBef>
            </a:pPr>
            <a:r>
              <a:rPr spc="80" dirty="0"/>
              <a:t>GRE </a:t>
            </a:r>
            <a:r>
              <a:rPr spc="-90" dirty="0"/>
              <a:t>-</a:t>
            </a:r>
            <a:r>
              <a:rPr spc="-160" dirty="0"/>
              <a:t> </a:t>
            </a:r>
            <a:r>
              <a:rPr spc="-130" dirty="0"/>
              <a:t>Psychology</a:t>
            </a:r>
          </a:p>
        </p:txBody>
      </p:sp>
      <p:sp>
        <p:nvSpPr>
          <p:cNvPr id="3" name="object 3"/>
          <p:cNvSpPr txBox="1"/>
          <p:nvPr/>
        </p:nvSpPr>
        <p:spPr>
          <a:xfrm>
            <a:off x="609600" y="1981200"/>
            <a:ext cx="10831830" cy="4524957"/>
          </a:xfrm>
          <a:prstGeom prst="rect">
            <a:avLst/>
          </a:prstGeom>
        </p:spPr>
        <p:txBody>
          <a:bodyPr vert="horz" wrap="square" lIns="0" tIns="38735" rIns="0" bIns="0" rtlCol="0">
            <a:spAutoFit/>
          </a:bodyPr>
          <a:lstStyle/>
          <a:p>
            <a:pPr marL="240665" indent="-227965">
              <a:lnSpc>
                <a:spcPct val="100000"/>
              </a:lnSpc>
              <a:spcBef>
                <a:spcPts val="305"/>
              </a:spcBef>
              <a:buClr>
                <a:srgbClr val="83992A"/>
              </a:buClr>
              <a:buSzPct val="114583"/>
              <a:buFont typeface="Arial"/>
              <a:buChar char="•"/>
              <a:tabLst>
                <a:tab pos="241300" algn="l"/>
              </a:tabLst>
            </a:pPr>
            <a:r>
              <a:rPr lang="en-US" sz="2400" spc="-70" dirty="0">
                <a:latin typeface="Times New Roman"/>
                <a:cs typeface="Times New Roman"/>
              </a:rPr>
              <a:t>Measures </a:t>
            </a:r>
            <a:r>
              <a:rPr lang="en-US" sz="2400" spc="-40" dirty="0">
                <a:latin typeface="Times New Roman"/>
                <a:cs typeface="Times New Roman"/>
              </a:rPr>
              <a:t>undergraduate-level </a:t>
            </a:r>
            <a:r>
              <a:rPr lang="en-US" sz="2400" spc="-65" dirty="0">
                <a:latin typeface="Times New Roman"/>
                <a:cs typeface="Times New Roman"/>
              </a:rPr>
              <a:t>psychology </a:t>
            </a:r>
            <a:r>
              <a:rPr lang="en-US" sz="2400" spc="-60" dirty="0">
                <a:latin typeface="Times New Roman"/>
                <a:cs typeface="Times New Roman"/>
              </a:rPr>
              <a:t>knowledge </a:t>
            </a:r>
          </a:p>
          <a:p>
            <a:pPr marL="697865" lvl="1" indent="-227965">
              <a:spcBef>
                <a:spcPts val="305"/>
              </a:spcBef>
              <a:buClr>
                <a:srgbClr val="83992A"/>
              </a:buClr>
              <a:buSzPct val="114583"/>
              <a:buFont typeface="Arial"/>
              <a:buChar char="•"/>
              <a:tabLst>
                <a:tab pos="241300" algn="l"/>
              </a:tabLst>
            </a:pPr>
            <a:r>
              <a:rPr lang="en-US" sz="2400" spc="-90" dirty="0">
                <a:latin typeface="Times New Roman"/>
                <a:cs typeface="Times New Roman"/>
              </a:rPr>
              <a:t>(ex. </a:t>
            </a:r>
            <a:r>
              <a:rPr lang="en-US" sz="2400" spc="-55" dirty="0">
                <a:latin typeface="Times New Roman"/>
                <a:cs typeface="Times New Roman"/>
              </a:rPr>
              <a:t>memory, </a:t>
            </a:r>
            <a:r>
              <a:rPr lang="en-US" sz="2400" spc="-60" dirty="0">
                <a:latin typeface="Times New Roman"/>
                <a:cs typeface="Times New Roman"/>
              </a:rPr>
              <a:t>personality,</a:t>
            </a:r>
            <a:r>
              <a:rPr lang="en-US" sz="2400" spc="475" dirty="0">
                <a:latin typeface="Times New Roman"/>
                <a:cs typeface="Times New Roman"/>
              </a:rPr>
              <a:t> </a:t>
            </a:r>
            <a:r>
              <a:rPr lang="en-US" sz="2400" spc="-40" dirty="0">
                <a:latin typeface="Times New Roman"/>
                <a:cs typeface="Times New Roman"/>
              </a:rPr>
              <a:t>methodology, etc.)</a:t>
            </a:r>
            <a:endParaRPr lang="en-US" sz="2400" dirty="0">
              <a:latin typeface="Times New Roman"/>
              <a:cs typeface="Times New Roman"/>
            </a:endParaRPr>
          </a:p>
          <a:p>
            <a:pPr marL="240665" indent="-227965">
              <a:lnSpc>
                <a:spcPct val="100000"/>
              </a:lnSpc>
              <a:spcBef>
                <a:spcPts val="600"/>
              </a:spcBef>
              <a:buClr>
                <a:srgbClr val="83992A"/>
              </a:buClr>
              <a:buSzPct val="114583"/>
              <a:buFont typeface="Arial"/>
              <a:buChar char="•"/>
              <a:tabLst>
                <a:tab pos="241300" algn="l"/>
              </a:tabLst>
            </a:pPr>
            <a:r>
              <a:rPr lang="en-US" sz="2400" spc="-55" dirty="0">
                <a:latin typeface="Times New Roman"/>
                <a:cs typeface="Times New Roman"/>
              </a:rPr>
              <a:t>Pencil </a:t>
            </a:r>
            <a:r>
              <a:rPr lang="en-US" sz="2400" spc="245" dirty="0">
                <a:latin typeface="Times New Roman"/>
                <a:cs typeface="Times New Roman"/>
              </a:rPr>
              <a:t>+</a:t>
            </a:r>
            <a:r>
              <a:rPr lang="en-US" sz="2400" spc="-30" dirty="0">
                <a:latin typeface="Times New Roman"/>
                <a:cs typeface="Times New Roman"/>
              </a:rPr>
              <a:t>paper test, </a:t>
            </a:r>
            <a:r>
              <a:rPr lang="en-US" sz="2400" spc="-75" dirty="0">
                <a:latin typeface="Times New Roman"/>
                <a:cs typeface="Times New Roman"/>
              </a:rPr>
              <a:t>only </a:t>
            </a:r>
            <a:r>
              <a:rPr lang="en-US" sz="2400" spc="-25" dirty="0">
                <a:latin typeface="Times New Roman"/>
                <a:cs typeface="Times New Roman"/>
              </a:rPr>
              <a:t>offered </a:t>
            </a:r>
            <a:r>
              <a:rPr lang="en-US" sz="2400" spc="-75" dirty="0">
                <a:latin typeface="Times New Roman"/>
                <a:cs typeface="Times New Roman"/>
              </a:rPr>
              <a:t>3 </a:t>
            </a:r>
            <a:r>
              <a:rPr lang="en-US" sz="2400" spc="-50" dirty="0">
                <a:latin typeface="Times New Roman"/>
                <a:cs typeface="Times New Roman"/>
              </a:rPr>
              <a:t>times </a:t>
            </a:r>
            <a:r>
              <a:rPr lang="en-US" sz="2400" spc="-95" dirty="0">
                <a:latin typeface="Times New Roman"/>
                <a:cs typeface="Times New Roman"/>
              </a:rPr>
              <a:t>a</a:t>
            </a:r>
            <a:r>
              <a:rPr lang="en-US" sz="2400" spc="85" dirty="0">
                <a:latin typeface="Times New Roman"/>
                <a:cs typeface="Times New Roman"/>
              </a:rPr>
              <a:t> </a:t>
            </a:r>
            <a:r>
              <a:rPr lang="en-US" sz="2400" spc="-95" dirty="0">
                <a:latin typeface="Times New Roman"/>
                <a:cs typeface="Times New Roman"/>
              </a:rPr>
              <a:t>year</a:t>
            </a:r>
            <a:endParaRPr lang="en-US" sz="2400" dirty="0">
              <a:latin typeface="Times New Roman"/>
              <a:cs typeface="Times New Roman"/>
            </a:endParaRPr>
          </a:p>
          <a:p>
            <a:pPr marL="240665" indent="-227965">
              <a:lnSpc>
                <a:spcPct val="100000"/>
              </a:lnSpc>
              <a:spcBef>
                <a:spcPts val="600"/>
              </a:spcBef>
              <a:buClr>
                <a:srgbClr val="83992A"/>
              </a:buClr>
              <a:buSzPct val="114583"/>
              <a:buFont typeface="Arial"/>
              <a:buChar char="•"/>
              <a:tabLst>
                <a:tab pos="241300" algn="l"/>
              </a:tabLst>
            </a:pPr>
            <a:r>
              <a:rPr lang="en-US" sz="2400" spc="-75" dirty="0">
                <a:latin typeface="Times New Roman"/>
                <a:cs typeface="Times New Roman"/>
              </a:rPr>
              <a:t>205 multiple </a:t>
            </a:r>
            <a:r>
              <a:rPr lang="en-US" sz="2400" spc="150" dirty="0">
                <a:latin typeface="Times New Roman"/>
                <a:cs typeface="Times New Roman"/>
              </a:rPr>
              <a:t>choice</a:t>
            </a:r>
            <a:r>
              <a:rPr lang="en-US" sz="2400" spc="55" dirty="0">
                <a:latin typeface="Times New Roman"/>
                <a:cs typeface="Times New Roman"/>
              </a:rPr>
              <a:t> </a:t>
            </a:r>
            <a:r>
              <a:rPr lang="en-US" sz="2400" spc="-30" dirty="0">
                <a:latin typeface="Times New Roman"/>
                <a:cs typeface="Times New Roman"/>
              </a:rPr>
              <a:t>questions</a:t>
            </a:r>
          </a:p>
          <a:p>
            <a:pPr marL="240665" indent="-227965">
              <a:lnSpc>
                <a:spcPct val="100000"/>
              </a:lnSpc>
              <a:spcBef>
                <a:spcPts val="600"/>
              </a:spcBef>
              <a:buClr>
                <a:srgbClr val="83992A"/>
              </a:buClr>
              <a:buSzPct val="114583"/>
              <a:buFont typeface="Arial"/>
              <a:buChar char="•"/>
              <a:tabLst>
                <a:tab pos="241300" algn="l"/>
              </a:tabLst>
            </a:pPr>
            <a:endParaRPr sz="2400" dirty="0">
              <a:latin typeface="Times New Roman"/>
              <a:cs typeface="Times New Roman"/>
            </a:endParaRPr>
          </a:p>
          <a:p>
            <a:pPr marL="12700">
              <a:lnSpc>
                <a:spcPct val="100000"/>
              </a:lnSpc>
              <a:spcBef>
                <a:spcPts val="605"/>
              </a:spcBef>
              <a:buClr>
                <a:srgbClr val="83992A"/>
              </a:buClr>
              <a:buSzPct val="114583"/>
              <a:tabLst>
                <a:tab pos="241300" algn="l"/>
              </a:tabLst>
            </a:pPr>
            <a:r>
              <a:rPr lang="en-US" sz="2400" spc="-15" dirty="0">
                <a:solidFill>
                  <a:srgbClr val="252525"/>
                </a:solidFill>
                <a:latin typeface="Times New Roman"/>
                <a:cs typeface="Times New Roman"/>
              </a:rPr>
              <a:t>Sample Question </a:t>
            </a:r>
            <a:r>
              <a:rPr lang="en-US" sz="2400" spc="-15" dirty="0">
                <a:solidFill>
                  <a:srgbClr val="252525"/>
                </a:solidFill>
                <a:latin typeface="Times New Roman"/>
                <a:cs typeface="Times New Roman"/>
                <a:sym typeface="Wingdings" panose="05000000000000000000" pitchFamily="2" charset="2"/>
              </a:rPr>
              <a:t> </a:t>
            </a:r>
            <a:r>
              <a:rPr sz="2400" spc="-15" dirty="0">
                <a:solidFill>
                  <a:srgbClr val="252525"/>
                </a:solidFill>
                <a:latin typeface="Times New Roman"/>
                <a:cs typeface="Times New Roman"/>
              </a:rPr>
              <a:t>Object </a:t>
            </a:r>
            <a:r>
              <a:rPr sz="2400" spc="-45" dirty="0">
                <a:solidFill>
                  <a:srgbClr val="252525"/>
                </a:solidFill>
                <a:latin typeface="Times New Roman"/>
                <a:cs typeface="Times New Roman"/>
              </a:rPr>
              <a:t>relations therapy </a:t>
            </a:r>
            <a:r>
              <a:rPr sz="2400" spc="-90" dirty="0">
                <a:solidFill>
                  <a:srgbClr val="252525"/>
                </a:solidFill>
                <a:latin typeface="Times New Roman"/>
                <a:cs typeface="Times New Roman"/>
              </a:rPr>
              <a:t>is </a:t>
            </a:r>
            <a:r>
              <a:rPr sz="2400" spc="-5" dirty="0">
                <a:solidFill>
                  <a:srgbClr val="252525"/>
                </a:solidFill>
                <a:latin typeface="Times New Roman"/>
                <a:cs typeface="Times New Roman"/>
              </a:rPr>
              <a:t>most </a:t>
            </a:r>
            <a:r>
              <a:rPr sz="2400" spc="-90" dirty="0">
                <a:solidFill>
                  <a:srgbClr val="252525"/>
                </a:solidFill>
                <a:latin typeface="Times New Roman"/>
                <a:cs typeface="Times New Roman"/>
              </a:rPr>
              <a:t>closely </a:t>
            </a:r>
            <a:r>
              <a:rPr sz="2400" spc="-50" dirty="0">
                <a:solidFill>
                  <a:srgbClr val="252525"/>
                </a:solidFill>
                <a:latin typeface="Times New Roman"/>
                <a:cs typeface="Times New Roman"/>
              </a:rPr>
              <a:t>related</a:t>
            </a:r>
            <a:r>
              <a:rPr sz="2400" spc="380" dirty="0">
                <a:solidFill>
                  <a:srgbClr val="252525"/>
                </a:solidFill>
                <a:latin typeface="Times New Roman"/>
                <a:cs typeface="Times New Roman"/>
              </a:rPr>
              <a:t> </a:t>
            </a:r>
            <a:r>
              <a:rPr sz="2400" spc="-25" dirty="0">
                <a:solidFill>
                  <a:srgbClr val="252525"/>
                </a:solidFill>
                <a:latin typeface="Times New Roman"/>
                <a:cs typeface="Times New Roman"/>
              </a:rPr>
              <a:t>to..</a:t>
            </a:r>
            <a:endParaRPr sz="2400" dirty="0">
              <a:latin typeface="Times New Roman"/>
              <a:cs typeface="Times New Roman"/>
            </a:endParaRPr>
          </a:p>
          <a:p>
            <a:pPr marL="926465" lvl="1" indent="-457200">
              <a:lnSpc>
                <a:spcPct val="100000"/>
              </a:lnSpc>
              <a:spcBef>
                <a:spcPts val="625"/>
              </a:spcBef>
              <a:buClr>
                <a:srgbClr val="83992A"/>
              </a:buClr>
              <a:buSzPct val="115000"/>
              <a:buFont typeface="+mj-lt"/>
              <a:buAutoNum type="alphaLcParenR"/>
              <a:tabLst>
                <a:tab pos="698500" algn="l"/>
              </a:tabLst>
            </a:pPr>
            <a:r>
              <a:rPr sz="2000" spc="-45" dirty="0">
                <a:solidFill>
                  <a:srgbClr val="252525"/>
                </a:solidFill>
                <a:latin typeface="Times New Roman"/>
                <a:cs typeface="Times New Roman"/>
              </a:rPr>
              <a:t>cognitive behavioural</a:t>
            </a:r>
            <a:r>
              <a:rPr sz="2000" spc="150" dirty="0">
                <a:solidFill>
                  <a:srgbClr val="252525"/>
                </a:solidFill>
                <a:latin typeface="Times New Roman"/>
                <a:cs typeface="Times New Roman"/>
              </a:rPr>
              <a:t> </a:t>
            </a:r>
            <a:r>
              <a:rPr sz="2000" spc="-30" dirty="0">
                <a:solidFill>
                  <a:srgbClr val="252525"/>
                </a:solidFill>
                <a:latin typeface="Times New Roman"/>
                <a:cs typeface="Times New Roman"/>
              </a:rPr>
              <a:t>techniques</a:t>
            </a:r>
            <a:endParaRPr sz="2000" dirty="0">
              <a:latin typeface="Times New Roman"/>
              <a:cs typeface="Times New Roman"/>
            </a:endParaRPr>
          </a:p>
          <a:p>
            <a:pPr marL="926465" lvl="1" indent="-457200">
              <a:lnSpc>
                <a:spcPct val="100000"/>
              </a:lnSpc>
              <a:spcBef>
                <a:spcPts val="600"/>
              </a:spcBef>
              <a:buClr>
                <a:srgbClr val="83992A"/>
              </a:buClr>
              <a:buSzPct val="115000"/>
              <a:buFont typeface="+mj-lt"/>
              <a:buAutoNum type="alphaLcParenR"/>
              <a:tabLst>
                <a:tab pos="698500" algn="l"/>
              </a:tabLst>
            </a:pPr>
            <a:r>
              <a:rPr sz="2000" spc="-5" dirty="0">
                <a:solidFill>
                  <a:srgbClr val="252525"/>
                </a:solidFill>
                <a:latin typeface="Times New Roman"/>
                <a:cs typeface="Times New Roman"/>
              </a:rPr>
              <a:t>psychoanalysis</a:t>
            </a:r>
            <a:endParaRPr sz="2000" dirty="0">
              <a:latin typeface="Times New Roman"/>
              <a:cs typeface="Times New Roman"/>
            </a:endParaRPr>
          </a:p>
          <a:p>
            <a:pPr marL="926465" lvl="1" indent="-457200">
              <a:lnSpc>
                <a:spcPct val="100000"/>
              </a:lnSpc>
              <a:spcBef>
                <a:spcPts val="605"/>
              </a:spcBef>
              <a:buClr>
                <a:srgbClr val="83992A"/>
              </a:buClr>
              <a:buSzPct val="115000"/>
              <a:buFont typeface="+mj-lt"/>
              <a:buAutoNum type="alphaLcParenR"/>
              <a:tabLst>
                <a:tab pos="698500" algn="l"/>
              </a:tabLst>
            </a:pPr>
            <a:r>
              <a:rPr sz="2000" spc="-45" dirty="0">
                <a:solidFill>
                  <a:srgbClr val="252525"/>
                </a:solidFill>
                <a:latin typeface="Times New Roman"/>
                <a:cs typeface="Times New Roman"/>
              </a:rPr>
              <a:t>client </a:t>
            </a:r>
            <a:r>
              <a:rPr sz="2000" spc="-25" dirty="0">
                <a:solidFill>
                  <a:srgbClr val="252525"/>
                </a:solidFill>
                <a:latin typeface="Times New Roman"/>
                <a:cs typeface="Times New Roman"/>
              </a:rPr>
              <a:t>centered</a:t>
            </a:r>
            <a:r>
              <a:rPr sz="2000" spc="114" dirty="0">
                <a:solidFill>
                  <a:srgbClr val="252525"/>
                </a:solidFill>
                <a:latin typeface="Times New Roman"/>
                <a:cs typeface="Times New Roman"/>
              </a:rPr>
              <a:t> </a:t>
            </a:r>
            <a:r>
              <a:rPr sz="2000" spc="-35" dirty="0">
                <a:solidFill>
                  <a:srgbClr val="252525"/>
                </a:solidFill>
                <a:latin typeface="Times New Roman"/>
                <a:cs typeface="Times New Roman"/>
              </a:rPr>
              <a:t>therapy</a:t>
            </a:r>
            <a:endParaRPr sz="2000" dirty="0">
              <a:latin typeface="Times New Roman"/>
              <a:cs typeface="Times New Roman"/>
            </a:endParaRPr>
          </a:p>
          <a:p>
            <a:pPr marL="926465" lvl="1" indent="-457200">
              <a:lnSpc>
                <a:spcPct val="100000"/>
              </a:lnSpc>
              <a:spcBef>
                <a:spcPts val="600"/>
              </a:spcBef>
              <a:buClr>
                <a:srgbClr val="83992A"/>
              </a:buClr>
              <a:buSzPct val="115000"/>
              <a:buFont typeface="+mj-lt"/>
              <a:buAutoNum type="alphaLcParenR"/>
              <a:tabLst>
                <a:tab pos="698500" algn="l"/>
              </a:tabLst>
            </a:pPr>
            <a:r>
              <a:rPr sz="2000" spc="-40" dirty="0">
                <a:solidFill>
                  <a:srgbClr val="252525"/>
                </a:solidFill>
                <a:latin typeface="Times New Roman"/>
                <a:cs typeface="Times New Roman"/>
              </a:rPr>
              <a:t>modeling</a:t>
            </a:r>
            <a:endParaRPr sz="2000" dirty="0">
              <a:latin typeface="Times New Roman"/>
              <a:cs typeface="Times New Roman"/>
            </a:endParaRPr>
          </a:p>
          <a:p>
            <a:pPr marL="926465" lvl="1" indent="-457200">
              <a:lnSpc>
                <a:spcPct val="100000"/>
              </a:lnSpc>
              <a:spcBef>
                <a:spcPts val="600"/>
              </a:spcBef>
              <a:buClr>
                <a:srgbClr val="83992A"/>
              </a:buClr>
              <a:buSzPct val="115000"/>
              <a:buFont typeface="+mj-lt"/>
              <a:buAutoNum type="alphaLcParenR"/>
              <a:tabLst>
                <a:tab pos="698500" algn="l"/>
              </a:tabLst>
            </a:pPr>
            <a:r>
              <a:rPr sz="2000" spc="-45" dirty="0">
                <a:solidFill>
                  <a:srgbClr val="252525"/>
                </a:solidFill>
                <a:latin typeface="Times New Roman"/>
                <a:cs typeface="Times New Roman"/>
              </a:rPr>
              <a:t>gestalt</a:t>
            </a:r>
            <a:r>
              <a:rPr sz="2000" spc="55" dirty="0">
                <a:solidFill>
                  <a:srgbClr val="252525"/>
                </a:solidFill>
                <a:latin typeface="Times New Roman"/>
                <a:cs typeface="Times New Roman"/>
              </a:rPr>
              <a:t> </a:t>
            </a:r>
            <a:r>
              <a:rPr sz="2000" spc="-35" dirty="0">
                <a:solidFill>
                  <a:srgbClr val="252525"/>
                </a:solidFill>
                <a:latin typeface="Times New Roman"/>
                <a:cs typeface="Times New Roman"/>
              </a:rPr>
              <a:t>therapy</a:t>
            </a:r>
            <a:endParaRPr sz="2000" dirty="0">
              <a:latin typeface="Times New Roman"/>
              <a:cs typeface="Times New Roman"/>
            </a:endParaRPr>
          </a:p>
        </p:txBody>
      </p:sp>
      <p:sp>
        <p:nvSpPr>
          <p:cNvPr id="4" name="object 4"/>
          <p:cNvSpPr txBox="1"/>
          <p:nvPr/>
        </p:nvSpPr>
        <p:spPr>
          <a:xfrm>
            <a:off x="10835322" y="6404407"/>
            <a:ext cx="121221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$150</a:t>
            </a:r>
            <a:r>
              <a:rPr sz="2400" spc="-65" dirty="0">
                <a:latin typeface="Arial"/>
                <a:cs typeface="Arial"/>
              </a:rPr>
              <a:t> </a:t>
            </a:r>
            <a:r>
              <a:rPr sz="2400" spc="-5" dirty="0">
                <a:latin typeface="Arial"/>
                <a:cs typeface="Arial"/>
              </a:rPr>
              <a:t>US</a:t>
            </a:r>
            <a:endParaRPr sz="2400" dirty="0">
              <a:latin typeface="Arial"/>
              <a:cs typeface="Arial"/>
            </a:endParaRPr>
          </a:p>
        </p:txBody>
      </p:sp>
    </p:spTree>
    <p:extLst>
      <p:ext uri="{BB962C8B-B14F-4D97-AF65-F5344CB8AC3E}">
        <p14:creationId xmlns:p14="http://schemas.microsoft.com/office/powerpoint/2010/main" val="9717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8D6D1F-B2D8-4449-8097-947D795DBAC4}"/>
              </a:ext>
            </a:extLst>
          </p:cNvPr>
          <p:cNvSpPr/>
          <p:nvPr/>
        </p:nvSpPr>
        <p:spPr>
          <a:xfrm>
            <a:off x="0" y="381000"/>
            <a:ext cx="12192000" cy="1143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4C96-BF41-42F1-9361-D06C708C8D66}"/>
              </a:ext>
            </a:extLst>
          </p:cNvPr>
          <p:cNvSpPr>
            <a:spLocks noGrp="1"/>
          </p:cNvSpPr>
          <p:nvPr>
            <p:ph type="title"/>
          </p:nvPr>
        </p:nvSpPr>
        <p:spPr/>
        <p:txBody>
          <a:bodyPr/>
          <a:lstStyle/>
          <a:p>
            <a:r>
              <a:rPr lang="en-US" dirty="0"/>
              <a:t>Tonight’s Agenda </a:t>
            </a:r>
          </a:p>
        </p:txBody>
      </p:sp>
      <p:sp>
        <p:nvSpPr>
          <p:cNvPr id="3" name="Content Placeholder 2">
            <a:extLst>
              <a:ext uri="{FF2B5EF4-FFF2-40B4-BE49-F238E27FC236}">
                <a16:creationId xmlns:a16="http://schemas.microsoft.com/office/drawing/2014/main" id="{D54517BB-AD81-4DAB-BF9D-8E249AC6B349}"/>
              </a:ext>
            </a:extLst>
          </p:cNvPr>
          <p:cNvSpPr>
            <a:spLocks noGrp="1"/>
          </p:cNvSpPr>
          <p:nvPr>
            <p:ph idx="1"/>
          </p:nvPr>
        </p:nvSpPr>
        <p:spPr>
          <a:xfrm>
            <a:off x="588264" y="2133600"/>
            <a:ext cx="11015472" cy="4170009"/>
          </a:xfrm>
        </p:spPr>
        <p:txBody>
          <a:bodyPr>
            <a:normAutofit fontScale="92500" lnSpcReduction="10000"/>
          </a:bodyPr>
          <a:lstStyle/>
          <a:p>
            <a:pPr marL="457200" indent="-457200">
              <a:buFont typeface="Arial" panose="020B0604020202020204" pitchFamily="34" charset="0"/>
              <a:buChar char="•"/>
            </a:pPr>
            <a:r>
              <a:rPr lang="en-US" sz="3500" dirty="0"/>
              <a:t>Graduate School Application process – procedure &amp; advice</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Clinical vs. Non-clinical </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What is like to practice clinically as a psychotherapist? </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Question &amp; Answer period / Panel</a:t>
            </a:r>
          </a:p>
          <a:p>
            <a:endParaRPr lang="en-US" dirty="0"/>
          </a:p>
        </p:txBody>
      </p:sp>
    </p:spTree>
    <p:extLst>
      <p:ext uri="{BB962C8B-B14F-4D97-AF65-F5344CB8AC3E}">
        <p14:creationId xmlns:p14="http://schemas.microsoft.com/office/powerpoint/2010/main" val="1732253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1" y="457200"/>
            <a:ext cx="11582400" cy="1029128"/>
          </a:xfrm>
          <a:prstGeom prst="rect">
            <a:avLst/>
          </a:prstGeom>
        </p:spPr>
        <p:txBody>
          <a:bodyPr vert="horz" wrap="square" lIns="0" tIns="13335" rIns="0" bIns="0" rtlCol="0">
            <a:spAutoFit/>
          </a:bodyPr>
          <a:lstStyle/>
          <a:p>
            <a:pPr marL="12700">
              <a:lnSpc>
                <a:spcPct val="100000"/>
              </a:lnSpc>
              <a:spcBef>
                <a:spcPts val="105"/>
              </a:spcBef>
            </a:pPr>
            <a:r>
              <a:rPr spc="-135" dirty="0"/>
              <a:t>Studying </a:t>
            </a:r>
            <a:r>
              <a:rPr spc="-5" dirty="0"/>
              <a:t>for the</a:t>
            </a:r>
            <a:r>
              <a:rPr spc="65" dirty="0"/>
              <a:t> </a:t>
            </a:r>
            <a:r>
              <a:rPr lang="en-US" spc="65" dirty="0"/>
              <a:t>general </a:t>
            </a:r>
            <a:r>
              <a:rPr spc="80" dirty="0"/>
              <a:t>GRE</a:t>
            </a:r>
          </a:p>
        </p:txBody>
      </p:sp>
      <p:sp>
        <p:nvSpPr>
          <p:cNvPr id="3" name="object 3"/>
          <p:cNvSpPr txBox="1"/>
          <p:nvPr/>
        </p:nvSpPr>
        <p:spPr>
          <a:xfrm>
            <a:off x="685800" y="1752600"/>
            <a:ext cx="10515600" cy="4794261"/>
          </a:xfrm>
          <a:prstGeom prst="rect">
            <a:avLst/>
          </a:prstGeom>
        </p:spPr>
        <p:txBody>
          <a:bodyPr vert="horz" wrap="square" lIns="0" tIns="38735" rIns="0" bIns="0" rtlCol="0">
            <a:spAutoFit/>
          </a:bodyPr>
          <a:lstStyle/>
          <a:p>
            <a:pPr marL="240665" indent="-227965">
              <a:lnSpc>
                <a:spcPct val="100000"/>
              </a:lnSpc>
              <a:spcBef>
                <a:spcPts val="305"/>
              </a:spcBef>
              <a:buClr>
                <a:srgbClr val="83992A"/>
              </a:buClr>
              <a:buSzPct val="114583"/>
              <a:buFont typeface="Arial"/>
              <a:buChar char="•"/>
              <a:tabLst>
                <a:tab pos="241300" algn="l"/>
              </a:tabLst>
            </a:pPr>
            <a:r>
              <a:rPr sz="2800" spc="-10" dirty="0">
                <a:solidFill>
                  <a:srgbClr val="252525"/>
                </a:solidFill>
                <a:latin typeface="Times New Roman"/>
                <a:cs typeface="Times New Roman"/>
              </a:rPr>
              <a:t>How </a:t>
            </a:r>
            <a:r>
              <a:rPr sz="2800" spc="-75" dirty="0">
                <a:solidFill>
                  <a:srgbClr val="252525"/>
                </a:solidFill>
                <a:latin typeface="Times New Roman"/>
                <a:cs typeface="Times New Roman"/>
              </a:rPr>
              <a:t>you </a:t>
            </a:r>
            <a:r>
              <a:rPr sz="2800" spc="-55" dirty="0">
                <a:solidFill>
                  <a:srgbClr val="252525"/>
                </a:solidFill>
                <a:latin typeface="Times New Roman"/>
                <a:cs typeface="Times New Roman"/>
              </a:rPr>
              <a:t>study </a:t>
            </a:r>
            <a:r>
              <a:rPr sz="2800" spc="530" dirty="0">
                <a:solidFill>
                  <a:srgbClr val="252525"/>
                </a:solidFill>
                <a:latin typeface="Times New Roman"/>
                <a:cs typeface="Times New Roman"/>
              </a:rPr>
              <a:t>/ </a:t>
            </a:r>
            <a:r>
              <a:rPr sz="2800" spc="-35" dirty="0">
                <a:solidFill>
                  <a:srgbClr val="252525"/>
                </a:solidFill>
                <a:latin typeface="Times New Roman"/>
                <a:cs typeface="Times New Roman"/>
              </a:rPr>
              <a:t>how </a:t>
            </a:r>
            <a:r>
              <a:rPr sz="2800" spc="-25" dirty="0">
                <a:solidFill>
                  <a:srgbClr val="252525"/>
                </a:solidFill>
                <a:latin typeface="Times New Roman"/>
                <a:cs typeface="Times New Roman"/>
              </a:rPr>
              <a:t>much </a:t>
            </a:r>
            <a:r>
              <a:rPr sz="2800" spc="-70" dirty="0">
                <a:solidFill>
                  <a:srgbClr val="252525"/>
                </a:solidFill>
                <a:latin typeface="Times New Roman"/>
                <a:cs typeface="Times New Roman"/>
              </a:rPr>
              <a:t>you </a:t>
            </a:r>
            <a:r>
              <a:rPr sz="2800" spc="-55" dirty="0">
                <a:solidFill>
                  <a:srgbClr val="252525"/>
                </a:solidFill>
                <a:latin typeface="Times New Roman"/>
                <a:cs typeface="Times New Roman"/>
              </a:rPr>
              <a:t>study </a:t>
            </a:r>
            <a:r>
              <a:rPr sz="2800" spc="-25" dirty="0">
                <a:solidFill>
                  <a:srgbClr val="252525"/>
                </a:solidFill>
                <a:latin typeface="Times New Roman"/>
                <a:cs typeface="Times New Roman"/>
              </a:rPr>
              <a:t>depends </a:t>
            </a:r>
            <a:r>
              <a:rPr sz="2800" spc="20" dirty="0">
                <a:solidFill>
                  <a:srgbClr val="252525"/>
                </a:solidFill>
                <a:latin typeface="Times New Roman"/>
                <a:cs typeface="Times New Roman"/>
              </a:rPr>
              <a:t>on </a:t>
            </a:r>
            <a:r>
              <a:rPr sz="2800" spc="-5" dirty="0">
                <a:solidFill>
                  <a:srgbClr val="252525"/>
                </a:solidFill>
                <a:latin typeface="Times New Roman"/>
                <a:cs typeface="Times New Roman"/>
              </a:rPr>
              <a:t>the</a:t>
            </a:r>
            <a:r>
              <a:rPr sz="2800" spc="-204" dirty="0">
                <a:solidFill>
                  <a:srgbClr val="252525"/>
                </a:solidFill>
                <a:latin typeface="Times New Roman"/>
                <a:cs typeface="Times New Roman"/>
              </a:rPr>
              <a:t> </a:t>
            </a:r>
            <a:r>
              <a:rPr sz="2800" spc="-15" dirty="0">
                <a:solidFill>
                  <a:srgbClr val="252525"/>
                </a:solidFill>
                <a:latin typeface="Times New Roman"/>
                <a:cs typeface="Times New Roman"/>
              </a:rPr>
              <a:t>person</a:t>
            </a:r>
            <a:endParaRPr sz="2800" dirty="0">
              <a:latin typeface="Times New Roman"/>
              <a:cs typeface="Times New Roman"/>
            </a:endParaRPr>
          </a:p>
          <a:p>
            <a:pPr marL="240665" indent="-227965">
              <a:lnSpc>
                <a:spcPct val="100000"/>
              </a:lnSpc>
              <a:spcBef>
                <a:spcPts val="600"/>
              </a:spcBef>
              <a:buClr>
                <a:srgbClr val="83992A"/>
              </a:buClr>
              <a:buSzPct val="114583"/>
              <a:buFont typeface="Arial"/>
              <a:buChar char="•"/>
              <a:tabLst>
                <a:tab pos="241300" algn="l"/>
              </a:tabLst>
            </a:pPr>
            <a:r>
              <a:rPr sz="2800" spc="-60" dirty="0">
                <a:solidFill>
                  <a:srgbClr val="252525"/>
                </a:solidFill>
                <a:latin typeface="Times New Roman"/>
                <a:cs typeface="Times New Roman"/>
              </a:rPr>
              <a:t>They </a:t>
            </a:r>
            <a:r>
              <a:rPr sz="2800" spc="-65" dirty="0">
                <a:solidFill>
                  <a:srgbClr val="252525"/>
                </a:solidFill>
                <a:latin typeface="Times New Roman"/>
                <a:cs typeface="Times New Roman"/>
              </a:rPr>
              <a:t>suggest </a:t>
            </a:r>
            <a:r>
              <a:rPr sz="2800" spc="-90" dirty="0">
                <a:solidFill>
                  <a:srgbClr val="252525"/>
                </a:solidFill>
                <a:latin typeface="Times New Roman"/>
                <a:cs typeface="Times New Roman"/>
              </a:rPr>
              <a:t>giving </a:t>
            </a:r>
            <a:r>
              <a:rPr sz="2800" spc="-60" dirty="0">
                <a:solidFill>
                  <a:srgbClr val="252525"/>
                </a:solidFill>
                <a:latin typeface="Times New Roman"/>
                <a:cs typeface="Times New Roman"/>
              </a:rPr>
              <a:t>yourself </a:t>
            </a:r>
            <a:r>
              <a:rPr sz="2800" spc="-65" dirty="0">
                <a:solidFill>
                  <a:srgbClr val="252525"/>
                </a:solidFill>
                <a:latin typeface="Times New Roman"/>
                <a:cs typeface="Times New Roman"/>
              </a:rPr>
              <a:t>1-3 </a:t>
            </a:r>
            <a:r>
              <a:rPr sz="2800" dirty="0">
                <a:solidFill>
                  <a:srgbClr val="252525"/>
                </a:solidFill>
                <a:latin typeface="Times New Roman"/>
                <a:cs typeface="Times New Roman"/>
              </a:rPr>
              <a:t>months </a:t>
            </a:r>
            <a:r>
              <a:rPr sz="2800" spc="25" dirty="0">
                <a:solidFill>
                  <a:srgbClr val="252525"/>
                </a:solidFill>
                <a:latin typeface="Times New Roman"/>
                <a:cs typeface="Times New Roman"/>
              </a:rPr>
              <a:t>to</a:t>
            </a:r>
            <a:r>
              <a:rPr sz="2800" spc="290" dirty="0">
                <a:solidFill>
                  <a:srgbClr val="252525"/>
                </a:solidFill>
                <a:latin typeface="Times New Roman"/>
                <a:cs typeface="Times New Roman"/>
              </a:rPr>
              <a:t> </a:t>
            </a:r>
            <a:r>
              <a:rPr sz="2800" spc="-55" dirty="0">
                <a:solidFill>
                  <a:srgbClr val="252525"/>
                </a:solidFill>
                <a:latin typeface="Times New Roman"/>
                <a:cs typeface="Times New Roman"/>
              </a:rPr>
              <a:t>study</a:t>
            </a:r>
            <a:endParaRPr sz="2800" dirty="0">
              <a:latin typeface="Times New Roman"/>
              <a:cs typeface="Times New Roman"/>
            </a:endParaRPr>
          </a:p>
          <a:p>
            <a:pPr marL="240665" indent="-227965">
              <a:lnSpc>
                <a:spcPct val="100000"/>
              </a:lnSpc>
              <a:spcBef>
                <a:spcPts val="600"/>
              </a:spcBef>
              <a:buClr>
                <a:srgbClr val="83992A"/>
              </a:buClr>
              <a:buSzPct val="114583"/>
              <a:buFont typeface="Arial"/>
              <a:buChar char="•"/>
              <a:tabLst>
                <a:tab pos="241300" algn="l"/>
              </a:tabLst>
            </a:pPr>
            <a:r>
              <a:rPr sz="2800" spc="-55" dirty="0">
                <a:solidFill>
                  <a:srgbClr val="252525"/>
                </a:solidFill>
                <a:latin typeface="Times New Roman"/>
                <a:cs typeface="Times New Roman"/>
              </a:rPr>
              <a:t>Use multiple</a:t>
            </a:r>
            <a:r>
              <a:rPr sz="2800" spc="35" dirty="0">
                <a:solidFill>
                  <a:srgbClr val="252525"/>
                </a:solidFill>
                <a:latin typeface="Times New Roman"/>
                <a:cs typeface="Times New Roman"/>
              </a:rPr>
              <a:t> </a:t>
            </a:r>
            <a:r>
              <a:rPr sz="2800" spc="-40" dirty="0">
                <a:solidFill>
                  <a:srgbClr val="252525"/>
                </a:solidFill>
                <a:latin typeface="Times New Roman"/>
                <a:cs typeface="Times New Roman"/>
              </a:rPr>
              <a:t>resources</a:t>
            </a:r>
            <a:endParaRPr sz="2800" dirty="0">
              <a:latin typeface="Times New Roman"/>
              <a:cs typeface="Times New Roman"/>
            </a:endParaRPr>
          </a:p>
          <a:p>
            <a:pPr marL="697865" lvl="1" indent="-228600">
              <a:lnSpc>
                <a:spcPct val="100000"/>
              </a:lnSpc>
              <a:spcBef>
                <a:spcPts val="630"/>
              </a:spcBef>
              <a:buClr>
                <a:srgbClr val="83992A"/>
              </a:buClr>
              <a:buSzPct val="115000"/>
              <a:buFont typeface="Arial"/>
              <a:buChar char="•"/>
              <a:tabLst>
                <a:tab pos="698500" algn="l"/>
              </a:tabLst>
            </a:pPr>
            <a:r>
              <a:rPr sz="2400" spc="-35" dirty="0">
                <a:solidFill>
                  <a:srgbClr val="252525"/>
                </a:solidFill>
                <a:latin typeface="Times New Roman"/>
                <a:cs typeface="Times New Roman"/>
              </a:rPr>
              <a:t>Practice </a:t>
            </a:r>
            <a:r>
              <a:rPr sz="2400" spc="-55" dirty="0">
                <a:solidFill>
                  <a:srgbClr val="252525"/>
                </a:solidFill>
                <a:latin typeface="Times New Roman"/>
                <a:cs typeface="Times New Roman"/>
              </a:rPr>
              <a:t>exams</a:t>
            </a:r>
            <a:r>
              <a:rPr sz="2400" spc="-15" dirty="0">
                <a:solidFill>
                  <a:srgbClr val="252525"/>
                </a:solidFill>
                <a:latin typeface="Times New Roman"/>
                <a:cs typeface="Times New Roman"/>
              </a:rPr>
              <a:t> </a:t>
            </a:r>
            <a:r>
              <a:rPr sz="2400" spc="-35" dirty="0">
                <a:solidFill>
                  <a:srgbClr val="252525"/>
                </a:solidFill>
                <a:latin typeface="Times New Roman"/>
                <a:cs typeface="Times New Roman"/>
              </a:rPr>
              <a:t>online</a:t>
            </a:r>
            <a:r>
              <a:rPr lang="en-US" sz="2400" spc="-35" dirty="0">
                <a:solidFill>
                  <a:srgbClr val="252525"/>
                </a:solidFill>
                <a:latin typeface="Times New Roman"/>
                <a:cs typeface="Times New Roman"/>
              </a:rPr>
              <a:t> (GRE/ETS gives you 2 free online tests!)</a:t>
            </a:r>
            <a:endParaRPr sz="2400" dirty="0">
              <a:latin typeface="Times New Roman"/>
              <a:cs typeface="Times New Roman"/>
            </a:endParaRPr>
          </a:p>
          <a:p>
            <a:pPr marL="697865" lvl="1" indent="-228600">
              <a:lnSpc>
                <a:spcPct val="100000"/>
              </a:lnSpc>
              <a:spcBef>
                <a:spcPts val="600"/>
              </a:spcBef>
              <a:buClr>
                <a:srgbClr val="83992A"/>
              </a:buClr>
              <a:buSzPct val="115000"/>
              <a:buFont typeface="Arial"/>
              <a:buChar char="•"/>
              <a:tabLst>
                <a:tab pos="698500" algn="l"/>
              </a:tabLst>
            </a:pPr>
            <a:r>
              <a:rPr sz="2400" spc="35" dirty="0">
                <a:solidFill>
                  <a:srgbClr val="252525"/>
                </a:solidFill>
                <a:latin typeface="Times New Roman"/>
                <a:cs typeface="Times New Roman"/>
              </a:rPr>
              <a:t>GRE </a:t>
            </a:r>
            <a:r>
              <a:rPr sz="2400" spc="-5" dirty="0">
                <a:solidFill>
                  <a:srgbClr val="252525"/>
                </a:solidFill>
                <a:latin typeface="Times New Roman"/>
                <a:cs typeface="Times New Roman"/>
              </a:rPr>
              <a:t>prep </a:t>
            </a:r>
            <a:r>
              <a:rPr sz="2400" spc="-15" dirty="0">
                <a:solidFill>
                  <a:srgbClr val="252525"/>
                </a:solidFill>
                <a:latin typeface="Times New Roman"/>
                <a:cs typeface="Times New Roman"/>
              </a:rPr>
              <a:t>books </a:t>
            </a:r>
            <a:endParaRPr lang="en-US" sz="2400" spc="-15" dirty="0">
              <a:solidFill>
                <a:srgbClr val="252525"/>
              </a:solidFill>
              <a:latin typeface="Times New Roman"/>
              <a:cs typeface="Times New Roman"/>
            </a:endParaRPr>
          </a:p>
          <a:p>
            <a:pPr marL="697865" lvl="1" indent="-228600">
              <a:lnSpc>
                <a:spcPct val="100000"/>
              </a:lnSpc>
              <a:spcBef>
                <a:spcPts val="600"/>
              </a:spcBef>
              <a:buClr>
                <a:srgbClr val="83992A"/>
              </a:buClr>
              <a:buSzPct val="115000"/>
              <a:buFont typeface="Arial"/>
              <a:buChar char="•"/>
              <a:tabLst>
                <a:tab pos="698500" algn="l"/>
              </a:tabLst>
            </a:pPr>
            <a:r>
              <a:rPr sz="2400" spc="-30" dirty="0">
                <a:solidFill>
                  <a:srgbClr val="252525"/>
                </a:solidFill>
                <a:latin typeface="Times New Roman"/>
                <a:cs typeface="Times New Roman"/>
              </a:rPr>
              <a:t>Apps </a:t>
            </a:r>
            <a:r>
              <a:rPr sz="2400" spc="-45" dirty="0">
                <a:solidFill>
                  <a:srgbClr val="252525"/>
                </a:solidFill>
                <a:latin typeface="Times New Roman"/>
                <a:cs typeface="Times New Roman"/>
              </a:rPr>
              <a:t>(Magoosh </a:t>
            </a:r>
            <a:r>
              <a:rPr sz="2400" spc="-40" dirty="0">
                <a:solidFill>
                  <a:srgbClr val="252525"/>
                </a:solidFill>
                <a:latin typeface="Times New Roman"/>
                <a:cs typeface="Times New Roman"/>
              </a:rPr>
              <a:t>- </a:t>
            </a:r>
            <a:r>
              <a:rPr sz="2400" spc="-15" dirty="0">
                <a:solidFill>
                  <a:srgbClr val="252525"/>
                </a:solidFill>
                <a:latin typeface="Times New Roman"/>
                <a:cs typeface="Times New Roman"/>
              </a:rPr>
              <a:t>good </a:t>
            </a:r>
            <a:r>
              <a:rPr sz="2400" spc="-30" dirty="0">
                <a:solidFill>
                  <a:srgbClr val="252525"/>
                </a:solidFill>
                <a:latin typeface="Times New Roman"/>
                <a:cs typeface="Times New Roman"/>
              </a:rPr>
              <a:t>vocab</a:t>
            </a:r>
            <a:r>
              <a:rPr sz="2400" spc="120" dirty="0">
                <a:solidFill>
                  <a:srgbClr val="252525"/>
                </a:solidFill>
                <a:latin typeface="Times New Roman"/>
                <a:cs typeface="Times New Roman"/>
              </a:rPr>
              <a:t> </a:t>
            </a:r>
            <a:r>
              <a:rPr sz="2400" spc="-45" dirty="0">
                <a:solidFill>
                  <a:srgbClr val="252525"/>
                </a:solidFill>
                <a:latin typeface="Times New Roman"/>
                <a:cs typeface="Times New Roman"/>
              </a:rPr>
              <a:t>flashcards)</a:t>
            </a:r>
            <a:endParaRPr sz="2400" dirty="0">
              <a:latin typeface="Times New Roman"/>
              <a:cs typeface="Times New Roman"/>
            </a:endParaRPr>
          </a:p>
          <a:p>
            <a:pPr marL="697865" lvl="1" indent="-228600">
              <a:lnSpc>
                <a:spcPct val="100000"/>
              </a:lnSpc>
              <a:spcBef>
                <a:spcPts val="600"/>
              </a:spcBef>
              <a:buClr>
                <a:srgbClr val="83992A"/>
              </a:buClr>
              <a:buSzPct val="115000"/>
              <a:buFont typeface="Arial"/>
              <a:buChar char="•"/>
              <a:tabLst>
                <a:tab pos="698500" algn="l"/>
              </a:tabLst>
            </a:pPr>
            <a:r>
              <a:rPr sz="2400" spc="-5" dirty="0">
                <a:solidFill>
                  <a:srgbClr val="252525"/>
                </a:solidFill>
                <a:latin typeface="Times New Roman"/>
                <a:cs typeface="Times New Roman"/>
              </a:rPr>
              <a:t>Prep </a:t>
            </a:r>
            <a:r>
              <a:rPr sz="2400" spc="-30" dirty="0">
                <a:solidFill>
                  <a:srgbClr val="252525"/>
                </a:solidFill>
                <a:latin typeface="Times New Roman"/>
                <a:cs typeface="Times New Roman"/>
              </a:rPr>
              <a:t>courses </a:t>
            </a:r>
            <a:r>
              <a:rPr sz="2400" spc="-15" dirty="0">
                <a:solidFill>
                  <a:srgbClr val="252525"/>
                </a:solidFill>
                <a:latin typeface="Times New Roman"/>
                <a:cs typeface="Times New Roman"/>
              </a:rPr>
              <a:t>(but </a:t>
            </a:r>
            <a:r>
              <a:rPr sz="2400" spc="-75" dirty="0">
                <a:solidFill>
                  <a:srgbClr val="252525"/>
                </a:solidFill>
                <a:latin typeface="Times New Roman"/>
                <a:cs typeface="Times New Roman"/>
              </a:rPr>
              <a:t>very</a:t>
            </a:r>
            <a:r>
              <a:rPr sz="2400" spc="5" dirty="0">
                <a:solidFill>
                  <a:srgbClr val="252525"/>
                </a:solidFill>
                <a:latin typeface="Times New Roman"/>
                <a:cs typeface="Times New Roman"/>
              </a:rPr>
              <a:t> </a:t>
            </a:r>
            <a:r>
              <a:rPr sz="2400" spc="-55" dirty="0">
                <a:solidFill>
                  <a:srgbClr val="252525"/>
                </a:solidFill>
                <a:latin typeface="Times New Roman"/>
                <a:cs typeface="Times New Roman"/>
              </a:rPr>
              <a:t>expensive)</a:t>
            </a:r>
            <a:endParaRPr sz="2400" dirty="0">
              <a:latin typeface="Times New Roman"/>
              <a:cs typeface="Times New Roman"/>
            </a:endParaRPr>
          </a:p>
          <a:p>
            <a:pPr marL="240665" indent="-227965">
              <a:lnSpc>
                <a:spcPct val="100000"/>
              </a:lnSpc>
              <a:spcBef>
                <a:spcPts val="570"/>
              </a:spcBef>
              <a:buClr>
                <a:srgbClr val="83992A"/>
              </a:buClr>
              <a:buSzPct val="114583"/>
              <a:buFont typeface="Arial"/>
              <a:buChar char="•"/>
              <a:tabLst>
                <a:tab pos="241300" algn="l"/>
              </a:tabLst>
            </a:pPr>
            <a:endParaRPr lang="en-US" sz="2800" spc="-25" dirty="0">
              <a:solidFill>
                <a:srgbClr val="252525"/>
              </a:solidFill>
              <a:latin typeface="Times New Roman"/>
              <a:cs typeface="Times New Roman"/>
            </a:endParaRPr>
          </a:p>
          <a:p>
            <a:pPr marL="240665" indent="-227965">
              <a:lnSpc>
                <a:spcPct val="100000"/>
              </a:lnSpc>
              <a:spcBef>
                <a:spcPts val="570"/>
              </a:spcBef>
              <a:buClr>
                <a:srgbClr val="83992A"/>
              </a:buClr>
              <a:buSzPct val="114583"/>
              <a:buFont typeface="Arial"/>
              <a:buChar char="•"/>
              <a:tabLst>
                <a:tab pos="241300" algn="l"/>
              </a:tabLst>
            </a:pPr>
            <a:endParaRPr lang="en-US" sz="2800" spc="-25" dirty="0">
              <a:solidFill>
                <a:srgbClr val="252525"/>
              </a:solidFill>
              <a:latin typeface="Times New Roman"/>
              <a:cs typeface="Times New Roman"/>
            </a:endParaRPr>
          </a:p>
          <a:p>
            <a:pPr marL="12700" algn="ctr">
              <a:lnSpc>
                <a:spcPct val="100000"/>
              </a:lnSpc>
              <a:spcBef>
                <a:spcPts val="570"/>
              </a:spcBef>
              <a:buClr>
                <a:srgbClr val="83992A"/>
              </a:buClr>
              <a:buSzPct val="114583"/>
              <a:tabLst>
                <a:tab pos="241300" algn="l"/>
              </a:tabLst>
            </a:pPr>
            <a:r>
              <a:rPr lang="en-US" sz="2800" b="1" i="1" spc="-25" dirty="0">
                <a:solidFill>
                  <a:schemeClr val="accent1">
                    <a:lumMod val="75000"/>
                  </a:schemeClr>
                </a:solidFill>
                <a:latin typeface="Times New Roman"/>
                <a:cs typeface="Times New Roman"/>
              </a:rPr>
              <a:t>PUMP Workshop on the GRE – April 8</a:t>
            </a:r>
            <a:r>
              <a:rPr lang="en-US" sz="2800" b="1" i="1" spc="-25" baseline="30000" dirty="0">
                <a:solidFill>
                  <a:schemeClr val="accent1">
                    <a:lumMod val="75000"/>
                  </a:schemeClr>
                </a:solidFill>
                <a:latin typeface="Times New Roman"/>
                <a:cs typeface="Times New Roman"/>
              </a:rPr>
              <a:t>th</a:t>
            </a:r>
            <a:r>
              <a:rPr lang="en-US" sz="2800" b="1" i="1" spc="-25" dirty="0">
                <a:solidFill>
                  <a:schemeClr val="accent1">
                    <a:lumMod val="75000"/>
                  </a:schemeClr>
                </a:solidFill>
                <a:latin typeface="Times New Roman"/>
                <a:cs typeface="Times New Roman"/>
              </a:rPr>
              <a:t> (raffling free GRE resources!) </a:t>
            </a:r>
            <a:endParaRPr sz="2800" b="1" i="1" dirty="0">
              <a:solidFill>
                <a:schemeClr val="accent1">
                  <a:lumMod val="75000"/>
                </a:schemeClr>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5875">
              <a:lnSpc>
                <a:spcPct val="100000"/>
              </a:lnSpc>
              <a:spcBef>
                <a:spcPts val="105"/>
              </a:spcBef>
            </a:pPr>
            <a:r>
              <a:rPr spc="-90" dirty="0"/>
              <a:t>Reference</a:t>
            </a:r>
            <a:r>
              <a:rPr spc="-45" dirty="0"/>
              <a:t> </a:t>
            </a:r>
            <a:r>
              <a:rPr spc="-55" dirty="0"/>
              <a:t>Letters</a:t>
            </a:r>
          </a:p>
        </p:txBody>
      </p:sp>
      <p:sp>
        <p:nvSpPr>
          <p:cNvPr id="3" name="object 3"/>
          <p:cNvSpPr txBox="1"/>
          <p:nvPr/>
        </p:nvSpPr>
        <p:spPr>
          <a:xfrm>
            <a:off x="381001" y="2286000"/>
            <a:ext cx="6629399" cy="3286156"/>
          </a:xfrm>
          <a:prstGeom prst="rect">
            <a:avLst/>
          </a:prstGeom>
        </p:spPr>
        <p:txBody>
          <a:bodyPr vert="horz" wrap="square" lIns="0" tIns="94615" rIns="0" bIns="0" rtlCol="0">
            <a:spAutoFit/>
          </a:bodyPr>
          <a:lstStyle/>
          <a:p>
            <a:pPr marL="299085" indent="-286385">
              <a:lnSpc>
                <a:spcPct val="100000"/>
              </a:lnSpc>
              <a:spcBef>
                <a:spcPts val="745"/>
              </a:spcBef>
              <a:buClr>
                <a:srgbClr val="83992A"/>
              </a:buClr>
              <a:buSzPct val="114583"/>
              <a:buFont typeface="Arial"/>
              <a:buChar char="•"/>
              <a:tabLst>
                <a:tab pos="299085" algn="l"/>
                <a:tab pos="299720" algn="l"/>
              </a:tabLst>
            </a:pPr>
            <a:r>
              <a:rPr sz="3200" spc="-100" dirty="0">
                <a:solidFill>
                  <a:srgbClr val="252525"/>
                </a:solidFill>
                <a:latin typeface="Times New Roman"/>
                <a:cs typeface="Times New Roman"/>
              </a:rPr>
              <a:t>Very </a:t>
            </a:r>
            <a:r>
              <a:rPr sz="3200" spc="-10" dirty="0">
                <a:solidFill>
                  <a:srgbClr val="252525"/>
                </a:solidFill>
                <a:latin typeface="Times New Roman"/>
                <a:cs typeface="Times New Roman"/>
              </a:rPr>
              <a:t>important </a:t>
            </a:r>
            <a:r>
              <a:rPr sz="3200" spc="-15" dirty="0">
                <a:solidFill>
                  <a:srgbClr val="252525"/>
                </a:solidFill>
                <a:latin typeface="Times New Roman"/>
                <a:cs typeface="Times New Roman"/>
              </a:rPr>
              <a:t>part </a:t>
            </a:r>
            <a:r>
              <a:rPr sz="3200" spc="-5" dirty="0">
                <a:solidFill>
                  <a:srgbClr val="252525"/>
                </a:solidFill>
                <a:latin typeface="Times New Roman"/>
                <a:cs typeface="Times New Roman"/>
              </a:rPr>
              <a:t>of</a:t>
            </a:r>
            <a:r>
              <a:rPr sz="3200" spc="114" dirty="0">
                <a:solidFill>
                  <a:srgbClr val="252525"/>
                </a:solidFill>
                <a:latin typeface="Times New Roman"/>
                <a:cs typeface="Times New Roman"/>
              </a:rPr>
              <a:t> </a:t>
            </a:r>
            <a:r>
              <a:rPr sz="3200" spc="-70" dirty="0">
                <a:solidFill>
                  <a:srgbClr val="252525"/>
                </a:solidFill>
                <a:latin typeface="Times New Roman"/>
                <a:cs typeface="Times New Roman"/>
              </a:rPr>
              <a:t>application!</a:t>
            </a:r>
            <a:endParaRPr lang="en-US" sz="3200" spc="-70" dirty="0">
              <a:solidFill>
                <a:srgbClr val="252525"/>
              </a:solidFill>
              <a:latin typeface="Times New Roman"/>
              <a:cs typeface="Times New Roman"/>
            </a:endParaRPr>
          </a:p>
          <a:p>
            <a:pPr marL="299085" indent="-286385">
              <a:lnSpc>
                <a:spcPct val="100000"/>
              </a:lnSpc>
              <a:spcBef>
                <a:spcPts val="745"/>
              </a:spcBef>
              <a:buClr>
                <a:srgbClr val="83992A"/>
              </a:buClr>
              <a:buSzPct val="114583"/>
              <a:buFont typeface="Arial"/>
              <a:buChar char="•"/>
              <a:tabLst>
                <a:tab pos="299085" algn="l"/>
                <a:tab pos="299720" algn="l"/>
              </a:tabLst>
            </a:pPr>
            <a:endParaRPr sz="3200" dirty="0">
              <a:latin typeface="Times New Roman"/>
              <a:cs typeface="Times New Roman"/>
            </a:endParaRPr>
          </a:p>
          <a:p>
            <a:pPr marL="299085" indent="-286385">
              <a:lnSpc>
                <a:spcPct val="100000"/>
              </a:lnSpc>
              <a:spcBef>
                <a:spcPts val="1100"/>
              </a:spcBef>
              <a:buClr>
                <a:srgbClr val="83992A"/>
              </a:buClr>
              <a:buSzPct val="114583"/>
              <a:buFont typeface="Arial"/>
              <a:buChar char="•"/>
              <a:tabLst>
                <a:tab pos="299085" algn="l"/>
                <a:tab pos="299720" algn="l"/>
              </a:tabLst>
            </a:pPr>
            <a:r>
              <a:rPr sz="3200" spc="-40" dirty="0">
                <a:solidFill>
                  <a:srgbClr val="252525"/>
                </a:solidFill>
                <a:latin typeface="Times New Roman"/>
                <a:cs typeface="Times New Roman"/>
              </a:rPr>
              <a:t>Most schools </a:t>
            </a:r>
            <a:r>
              <a:rPr sz="3200" spc="-80" dirty="0">
                <a:solidFill>
                  <a:srgbClr val="252525"/>
                </a:solidFill>
                <a:latin typeface="Times New Roman"/>
                <a:cs typeface="Times New Roman"/>
              </a:rPr>
              <a:t>ask </a:t>
            </a:r>
            <a:r>
              <a:rPr sz="3200" dirty="0">
                <a:solidFill>
                  <a:srgbClr val="252525"/>
                </a:solidFill>
                <a:latin typeface="Times New Roman"/>
                <a:cs typeface="Times New Roman"/>
              </a:rPr>
              <a:t>for </a:t>
            </a:r>
            <a:r>
              <a:rPr sz="3200" b="1" spc="10" dirty="0">
                <a:solidFill>
                  <a:srgbClr val="252525"/>
                </a:solidFill>
                <a:latin typeface="Times New Roman"/>
                <a:cs typeface="Times New Roman"/>
              </a:rPr>
              <a:t>academic</a:t>
            </a:r>
            <a:r>
              <a:rPr sz="3200" b="1" spc="150" dirty="0">
                <a:solidFill>
                  <a:srgbClr val="252525"/>
                </a:solidFill>
                <a:latin typeface="Times New Roman"/>
                <a:cs typeface="Times New Roman"/>
              </a:rPr>
              <a:t> </a:t>
            </a:r>
            <a:r>
              <a:rPr sz="3200" b="1" spc="-20" dirty="0">
                <a:solidFill>
                  <a:srgbClr val="252525"/>
                </a:solidFill>
                <a:latin typeface="Times New Roman"/>
                <a:cs typeface="Times New Roman"/>
              </a:rPr>
              <a:t>references</a:t>
            </a:r>
            <a:endParaRPr sz="3200" dirty="0">
              <a:latin typeface="Times New Roman"/>
              <a:cs typeface="Times New Roman"/>
            </a:endParaRPr>
          </a:p>
          <a:p>
            <a:pPr marL="756285" lvl="1" indent="-286385">
              <a:lnSpc>
                <a:spcPct val="100000"/>
              </a:lnSpc>
              <a:spcBef>
                <a:spcPts val="1030"/>
              </a:spcBef>
              <a:buClr>
                <a:srgbClr val="83992A"/>
              </a:buClr>
              <a:buSzPct val="115000"/>
              <a:buFont typeface="Arial"/>
              <a:buChar char="•"/>
              <a:tabLst>
                <a:tab pos="756285" algn="l"/>
                <a:tab pos="756920" algn="l"/>
              </a:tabLst>
            </a:pPr>
            <a:r>
              <a:rPr sz="2800" spc="-50" dirty="0">
                <a:solidFill>
                  <a:srgbClr val="252525"/>
                </a:solidFill>
                <a:latin typeface="Times New Roman"/>
                <a:cs typeface="Times New Roman"/>
              </a:rPr>
              <a:t>Some </a:t>
            </a:r>
            <a:r>
              <a:rPr sz="2800" spc="-85" dirty="0">
                <a:solidFill>
                  <a:srgbClr val="252525"/>
                </a:solidFill>
                <a:latin typeface="Times New Roman"/>
                <a:cs typeface="Times New Roman"/>
              </a:rPr>
              <a:t>give </a:t>
            </a:r>
            <a:r>
              <a:rPr sz="2800" spc="-55" dirty="0">
                <a:solidFill>
                  <a:srgbClr val="252525"/>
                </a:solidFill>
                <a:latin typeface="Times New Roman"/>
                <a:cs typeface="Times New Roman"/>
              </a:rPr>
              <a:t>you </a:t>
            </a:r>
            <a:r>
              <a:rPr sz="2800" spc="-5" dirty="0">
                <a:solidFill>
                  <a:srgbClr val="252525"/>
                </a:solidFill>
                <a:latin typeface="Times New Roman"/>
                <a:cs typeface="Times New Roman"/>
              </a:rPr>
              <a:t>the option of </a:t>
            </a:r>
            <a:r>
              <a:rPr sz="2800" spc="-45" dirty="0">
                <a:solidFill>
                  <a:srgbClr val="252525"/>
                </a:solidFill>
                <a:latin typeface="Times New Roman"/>
                <a:cs typeface="Times New Roman"/>
              </a:rPr>
              <a:t>adding </a:t>
            </a:r>
            <a:r>
              <a:rPr sz="2800" spc="-75" dirty="0">
                <a:solidFill>
                  <a:srgbClr val="252525"/>
                </a:solidFill>
                <a:latin typeface="Times New Roman"/>
                <a:cs typeface="Times New Roman"/>
              </a:rPr>
              <a:t>a </a:t>
            </a:r>
            <a:r>
              <a:rPr sz="2800" b="1" spc="-15" dirty="0">
                <a:solidFill>
                  <a:srgbClr val="252525"/>
                </a:solidFill>
                <a:latin typeface="Times New Roman"/>
                <a:cs typeface="Times New Roman"/>
              </a:rPr>
              <a:t>professional</a:t>
            </a:r>
            <a:r>
              <a:rPr sz="2800" b="1" spc="400" dirty="0">
                <a:solidFill>
                  <a:srgbClr val="252525"/>
                </a:solidFill>
                <a:latin typeface="Times New Roman"/>
                <a:cs typeface="Times New Roman"/>
              </a:rPr>
              <a:t> </a:t>
            </a:r>
            <a:r>
              <a:rPr sz="2800" b="1" spc="-30" dirty="0">
                <a:solidFill>
                  <a:srgbClr val="252525"/>
                </a:solidFill>
                <a:latin typeface="Times New Roman"/>
                <a:cs typeface="Times New Roman"/>
              </a:rPr>
              <a:t>reference</a:t>
            </a:r>
            <a:endParaRPr sz="2800" dirty="0">
              <a:latin typeface="Times New Roman"/>
              <a:cs typeface="Times New Roman"/>
            </a:endParaRPr>
          </a:p>
        </p:txBody>
      </p:sp>
      <p:pic>
        <p:nvPicPr>
          <p:cNvPr id="5122" name="Picture 2" descr="Image result for reference letter c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876029"/>
            <a:ext cx="4555125" cy="4930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5875">
              <a:lnSpc>
                <a:spcPct val="100000"/>
              </a:lnSpc>
              <a:spcBef>
                <a:spcPts val="105"/>
              </a:spcBef>
            </a:pPr>
            <a:r>
              <a:rPr spc="-90" dirty="0"/>
              <a:t>Reference</a:t>
            </a:r>
            <a:r>
              <a:rPr spc="-45" dirty="0"/>
              <a:t> </a:t>
            </a:r>
            <a:r>
              <a:rPr spc="-55" dirty="0"/>
              <a:t>Letters</a:t>
            </a:r>
          </a:p>
        </p:txBody>
      </p:sp>
      <p:sp>
        <p:nvSpPr>
          <p:cNvPr id="3" name="object 3"/>
          <p:cNvSpPr txBox="1"/>
          <p:nvPr/>
        </p:nvSpPr>
        <p:spPr>
          <a:xfrm>
            <a:off x="637032" y="1981200"/>
            <a:ext cx="10411968" cy="3703578"/>
          </a:xfrm>
          <a:prstGeom prst="rect">
            <a:avLst/>
          </a:prstGeom>
        </p:spPr>
        <p:txBody>
          <a:bodyPr vert="horz" wrap="square" lIns="0" tIns="109220" rIns="0" bIns="0" rtlCol="0">
            <a:spAutoFit/>
          </a:bodyPr>
          <a:lstStyle/>
          <a:p>
            <a:pPr marL="299085" indent="-286385">
              <a:spcBef>
                <a:spcPts val="860"/>
              </a:spcBef>
              <a:buClr>
                <a:srgbClr val="83992A"/>
              </a:buClr>
              <a:buSzPct val="114583"/>
              <a:buFont typeface="Arial"/>
              <a:buChar char="•"/>
              <a:tabLst>
                <a:tab pos="299085" algn="l"/>
                <a:tab pos="299720" algn="l"/>
              </a:tabLst>
            </a:pPr>
            <a:r>
              <a:rPr lang="en-US" sz="2400" spc="-15" dirty="0">
                <a:solidFill>
                  <a:srgbClr val="252525"/>
                </a:solidFill>
                <a:latin typeface="Times New Roman"/>
                <a:cs typeface="Times New Roman"/>
              </a:rPr>
              <a:t>Your honors thesis supervisor should be one of these references</a:t>
            </a:r>
          </a:p>
          <a:p>
            <a:pPr marL="299085" indent="-286385">
              <a:spcBef>
                <a:spcPts val="860"/>
              </a:spcBef>
              <a:buClr>
                <a:srgbClr val="83992A"/>
              </a:buClr>
              <a:buSzPct val="114583"/>
              <a:buFont typeface="Arial"/>
              <a:buChar char="•"/>
              <a:tabLst>
                <a:tab pos="299085" algn="l"/>
                <a:tab pos="299720" algn="l"/>
              </a:tabLst>
            </a:pPr>
            <a:endParaRPr lang="en-US" sz="2400" spc="-40" dirty="0">
              <a:solidFill>
                <a:srgbClr val="252525"/>
              </a:solidFill>
              <a:latin typeface="Times New Roman"/>
              <a:cs typeface="Times New Roman"/>
            </a:endParaRPr>
          </a:p>
          <a:p>
            <a:pPr marL="299085" indent="-286385">
              <a:lnSpc>
                <a:spcPct val="100000"/>
              </a:lnSpc>
              <a:spcBef>
                <a:spcPts val="860"/>
              </a:spcBef>
              <a:buClr>
                <a:srgbClr val="83992A"/>
              </a:buClr>
              <a:buSzPct val="114583"/>
              <a:buFont typeface="Arial"/>
              <a:buChar char="•"/>
              <a:tabLst>
                <a:tab pos="299085" algn="l"/>
                <a:tab pos="299720" algn="l"/>
              </a:tabLst>
            </a:pPr>
            <a:r>
              <a:rPr sz="2400" spc="-40" dirty="0">
                <a:solidFill>
                  <a:srgbClr val="252525"/>
                </a:solidFill>
                <a:latin typeface="Times New Roman"/>
                <a:cs typeface="Times New Roman"/>
              </a:rPr>
              <a:t>Someone </a:t>
            </a:r>
            <a:r>
              <a:rPr sz="2400" spc="-30" dirty="0">
                <a:solidFill>
                  <a:srgbClr val="252525"/>
                </a:solidFill>
                <a:latin typeface="Times New Roman"/>
                <a:cs typeface="Times New Roman"/>
              </a:rPr>
              <a:t>who </a:t>
            </a:r>
            <a:r>
              <a:rPr sz="2400" spc="-50" dirty="0">
                <a:solidFill>
                  <a:srgbClr val="252525"/>
                </a:solidFill>
                <a:latin typeface="Times New Roman"/>
                <a:cs typeface="Times New Roman"/>
              </a:rPr>
              <a:t>can </a:t>
            </a:r>
            <a:r>
              <a:rPr sz="2400" spc="-20" dirty="0">
                <a:solidFill>
                  <a:srgbClr val="252525"/>
                </a:solidFill>
                <a:latin typeface="Times New Roman"/>
                <a:cs typeface="Times New Roman"/>
              </a:rPr>
              <a:t>comment </a:t>
            </a:r>
            <a:r>
              <a:rPr sz="2400" spc="20" dirty="0">
                <a:solidFill>
                  <a:srgbClr val="252525"/>
                </a:solidFill>
                <a:latin typeface="Times New Roman"/>
                <a:cs typeface="Times New Roman"/>
              </a:rPr>
              <a:t>on</a:t>
            </a:r>
            <a:r>
              <a:rPr sz="2400" spc="150" dirty="0">
                <a:solidFill>
                  <a:srgbClr val="252525"/>
                </a:solidFill>
                <a:latin typeface="Times New Roman"/>
                <a:cs typeface="Times New Roman"/>
              </a:rPr>
              <a:t> </a:t>
            </a:r>
            <a:r>
              <a:rPr sz="2400" spc="-70" dirty="0">
                <a:solidFill>
                  <a:srgbClr val="252525"/>
                </a:solidFill>
                <a:latin typeface="Times New Roman"/>
                <a:cs typeface="Times New Roman"/>
              </a:rPr>
              <a:t>your:</a:t>
            </a:r>
            <a:endParaRPr sz="2400" dirty="0">
              <a:latin typeface="Times New Roman"/>
              <a:cs typeface="Times New Roman"/>
            </a:endParaRPr>
          </a:p>
          <a:p>
            <a:pPr marL="756285" lvl="1" indent="-286385">
              <a:lnSpc>
                <a:spcPct val="100000"/>
              </a:lnSpc>
              <a:spcBef>
                <a:spcPts val="1035"/>
              </a:spcBef>
              <a:buClr>
                <a:srgbClr val="83992A"/>
              </a:buClr>
              <a:buSzPct val="115000"/>
              <a:buFont typeface="Arial"/>
              <a:buChar char="•"/>
              <a:tabLst>
                <a:tab pos="756285" algn="l"/>
                <a:tab pos="756920" algn="l"/>
              </a:tabLst>
            </a:pPr>
            <a:r>
              <a:rPr sz="2000" spc="-55" dirty="0">
                <a:solidFill>
                  <a:srgbClr val="252525"/>
                </a:solidFill>
                <a:latin typeface="Times New Roman"/>
                <a:cs typeface="Times New Roman"/>
              </a:rPr>
              <a:t>Writing </a:t>
            </a:r>
            <a:r>
              <a:rPr sz="2000" spc="-75" dirty="0">
                <a:solidFill>
                  <a:srgbClr val="252525"/>
                </a:solidFill>
                <a:latin typeface="Times New Roman"/>
                <a:cs typeface="Times New Roman"/>
              </a:rPr>
              <a:t>skills, </a:t>
            </a:r>
            <a:r>
              <a:rPr sz="2000" spc="-20" dirty="0">
                <a:solidFill>
                  <a:srgbClr val="252525"/>
                </a:solidFill>
                <a:latin typeface="Times New Roman"/>
                <a:cs typeface="Times New Roman"/>
              </a:rPr>
              <a:t>presentation and </a:t>
            </a:r>
            <a:r>
              <a:rPr sz="2000" spc="-25" dirty="0">
                <a:solidFill>
                  <a:srgbClr val="252525"/>
                </a:solidFill>
                <a:latin typeface="Times New Roman"/>
                <a:cs typeface="Times New Roman"/>
              </a:rPr>
              <a:t>communication </a:t>
            </a:r>
            <a:r>
              <a:rPr sz="2000" spc="-75" dirty="0">
                <a:solidFill>
                  <a:srgbClr val="252525"/>
                </a:solidFill>
                <a:latin typeface="Times New Roman"/>
                <a:cs typeface="Times New Roman"/>
              </a:rPr>
              <a:t>skills, </a:t>
            </a:r>
            <a:r>
              <a:rPr sz="2000" spc="-30" dirty="0">
                <a:solidFill>
                  <a:srgbClr val="252525"/>
                </a:solidFill>
                <a:latin typeface="Times New Roman"/>
                <a:cs typeface="Times New Roman"/>
              </a:rPr>
              <a:t>research</a:t>
            </a:r>
            <a:r>
              <a:rPr sz="2000" spc="215" dirty="0">
                <a:solidFill>
                  <a:srgbClr val="252525"/>
                </a:solidFill>
                <a:latin typeface="Times New Roman"/>
                <a:cs typeface="Times New Roman"/>
              </a:rPr>
              <a:t> </a:t>
            </a:r>
            <a:r>
              <a:rPr sz="2000" spc="-25" dirty="0">
                <a:solidFill>
                  <a:srgbClr val="252525"/>
                </a:solidFill>
                <a:latin typeface="Times New Roman"/>
                <a:cs typeface="Times New Roman"/>
              </a:rPr>
              <a:t>potential</a:t>
            </a:r>
            <a:endParaRPr lang="en-US" sz="2000" spc="-25" dirty="0">
              <a:solidFill>
                <a:srgbClr val="252525"/>
              </a:solidFill>
              <a:latin typeface="Times New Roman"/>
              <a:cs typeface="Times New Roman"/>
            </a:endParaRPr>
          </a:p>
          <a:p>
            <a:pPr marL="756285" lvl="1" indent="-286385">
              <a:lnSpc>
                <a:spcPct val="100000"/>
              </a:lnSpc>
              <a:spcBef>
                <a:spcPts val="1035"/>
              </a:spcBef>
              <a:buClr>
                <a:srgbClr val="83992A"/>
              </a:buClr>
              <a:buSzPct val="115000"/>
              <a:buFont typeface="Arial"/>
              <a:buChar char="•"/>
              <a:tabLst>
                <a:tab pos="756285" algn="l"/>
                <a:tab pos="756920" algn="l"/>
              </a:tabLst>
            </a:pPr>
            <a:endParaRPr sz="2000" dirty="0">
              <a:latin typeface="Times New Roman"/>
              <a:cs typeface="Times New Roman"/>
            </a:endParaRPr>
          </a:p>
          <a:p>
            <a:pPr marL="299085" indent="-286385">
              <a:lnSpc>
                <a:spcPct val="100000"/>
              </a:lnSpc>
              <a:spcBef>
                <a:spcPts val="1065"/>
              </a:spcBef>
              <a:buClr>
                <a:srgbClr val="83992A"/>
              </a:buClr>
              <a:buSzPct val="114583"/>
              <a:buFont typeface="Arial"/>
              <a:buChar char="•"/>
              <a:tabLst>
                <a:tab pos="299085" algn="l"/>
                <a:tab pos="299720" algn="l"/>
              </a:tabLst>
            </a:pPr>
            <a:r>
              <a:rPr sz="2400" spc="-35" dirty="0">
                <a:solidFill>
                  <a:srgbClr val="252525"/>
                </a:solidFill>
                <a:latin typeface="Times New Roman"/>
                <a:cs typeface="Times New Roman"/>
              </a:rPr>
              <a:t>Who </a:t>
            </a:r>
            <a:r>
              <a:rPr sz="2400" spc="-45" dirty="0">
                <a:solidFill>
                  <a:srgbClr val="252525"/>
                </a:solidFill>
                <a:latin typeface="Times New Roman"/>
                <a:cs typeface="Times New Roman"/>
              </a:rPr>
              <a:t>knows </a:t>
            </a:r>
            <a:r>
              <a:rPr sz="2400" spc="-70" dirty="0">
                <a:solidFill>
                  <a:srgbClr val="252525"/>
                </a:solidFill>
                <a:latin typeface="Times New Roman"/>
                <a:cs typeface="Times New Roman"/>
              </a:rPr>
              <a:t>you</a:t>
            </a:r>
            <a:r>
              <a:rPr sz="2400" spc="70" dirty="0">
                <a:solidFill>
                  <a:srgbClr val="252525"/>
                </a:solidFill>
                <a:latin typeface="Times New Roman"/>
                <a:cs typeface="Times New Roman"/>
              </a:rPr>
              <a:t> </a:t>
            </a:r>
            <a:r>
              <a:rPr sz="2400" spc="-60" dirty="0">
                <a:solidFill>
                  <a:srgbClr val="252525"/>
                </a:solidFill>
                <a:latin typeface="Times New Roman"/>
                <a:cs typeface="Times New Roman"/>
              </a:rPr>
              <a:t>WELL</a:t>
            </a:r>
            <a:endParaRPr sz="2400" dirty="0">
              <a:latin typeface="Times New Roman"/>
              <a:cs typeface="Times New Roman"/>
            </a:endParaRPr>
          </a:p>
          <a:p>
            <a:pPr marL="756285" lvl="1" indent="-286385">
              <a:lnSpc>
                <a:spcPct val="100000"/>
              </a:lnSpc>
              <a:spcBef>
                <a:spcPts val="1035"/>
              </a:spcBef>
              <a:buClr>
                <a:srgbClr val="83992A"/>
              </a:buClr>
              <a:buSzPct val="115000"/>
              <a:buFont typeface="Arial"/>
              <a:buChar char="•"/>
              <a:tabLst>
                <a:tab pos="756285" algn="l"/>
                <a:tab pos="756920" algn="l"/>
              </a:tabLst>
            </a:pPr>
            <a:r>
              <a:rPr sz="2000" spc="-30" dirty="0">
                <a:solidFill>
                  <a:srgbClr val="252525"/>
                </a:solidFill>
                <a:latin typeface="Times New Roman"/>
                <a:cs typeface="Times New Roman"/>
              </a:rPr>
              <a:t>Who </a:t>
            </a:r>
            <a:r>
              <a:rPr sz="2000" spc="-15" dirty="0">
                <a:solidFill>
                  <a:srgbClr val="252525"/>
                </a:solidFill>
                <a:latin typeface="Times New Roman"/>
                <a:cs typeface="Times New Roman"/>
              </a:rPr>
              <a:t>understands </a:t>
            </a:r>
            <a:r>
              <a:rPr sz="2000" spc="-40" dirty="0">
                <a:solidFill>
                  <a:srgbClr val="252525"/>
                </a:solidFill>
                <a:latin typeface="Times New Roman"/>
                <a:cs typeface="Times New Roman"/>
              </a:rPr>
              <a:t>what </a:t>
            </a:r>
            <a:r>
              <a:rPr sz="2000" spc="-55" dirty="0">
                <a:solidFill>
                  <a:srgbClr val="252525"/>
                </a:solidFill>
                <a:latin typeface="Times New Roman"/>
                <a:cs typeface="Times New Roman"/>
              </a:rPr>
              <a:t>you </a:t>
            </a:r>
            <a:r>
              <a:rPr sz="2000" spc="-50" dirty="0">
                <a:solidFill>
                  <a:srgbClr val="252525"/>
                </a:solidFill>
                <a:latin typeface="Times New Roman"/>
                <a:cs typeface="Times New Roman"/>
              </a:rPr>
              <a:t>have </a:t>
            </a:r>
            <a:r>
              <a:rPr sz="2000" spc="-5" dirty="0">
                <a:solidFill>
                  <a:srgbClr val="252525"/>
                </a:solidFill>
                <a:latin typeface="Times New Roman"/>
                <a:cs typeface="Times New Roman"/>
              </a:rPr>
              <a:t>done </a:t>
            </a:r>
            <a:r>
              <a:rPr sz="2000" spc="-40" dirty="0">
                <a:solidFill>
                  <a:srgbClr val="252525"/>
                </a:solidFill>
                <a:latin typeface="Times New Roman"/>
                <a:cs typeface="Times New Roman"/>
              </a:rPr>
              <a:t>in </a:t>
            </a:r>
            <a:r>
              <a:rPr sz="2000" spc="-60" dirty="0">
                <a:solidFill>
                  <a:srgbClr val="252525"/>
                </a:solidFill>
                <a:latin typeface="Times New Roman"/>
                <a:cs typeface="Times New Roman"/>
              </a:rPr>
              <a:t>psychology, </a:t>
            </a:r>
            <a:r>
              <a:rPr sz="2000" spc="-35" dirty="0">
                <a:solidFill>
                  <a:srgbClr val="252525"/>
                </a:solidFill>
                <a:latin typeface="Times New Roman"/>
                <a:cs typeface="Times New Roman"/>
              </a:rPr>
              <a:t>what </a:t>
            </a:r>
            <a:r>
              <a:rPr sz="2000" spc="-55" dirty="0">
                <a:solidFill>
                  <a:srgbClr val="252525"/>
                </a:solidFill>
                <a:latin typeface="Times New Roman"/>
                <a:cs typeface="Times New Roman"/>
              </a:rPr>
              <a:t>you </a:t>
            </a:r>
            <a:r>
              <a:rPr sz="2000" spc="-40" dirty="0">
                <a:solidFill>
                  <a:srgbClr val="252525"/>
                </a:solidFill>
                <a:latin typeface="Times New Roman"/>
                <a:cs typeface="Times New Roman"/>
              </a:rPr>
              <a:t>strive </a:t>
            </a:r>
            <a:r>
              <a:rPr sz="2000" spc="25" dirty="0">
                <a:solidFill>
                  <a:srgbClr val="252525"/>
                </a:solidFill>
                <a:latin typeface="Times New Roman"/>
                <a:cs typeface="Times New Roman"/>
              </a:rPr>
              <a:t>to</a:t>
            </a:r>
            <a:r>
              <a:rPr sz="2000" spc="415" dirty="0">
                <a:solidFill>
                  <a:srgbClr val="252525"/>
                </a:solidFill>
                <a:latin typeface="Times New Roman"/>
                <a:cs typeface="Times New Roman"/>
              </a:rPr>
              <a:t> </a:t>
            </a:r>
            <a:r>
              <a:rPr sz="2000" spc="-25" dirty="0">
                <a:solidFill>
                  <a:srgbClr val="252525"/>
                </a:solidFill>
                <a:latin typeface="Times New Roman"/>
                <a:cs typeface="Times New Roman"/>
              </a:rPr>
              <a:t>become</a:t>
            </a:r>
            <a:endParaRPr sz="2000" dirty="0">
              <a:latin typeface="Times New Roman"/>
              <a:cs typeface="Times New Roman"/>
            </a:endParaRPr>
          </a:p>
          <a:p>
            <a:pPr marL="756285" lvl="1" indent="-286385">
              <a:lnSpc>
                <a:spcPct val="100000"/>
              </a:lnSpc>
              <a:spcBef>
                <a:spcPts val="1000"/>
              </a:spcBef>
              <a:buClr>
                <a:srgbClr val="83992A"/>
              </a:buClr>
              <a:buSzPct val="115000"/>
              <a:buFont typeface="Arial"/>
              <a:buChar char="•"/>
              <a:tabLst>
                <a:tab pos="756285" algn="l"/>
                <a:tab pos="756920" algn="l"/>
              </a:tabLst>
            </a:pPr>
            <a:r>
              <a:rPr sz="2000" spc="-45" dirty="0">
                <a:solidFill>
                  <a:srgbClr val="252525"/>
                </a:solidFill>
                <a:latin typeface="Times New Roman"/>
                <a:cs typeface="Times New Roman"/>
              </a:rPr>
              <a:t>Work </a:t>
            </a:r>
            <a:r>
              <a:rPr sz="2000" spc="-20" dirty="0">
                <a:solidFill>
                  <a:srgbClr val="252525"/>
                </a:solidFill>
                <a:latin typeface="Times New Roman"/>
                <a:cs typeface="Times New Roman"/>
              </a:rPr>
              <a:t>hard </a:t>
            </a:r>
            <a:r>
              <a:rPr sz="2000" spc="-25" dirty="0">
                <a:solidFill>
                  <a:srgbClr val="252525"/>
                </a:solidFill>
                <a:latin typeface="Times New Roman"/>
                <a:cs typeface="Times New Roman"/>
              </a:rPr>
              <a:t>at </a:t>
            </a:r>
            <a:r>
              <a:rPr sz="2000" spc="-30" dirty="0">
                <a:solidFill>
                  <a:srgbClr val="252525"/>
                </a:solidFill>
                <a:latin typeface="Times New Roman"/>
                <a:cs typeface="Times New Roman"/>
              </a:rPr>
              <a:t>forming </a:t>
            </a:r>
            <a:r>
              <a:rPr sz="2000" spc="-75" dirty="0">
                <a:solidFill>
                  <a:srgbClr val="252525"/>
                </a:solidFill>
                <a:latin typeface="Times New Roman"/>
                <a:cs typeface="Times New Roman"/>
              </a:rPr>
              <a:t>a </a:t>
            </a:r>
            <a:r>
              <a:rPr sz="2000" spc="-15" dirty="0">
                <a:solidFill>
                  <a:srgbClr val="252525"/>
                </a:solidFill>
                <a:latin typeface="Times New Roman"/>
                <a:cs typeface="Times New Roman"/>
              </a:rPr>
              <a:t>strong </a:t>
            </a:r>
            <a:r>
              <a:rPr sz="2000" spc="-30" dirty="0">
                <a:solidFill>
                  <a:srgbClr val="252525"/>
                </a:solidFill>
                <a:latin typeface="Times New Roman"/>
                <a:cs typeface="Times New Roman"/>
              </a:rPr>
              <a:t>relationship </a:t>
            </a:r>
            <a:r>
              <a:rPr sz="2000" spc="-45" dirty="0">
                <a:solidFill>
                  <a:srgbClr val="252525"/>
                </a:solidFill>
                <a:latin typeface="Times New Roman"/>
                <a:cs typeface="Times New Roman"/>
              </a:rPr>
              <a:t>with </a:t>
            </a:r>
            <a:r>
              <a:rPr sz="2000" spc="-15" dirty="0">
                <a:solidFill>
                  <a:srgbClr val="252525"/>
                </a:solidFill>
                <a:latin typeface="Times New Roman"/>
                <a:cs typeface="Times New Roman"/>
              </a:rPr>
              <a:t>them, </a:t>
            </a:r>
            <a:r>
              <a:rPr sz="2000" spc="-35" dirty="0">
                <a:solidFill>
                  <a:srgbClr val="252525"/>
                </a:solidFill>
                <a:latin typeface="Times New Roman"/>
                <a:cs typeface="Times New Roman"/>
              </a:rPr>
              <a:t>show </a:t>
            </a:r>
            <a:r>
              <a:rPr sz="2000" spc="-5" dirty="0">
                <a:solidFill>
                  <a:srgbClr val="252525"/>
                </a:solidFill>
                <a:latin typeface="Times New Roman"/>
                <a:cs typeface="Times New Roman"/>
              </a:rPr>
              <a:t>them </a:t>
            </a:r>
            <a:r>
              <a:rPr sz="2000" spc="-40" dirty="0">
                <a:solidFill>
                  <a:srgbClr val="252525"/>
                </a:solidFill>
                <a:latin typeface="Times New Roman"/>
                <a:cs typeface="Times New Roman"/>
              </a:rPr>
              <a:t>what </a:t>
            </a:r>
            <a:r>
              <a:rPr sz="2000" spc="-55" dirty="0">
                <a:solidFill>
                  <a:srgbClr val="252525"/>
                </a:solidFill>
                <a:latin typeface="Times New Roman"/>
                <a:cs typeface="Times New Roman"/>
              </a:rPr>
              <a:t>you </a:t>
            </a:r>
            <a:r>
              <a:rPr sz="2000" spc="-35" dirty="0">
                <a:solidFill>
                  <a:srgbClr val="252525"/>
                </a:solidFill>
                <a:latin typeface="Times New Roman"/>
                <a:cs typeface="Times New Roman"/>
              </a:rPr>
              <a:t>can</a:t>
            </a:r>
            <a:r>
              <a:rPr sz="2000" spc="40" dirty="0">
                <a:solidFill>
                  <a:srgbClr val="252525"/>
                </a:solidFill>
                <a:latin typeface="Times New Roman"/>
                <a:cs typeface="Times New Roman"/>
              </a:rPr>
              <a:t> </a:t>
            </a:r>
            <a:r>
              <a:rPr sz="2000" spc="10" dirty="0">
                <a:solidFill>
                  <a:srgbClr val="252525"/>
                </a:solidFill>
                <a:latin typeface="Times New Roman"/>
                <a:cs typeface="Times New Roman"/>
              </a:rPr>
              <a:t>do</a:t>
            </a:r>
            <a:endParaRPr sz="2000" dirty="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5875">
              <a:lnSpc>
                <a:spcPct val="100000"/>
              </a:lnSpc>
              <a:spcBef>
                <a:spcPts val="105"/>
              </a:spcBef>
            </a:pPr>
            <a:r>
              <a:rPr spc="-90" dirty="0"/>
              <a:t>Reference</a:t>
            </a:r>
            <a:r>
              <a:rPr spc="-45" dirty="0"/>
              <a:t> </a:t>
            </a:r>
            <a:r>
              <a:rPr spc="-55" dirty="0"/>
              <a:t>Letters</a:t>
            </a:r>
          </a:p>
        </p:txBody>
      </p:sp>
      <p:sp>
        <p:nvSpPr>
          <p:cNvPr id="3" name="object 3"/>
          <p:cNvSpPr txBox="1"/>
          <p:nvPr/>
        </p:nvSpPr>
        <p:spPr>
          <a:xfrm>
            <a:off x="838200" y="2057400"/>
            <a:ext cx="9753600" cy="3895938"/>
          </a:xfrm>
          <a:prstGeom prst="rect">
            <a:avLst/>
          </a:prstGeom>
        </p:spPr>
        <p:txBody>
          <a:bodyPr vert="horz" wrap="square" lIns="0" tIns="109220" rIns="0" bIns="0" rtlCol="0">
            <a:spAutoFit/>
          </a:bodyPr>
          <a:lstStyle/>
          <a:p>
            <a:pPr marL="299085" indent="-286385">
              <a:lnSpc>
                <a:spcPct val="100000"/>
              </a:lnSpc>
              <a:spcBef>
                <a:spcPts val="860"/>
              </a:spcBef>
              <a:buClr>
                <a:srgbClr val="83992A"/>
              </a:buClr>
              <a:buSzPct val="114583"/>
              <a:buFont typeface="Arial"/>
              <a:buChar char="•"/>
              <a:tabLst>
                <a:tab pos="299085" algn="l"/>
                <a:tab pos="299720" algn="l"/>
              </a:tabLst>
            </a:pPr>
            <a:r>
              <a:rPr sz="2800" spc="-10" dirty="0">
                <a:solidFill>
                  <a:srgbClr val="252525"/>
                </a:solidFill>
                <a:latin typeface="Times New Roman"/>
                <a:cs typeface="Times New Roman"/>
              </a:rPr>
              <a:t>Important: </a:t>
            </a:r>
            <a:r>
              <a:rPr sz="2800" spc="-70" dirty="0">
                <a:solidFill>
                  <a:srgbClr val="252525"/>
                </a:solidFill>
                <a:latin typeface="Times New Roman"/>
                <a:cs typeface="Times New Roman"/>
              </a:rPr>
              <a:t>making </a:t>
            </a:r>
            <a:r>
              <a:rPr sz="2800" spc="-5" dirty="0">
                <a:solidFill>
                  <a:srgbClr val="252525"/>
                </a:solidFill>
                <a:latin typeface="Times New Roman"/>
                <a:cs typeface="Times New Roman"/>
              </a:rPr>
              <a:t>the </a:t>
            </a:r>
            <a:r>
              <a:rPr sz="2800" spc="-35" dirty="0">
                <a:solidFill>
                  <a:srgbClr val="252525"/>
                </a:solidFill>
                <a:latin typeface="Times New Roman"/>
                <a:cs typeface="Times New Roman"/>
              </a:rPr>
              <a:t>request </a:t>
            </a:r>
            <a:r>
              <a:rPr sz="2800" dirty="0">
                <a:solidFill>
                  <a:srgbClr val="252525"/>
                </a:solidFill>
                <a:latin typeface="Times New Roman"/>
                <a:cs typeface="Times New Roman"/>
              </a:rPr>
              <a:t>for</a:t>
            </a:r>
            <a:r>
              <a:rPr sz="2800" spc="105" dirty="0">
                <a:solidFill>
                  <a:srgbClr val="252525"/>
                </a:solidFill>
                <a:latin typeface="Times New Roman"/>
                <a:cs typeface="Times New Roman"/>
              </a:rPr>
              <a:t> </a:t>
            </a:r>
            <a:r>
              <a:rPr sz="2800" spc="-70" dirty="0">
                <a:solidFill>
                  <a:srgbClr val="252525"/>
                </a:solidFill>
                <a:latin typeface="Times New Roman"/>
                <a:cs typeface="Times New Roman"/>
              </a:rPr>
              <a:t>letters!</a:t>
            </a:r>
            <a:endParaRPr sz="2800" dirty="0">
              <a:latin typeface="Times New Roman"/>
              <a:cs typeface="Times New Roman"/>
            </a:endParaRPr>
          </a:p>
          <a:p>
            <a:pPr marL="756285" lvl="1" indent="-286385">
              <a:lnSpc>
                <a:spcPct val="100000"/>
              </a:lnSpc>
              <a:spcBef>
                <a:spcPts val="1035"/>
              </a:spcBef>
              <a:buClr>
                <a:srgbClr val="83992A"/>
              </a:buClr>
              <a:buSzPct val="115000"/>
              <a:buFont typeface="Arial"/>
              <a:buChar char="•"/>
              <a:tabLst>
                <a:tab pos="756285" algn="l"/>
                <a:tab pos="756920" algn="l"/>
              </a:tabLst>
            </a:pPr>
            <a:r>
              <a:rPr sz="2400" spc="-80" dirty="0">
                <a:solidFill>
                  <a:srgbClr val="252525"/>
                </a:solidFill>
                <a:latin typeface="Times New Roman"/>
                <a:cs typeface="Times New Roman"/>
              </a:rPr>
              <a:t>Be </a:t>
            </a:r>
            <a:r>
              <a:rPr sz="2400" spc="-40" dirty="0">
                <a:solidFill>
                  <a:srgbClr val="252525"/>
                </a:solidFill>
                <a:latin typeface="Times New Roman"/>
                <a:cs typeface="Times New Roman"/>
              </a:rPr>
              <a:t>organized </a:t>
            </a:r>
            <a:r>
              <a:rPr sz="2400" spc="-35" dirty="0">
                <a:solidFill>
                  <a:srgbClr val="252525"/>
                </a:solidFill>
                <a:latin typeface="Times New Roman"/>
                <a:cs typeface="Times New Roman"/>
              </a:rPr>
              <a:t>(schools </a:t>
            </a:r>
            <a:r>
              <a:rPr sz="2400" spc="-50" dirty="0">
                <a:solidFill>
                  <a:srgbClr val="252525"/>
                </a:solidFill>
                <a:latin typeface="Times New Roman"/>
                <a:cs typeface="Times New Roman"/>
              </a:rPr>
              <a:t>have </a:t>
            </a:r>
            <a:r>
              <a:rPr sz="2400" spc="-20" dirty="0">
                <a:solidFill>
                  <a:srgbClr val="252525"/>
                </a:solidFill>
                <a:latin typeface="Times New Roman"/>
                <a:cs typeface="Times New Roman"/>
              </a:rPr>
              <a:t>different </a:t>
            </a:r>
            <a:r>
              <a:rPr sz="2400" spc="-45" dirty="0">
                <a:solidFill>
                  <a:srgbClr val="252525"/>
                </a:solidFill>
                <a:latin typeface="Times New Roman"/>
                <a:cs typeface="Times New Roman"/>
              </a:rPr>
              <a:t>deadlines </a:t>
            </a:r>
            <a:r>
              <a:rPr sz="2400" spc="-20" dirty="0">
                <a:solidFill>
                  <a:srgbClr val="252525"/>
                </a:solidFill>
                <a:latin typeface="Times New Roman"/>
                <a:cs typeface="Times New Roman"/>
              </a:rPr>
              <a:t>and </a:t>
            </a:r>
            <a:r>
              <a:rPr sz="2400" spc="-25" dirty="0">
                <a:solidFill>
                  <a:srgbClr val="252525"/>
                </a:solidFill>
                <a:latin typeface="Times New Roman"/>
                <a:cs typeface="Times New Roman"/>
              </a:rPr>
              <a:t>requirements </a:t>
            </a:r>
            <a:r>
              <a:rPr sz="2400" dirty="0">
                <a:solidFill>
                  <a:srgbClr val="252525"/>
                </a:solidFill>
                <a:latin typeface="Times New Roman"/>
                <a:cs typeface="Times New Roman"/>
              </a:rPr>
              <a:t>for</a:t>
            </a:r>
            <a:r>
              <a:rPr sz="2400" spc="245" dirty="0">
                <a:solidFill>
                  <a:srgbClr val="252525"/>
                </a:solidFill>
                <a:latin typeface="Times New Roman"/>
                <a:cs typeface="Times New Roman"/>
              </a:rPr>
              <a:t> </a:t>
            </a:r>
            <a:r>
              <a:rPr sz="2400" spc="-35" dirty="0">
                <a:solidFill>
                  <a:srgbClr val="252525"/>
                </a:solidFill>
                <a:latin typeface="Times New Roman"/>
                <a:cs typeface="Times New Roman"/>
              </a:rPr>
              <a:t>letters)</a:t>
            </a:r>
            <a:endParaRPr sz="2400" dirty="0">
              <a:latin typeface="Times New Roman"/>
              <a:cs typeface="Times New Roman"/>
            </a:endParaRPr>
          </a:p>
          <a:p>
            <a:pPr marL="756285" lvl="1" indent="-286385">
              <a:lnSpc>
                <a:spcPct val="100000"/>
              </a:lnSpc>
              <a:spcBef>
                <a:spcPts val="1000"/>
              </a:spcBef>
              <a:buClr>
                <a:srgbClr val="83992A"/>
              </a:buClr>
              <a:buSzPct val="115000"/>
              <a:buFont typeface="Arial"/>
              <a:buChar char="•"/>
              <a:tabLst>
                <a:tab pos="756285" algn="l"/>
                <a:tab pos="756920" algn="l"/>
              </a:tabLst>
            </a:pPr>
            <a:r>
              <a:rPr sz="2400" spc="-80" dirty="0">
                <a:solidFill>
                  <a:srgbClr val="252525"/>
                </a:solidFill>
                <a:latin typeface="Times New Roman"/>
                <a:cs typeface="Times New Roman"/>
              </a:rPr>
              <a:t>Be </a:t>
            </a:r>
            <a:r>
              <a:rPr sz="2400" spc="-30" dirty="0">
                <a:solidFill>
                  <a:srgbClr val="252525"/>
                </a:solidFill>
                <a:latin typeface="Times New Roman"/>
                <a:cs typeface="Times New Roman"/>
              </a:rPr>
              <a:t>respectful </a:t>
            </a:r>
            <a:r>
              <a:rPr sz="2400" spc="-5" dirty="0">
                <a:solidFill>
                  <a:srgbClr val="252525"/>
                </a:solidFill>
                <a:latin typeface="Times New Roman"/>
                <a:cs typeface="Times New Roman"/>
              </a:rPr>
              <a:t>of </a:t>
            </a:r>
            <a:r>
              <a:rPr sz="2400" spc="-55" dirty="0">
                <a:solidFill>
                  <a:srgbClr val="252525"/>
                </a:solidFill>
                <a:latin typeface="Times New Roman"/>
                <a:cs typeface="Times New Roman"/>
              </a:rPr>
              <a:t>referee’s </a:t>
            </a:r>
            <a:r>
              <a:rPr sz="2400" spc="-35" dirty="0">
                <a:solidFill>
                  <a:srgbClr val="252525"/>
                </a:solidFill>
                <a:latin typeface="Times New Roman"/>
                <a:cs typeface="Times New Roman"/>
              </a:rPr>
              <a:t>time </a:t>
            </a:r>
            <a:r>
              <a:rPr sz="2400" spc="-70" dirty="0">
                <a:solidFill>
                  <a:srgbClr val="252525"/>
                </a:solidFill>
                <a:latin typeface="Times New Roman"/>
                <a:cs typeface="Times New Roman"/>
              </a:rPr>
              <a:t>(ask </a:t>
            </a:r>
            <a:r>
              <a:rPr sz="2400" spc="-120" dirty="0">
                <a:solidFill>
                  <a:srgbClr val="252525"/>
                </a:solidFill>
                <a:latin typeface="Times New Roman"/>
                <a:cs typeface="Times New Roman"/>
              </a:rPr>
              <a:t>way</a:t>
            </a:r>
            <a:r>
              <a:rPr sz="2400" b="1" spc="-120" dirty="0">
                <a:solidFill>
                  <a:srgbClr val="252525"/>
                </a:solidFill>
                <a:latin typeface="Times New Roman"/>
                <a:cs typeface="Times New Roman"/>
              </a:rPr>
              <a:t> </a:t>
            </a:r>
            <a:r>
              <a:rPr sz="2400" b="1" spc="70" dirty="0">
                <a:solidFill>
                  <a:srgbClr val="252525"/>
                </a:solidFill>
                <a:latin typeface="Times New Roman"/>
                <a:cs typeface="Times New Roman"/>
              </a:rPr>
              <a:t>IN</a:t>
            </a:r>
            <a:r>
              <a:rPr sz="2400" b="1" spc="-65" dirty="0">
                <a:solidFill>
                  <a:srgbClr val="252525"/>
                </a:solidFill>
                <a:latin typeface="Times New Roman"/>
                <a:cs typeface="Times New Roman"/>
              </a:rPr>
              <a:t> </a:t>
            </a:r>
            <a:r>
              <a:rPr sz="2400" b="1" spc="-20" dirty="0">
                <a:solidFill>
                  <a:srgbClr val="252525"/>
                </a:solidFill>
                <a:latin typeface="Times New Roman"/>
                <a:cs typeface="Times New Roman"/>
              </a:rPr>
              <a:t>ADVANCE)</a:t>
            </a:r>
            <a:endParaRPr sz="2400" b="1" dirty="0">
              <a:latin typeface="Times New Roman"/>
              <a:cs typeface="Times New Roman"/>
            </a:endParaRPr>
          </a:p>
          <a:p>
            <a:pPr marL="756285" lvl="1" indent="-286385">
              <a:lnSpc>
                <a:spcPct val="100000"/>
              </a:lnSpc>
              <a:spcBef>
                <a:spcPts val="994"/>
              </a:spcBef>
              <a:buClr>
                <a:srgbClr val="83992A"/>
              </a:buClr>
              <a:buSzPct val="115000"/>
              <a:buFont typeface="Arial"/>
              <a:buChar char="•"/>
              <a:tabLst>
                <a:tab pos="756285" algn="l"/>
                <a:tab pos="756920" algn="l"/>
              </a:tabLst>
            </a:pPr>
            <a:r>
              <a:rPr sz="2400" spc="-80" dirty="0">
                <a:solidFill>
                  <a:srgbClr val="252525"/>
                </a:solidFill>
                <a:latin typeface="Times New Roman"/>
                <a:cs typeface="Times New Roman"/>
              </a:rPr>
              <a:t>Be</a:t>
            </a:r>
            <a:r>
              <a:rPr sz="2400" spc="-10" dirty="0">
                <a:solidFill>
                  <a:srgbClr val="252525"/>
                </a:solidFill>
                <a:latin typeface="Times New Roman"/>
                <a:cs typeface="Times New Roman"/>
              </a:rPr>
              <a:t> </a:t>
            </a:r>
            <a:r>
              <a:rPr sz="2400" spc="-45" dirty="0">
                <a:solidFill>
                  <a:srgbClr val="252525"/>
                </a:solidFill>
                <a:latin typeface="Times New Roman"/>
                <a:cs typeface="Times New Roman"/>
              </a:rPr>
              <a:t>appreciative</a:t>
            </a:r>
            <a:endParaRPr sz="2400" dirty="0">
              <a:latin typeface="Times New Roman"/>
              <a:cs typeface="Times New Roman"/>
            </a:endParaRPr>
          </a:p>
          <a:p>
            <a:pPr marL="756285" lvl="1" indent="-286385">
              <a:lnSpc>
                <a:spcPct val="100000"/>
              </a:lnSpc>
              <a:spcBef>
                <a:spcPts val="1005"/>
              </a:spcBef>
              <a:buClr>
                <a:srgbClr val="83992A"/>
              </a:buClr>
              <a:buSzPct val="115000"/>
              <a:buFont typeface="Arial"/>
              <a:buChar char="•"/>
              <a:tabLst>
                <a:tab pos="756285" algn="l"/>
                <a:tab pos="756920" algn="l"/>
              </a:tabLst>
            </a:pPr>
            <a:r>
              <a:rPr sz="2400" spc="-70" dirty="0">
                <a:solidFill>
                  <a:srgbClr val="252525"/>
                </a:solidFill>
                <a:latin typeface="Times New Roman"/>
                <a:cs typeface="Times New Roman"/>
              </a:rPr>
              <a:t>Ask </a:t>
            </a:r>
            <a:r>
              <a:rPr sz="2400" spc="-60" dirty="0">
                <a:solidFill>
                  <a:srgbClr val="252525"/>
                </a:solidFill>
                <a:latin typeface="Times New Roman"/>
                <a:cs typeface="Times New Roman"/>
              </a:rPr>
              <a:t>if </a:t>
            </a:r>
            <a:r>
              <a:rPr sz="2400" spc="-45" dirty="0">
                <a:solidFill>
                  <a:srgbClr val="252525"/>
                </a:solidFill>
                <a:latin typeface="Times New Roman"/>
                <a:cs typeface="Times New Roman"/>
              </a:rPr>
              <a:t>they </a:t>
            </a:r>
            <a:r>
              <a:rPr sz="2400" spc="-35" dirty="0">
                <a:solidFill>
                  <a:srgbClr val="252525"/>
                </a:solidFill>
                <a:latin typeface="Times New Roman"/>
                <a:cs typeface="Times New Roman"/>
              </a:rPr>
              <a:t>can </a:t>
            </a:r>
            <a:r>
              <a:rPr sz="2400" spc="-50" dirty="0">
                <a:solidFill>
                  <a:srgbClr val="252525"/>
                </a:solidFill>
                <a:latin typeface="Times New Roman"/>
                <a:cs typeface="Times New Roman"/>
              </a:rPr>
              <a:t>write </a:t>
            </a:r>
            <a:r>
              <a:rPr sz="2400" spc="-55" dirty="0">
                <a:solidFill>
                  <a:srgbClr val="252525"/>
                </a:solidFill>
                <a:latin typeface="Times New Roman"/>
                <a:cs typeface="Times New Roman"/>
              </a:rPr>
              <a:t>you </a:t>
            </a:r>
            <a:r>
              <a:rPr sz="2400" spc="-75" dirty="0">
                <a:solidFill>
                  <a:srgbClr val="252525"/>
                </a:solidFill>
                <a:latin typeface="Times New Roman"/>
                <a:cs typeface="Times New Roman"/>
              </a:rPr>
              <a:t>a </a:t>
            </a:r>
            <a:r>
              <a:rPr sz="2400" spc="15" dirty="0">
                <a:solidFill>
                  <a:srgbClr val="252525"/>
                </a:solidFill>
                <a:latin typeface="Times New Roman"/>
                <a:cs typeface="Times New Roman"/>
              </a:rPr>
              <a:t>STRONG</a:t>
            </a:r>
            <a:r>
              <a:rPr lang="en-US" sz="2400" spc="335" dirty="0">
                <a:solidFill>
                  <a:srgbClr val="252525"/>
                </a:solidFill>
                <a:latin typeface="Times New Roman"/>
                <a:cs typeface="Times New Roman"/>
              </a:rPr>
              <a:t> </a:t>
            </a:r>
            <a:r>
              <a:rPr sz="2400" spc="-25" dirty="0">
                <a:solidFill>
                  <a:srgbClr val="252525"/>
                </a:solidFill>
                <a:latin typeface="Times New Roman"/>
                <a:cs typeface="Times New Roman"/>
              </a:rPr>
              <a:t>letter</a:t>
            </a:r>
            <a:endParaRPr lang="en-US" sz="2400" spc="-25" dirty="0">
              <a:solidFill>
                <a:srgbClr val="252525"/>
              </a:solidFill>
              <a:latin typeface="Times New Roman"/>
              <a:cs typeface="Times New Roman"/>
            </a:endParaRPr>
          </a:p>
          <a:p>
            <a:pPr marL="756285" lvl="1" indent="-286385">
              <a:lnSpc>
                <a:spcPct val="100000"/>
              </a:lnSpc>
              <a:spcBef>
                <a:spcPts val="1005"/>
              </a:spcBef>
              <a:buClr>
                <a:srgbClr val="83992A"/>
              </a:buClr>
              <a:buSzPct val="115000"/>
              <a:buFont typeface="Arial"/>
              <a:buChar char="•"/>
              <a:tabLst>
                <a:tab pos="756285" algn="l"/>
                <a:tab pos="756920" algn="l"/>
              </a:tabLst>
            </a:pPr>
            <a:r>
              <a:rPr lang="en-US" sz="2400" spc="-25" dirty="0">
                <a:solidFill>
                  <a:srgbClr val="252525"/>
                </a:solidFill>
                <a:latin typeface="Times New Roman"/>
                <a:cs typeface="Times New Roman"/>
              </a:rPr>
              <a:t>Give them a list of things to mention or what exactly the school(s) will be looking for, possibly even strengths/weaknesses and specific examples</a:t>
            </a:r>
          </a:p>
          <a:p>
            <a:pPr marL="756285" lvl="1" indent="-286385">
              <a:lnSpc>
                <a:spcPct val="100000"/>
              </a:lnSpc>
              <a:spcBef>
                <a:spcPts val="1005"/>
              </a:spcBef>
              <a:buClr>
                <a:srgbClr val="83992A"/>
              </a:buClr>
              <a:buSzPct val="115000"/>
              <a:buFont typeface="Arial"/>
              <a:buChar char="•"/>
              <a:tabLst>
                <a:tab pos="756285" algn="l"/>
                <a:tab pos="756920" algn="l"/>
              </a:tabLst>
            </a:pPr>
            <a:r>
              <a:rPr lang="en-US" sz="2400" spc="-25" dirty="0">
                <a:solidFill>
                  <a:srgbClr val="252525"/>
                </a:solidFill>
                <a:latin typeface="Times New Roman"/>
                <a:cs typeface="Times New Roman"/>
              </a:rPr>
              <a:t>May also be helpful to give them your CV, up-to-date transcript</a:t>
            </a:r>
            <a:endParaRPr sz="2400" dirty="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457200"/>
            <a:ext cx="7813929" cy="1029128"/>
          </a:xfrm>
          <a:prstGeom prst="rect">
            <a:avLst/>
          </a:prstGeom>
        </p:spPr>
        <p:txBody>
          <a:bodyPr vert="horz" wrap="square" lIns="0" tIns="13335" rIns="0" bIns="0" rtlCol="0">
            <a:spAutoFit/>
          </a:bodyPr>
          <a:lstStyle/>
          <a:p>
            <a:pPr marL="12700">
              <a:lnSpc>
                <a:spcPct val="100000"/>
              </a:lnSpc>
              <a:spcBef>
                <a:spcPts val="105"/>
              </a:spcBef>
            </a:pPr>
            <a:r>
              <a:rPr spc="-65" dirty="0"/>
              <a:t>Personal</a:t>
            </a:r>
            <a:r>
              <a:rPr spc="-60" dirty="0"/>
              <a:t> Statement</a:t>
            </a:r>
          </a:p>
        </p:txBody>
      </p:sp>
      <p:sp>
        <p:nvSpPr>
          <p:cNvPr id="3" name="object 3"/>
          <p:cNvSpPr txBox="1"/>
          <p:nvPr/>
        </p:nvSpPr>
        <p:spPr>
          <a:xfrm>
            <a:off x="762000" y="2057400"/>
            <a:ext cx="6402324" cy="1485663"/>
          </a:xfrm>
          <a:prstGeom prst="rect">
            <a:avLst/>
          </a:prstGeom>
        </p:spPr>
        <p:txBody>
          <a:bodyPr vert="horz" wrap="square" lIns="0" tIns="94615" rIns="0" bIns="0" rtlCol="0">
            <a:spAutoFit/>
          </a:bodyPr>
          <a:lstStyle/>
          <a:p>
            <a:pPr marL="299085" indent="-286385">
              <a:lnSpc>
                <a:spcPct val="100000"/>
              </a:lnSpc>
              <a:spcBef>
                <a:spcPts val="745"/>
              </a:spcBef>
              <a:buClr>
                <a:srgbClr val="83992A"/>
              </a:buClr>
              <a:buSzPct val="114583"/>
              <a:buFont typeface="Arial"/>
              <a:buChar char="•"/>
              <a:tabLst>
                <a:tab pos="299085" algn="l"/>
                <a:tab pos="299720" algn="l"/>
              </a:tabLst>
            </a:pPr>
            <a:r>
              <a:rPr sz="2400" spc="-5" dirty="0">
                <a:solidFill>
                  <a:srgbClr val="252525"/>
                </a:solidFill>
                <a:latin typeface="Times New Roman"/>
                <a:cs typeface="Times New Roman"/>
              </a:rPr>
              <a:t>Is </a:t>
            </a:r>
            <a:r>
              <a:rPr sz="2400" spc="-30" dirty="0">
                <a:solidFill>
                  <a:srgbClr val="252525"/>
                </a:solidFill>
                <a:latin typeface="Times New Roman"/>
                <a:cs typeface="Times New Roman"/>
              </a:rPr>
              <a:t>this</a:t>
            </a:r>
            <a:r>
              <a:rPr sz="2400" dirty="0">
                <a:solidFill>
                  <a:srgbClr val="252525"/>
                </a:solidFill>
                <a:latin typeface="Times New Roman"/>
                <a:cs typeface="Times New Roman"/>
              </a:rPr>
              <a:t> </a:t>
            </a:r>
            <a:r>
              <a:rPr sz="2400" spc="-30" dirty="0">
                <a:solidFill>
                  <a:srgbClr val="252525"/>
                </a:solidFill>
                <a:latin typeface="Times New Roman"/>
                <a:cs typeface="Times New Roman"/>
              </a:rPr>
              <a:t>important?</a:t>
            </a:r>
            <a:endParaRPr sz="2400" dirty="0">
              <a:latin typeface="Times New Roman"/>
              <a:cs typeface="Times New Roman"/>
            </a:endParaRPr>
          </a:p>
          <a:p>
            <a:pPr marL="299085" indent="-286385">
              <a:lnSpc>
                <a:spcPct val="100000"/>
              </a:lnSpc>
              <a:spcBef>
                <a:spcPts val="1100"/>
              </a:spcBef>
              <a:buClr>
                <a:srgbClr val="83992A"/>
              </a:buClr>
              <a:buSzPct val="114583"/>
              <a:buFont typeface="Arial"/>
              <a:buChar char="•"/>
              <a:tabLst>
                <a:tab pos="299085" algn="l"/>
                <a:tab pos="299720" algn="l"/>
              </a:tabLst>
            </a:pPr>
            <a:r>
              <a:rPr sz="2400" spc="-50" dirty="0">
                <a:solidFill>
                  <a:srgbClr val="252525"/>
                </a:solidFill>
                <a:latin typeface="Times New Roman"/>
                <a:cs typeface="Times New Roman"/>
              </a:rPr>
              <a:t>Should </a:t>
            </a:r>
            <a:r>
              <a:rPr sz="2400" spc="50" dirty="0">
                <a:solidFill>
                  <a:srgbClr val="252525"/>
                </a:solidFill>
                <a:latin typeface="Times New Roman"/>
                <a:cs typeface="Times New Roman"/>
              </a:rPr>
              <a:t>I </a:t>
            </a:r>
            <a:r>
              <a:rPr sz="2400" spc="-50" dirty="0">
                <a:solidFill>
                  <a:srgbClr val="252525"/>
                </a:solidFill>
                <a:latin typeface="Times New Roman"/>
                <a:cs typeface="Times New Roman"/>
              </a:rPr>
              <a:t>use </a:t>
            </a:r>
            <a:r>
              <a:rPr sz="2400" spc="-10" dirty="0">
                <a:solidFill>
                  <a:srgbClr val="252525"/>
                </a:solidFill>
                <a:latin typeface="Times New Roman"/>
                <a:cs typeface="Times New Roman"/>
              </a:rPr>
              <a:t>the </a:t>
            </a:r>
            <a:r>
              <a:rPr sz="2400" spc="-60" dirty="0">
                <a:solidFill>
                  <a:srgbClr val="252525"/>
                </a:solidFill>
                <a:latin typeface="Times New Roman"/>
                <a:cs typeface="Times New Roman"/>
              </a:rPr>
              <a:t>same </a:t>
            </a:r>
            <a:r>
              <a:rPr sz="2400" spc="-10" dirty="0">
                <a:solidFill>
                  <a:srgbClr val="252525"/>
                </a:solidFill>
                <a:latin typeface="Times New Roman"/>
                <a:cs typeface="Times New Roman"/>
              </a:rPr>
              <a:t>one </a:t>
            </a:r>
            <a:r>
              <a:rPr sz="2400" dirty="0">
                <a:solidFill>
                  <a:srgbClr val="252525"/>
                </a:solidFill>
                <a:latin typeface="Times New Roman"/>
                <a:cs typeface="Times New Roman"/>
              </a:rPr>
              <a:t>for </a:t>
            </a:r>
            <a:r>
              <a:rPr sz="2400" spc="-114" dirty="0">
                <a:solidFill>
                  <a:srgbClr val="252525"/>
                </a:solidFill>
                <a:latin typeface="Times New Roman"/>
                <a:cs typeface="Times New Roman"/>
              </a:rPr>
              <a:t>all</a:t>
            </a:r>
            <a:r>
              <a:rPr sz="2400" spc="125" dirty="0">
                <a:solidFill>
                  <a:srgbClr val="252525"/>
                </a:solidFill>
                <a:latin typeface="Times New Roman"/>
                <a:cs typeface="Times New Roman"/>
              </a:rPr>
              <a:t> </a:t>
            </a:r>
            <a:r>
              <a:rPr sz="2400" spc="-60" dirty="0">
                <a:solidFill>
                  <a:srgbClr val="252525"/>
                </a:solidFill>
                <a:latin typeface="Times New Roman"/>
                <a:cs typeface="Times New Roman"/>
              </a:rPr>
              <a:t>applications?</a:t>
            </a:r>
            <a:endParaRPr sz="2400" dirty="0">
              <a:latin typeface="Times New Roman"/>
              <a:cs typeface="Times New Roman"/>
            </a:endParaRPr>
          </a:p>
          <a:p>
            <a:pPr marL="299085" indent="-286385">
              <a:lnSpc>
                <a:spcPct val="100000"/>
              </a:lnSpc>
              <a:spcBef>
                <a:spcPts val="1095"/>
              </a:spcBef>
              <a:buClr>
                <a:srgbClr val="83992A"/>
              </a:buClr>
              <a:buSzPct val="114583"/>
              <a:buFont typeface="Arial"/>
              <a:buChar char="•"/>
              <a:tabLst>
                <a:tab pos="299085" algn="l"/>
                <a:tab pos="299720" algn="l"/>
              </a:tabLst>
            </a:pPr>
            <a:r>
              <a:rPr sz="2400" spc="-50" dirty="0">
                <a:solidFill>
                  <a:srgbClr val="252525"/>
                </a:solidFill>
                <a:latin typeface="Times New Roman"/>
                <a:cs typeface="Times New Roman"/>
              </a:rPr>
              <a:t>What </a:t>
            </a:r>
            <a:r>
              <a:rPr sz="2400" spc="-30" dirty="0">
                <a:solidFill>
                  <a:srgbClr val="252525"/>
                </a:solidFill>
                <a:latin typeface="Times New Roman"/>
                <a:cs typeface="Times New Roman"/>
              </a:rPr>
              <a:t>should </a:t>
            </a:r>
            <a:r>
              <a:rPr sz="2400" spc="50" dirty="0">
                <a:solidFill>
                  <a:srgbClr val="252525"/>
                </a:solidFill>
                <a:latin typeface="Times New Roman"/>
                <a:cs typeface="Times New Roman"/>
              </a:rPr>
              <a:t>I </a:t>
            </a:r>
            <a:r>
              <a:rPr sz="2400" spc="-40" dirty="0">
                <a:solidFill>
                  <a:srgbClr val="252525"/>
                </a:solidFill>
                <a:latin typeface="Times New Roman"/>
                <a:cs typeface="Times New Roman"/>
              </a:rPr>
              <a:t>cover </a:t>
            </a:r>
            <a:r>
              <a:rPr sz="2400" spc="-30" dirty="0">
                <a:solidFill>
                  <a:srgbClr val="252525"/>
                </a:solidFill>
                <a:latin typeface="Times New Roman"/>
                <a:cs typeface="Times New Roman"/>
              </a:rPr>
              <a:t>and </a:t>
            </a:r>
            <a:r>
              <a:rPr sz="2400" spc="-50" dirty="0">
                <a:solidFill>
                  <a:srgbClr val="252525"/>
                </a:solidFill>
                <a:latin typeface="Times New Roman"/>
                <a:cs typeface="Times New Roman"/>
              </a:rPr>
              <a:t>what </a:t>
            </a:r>
            <a:r>
              <a:rPr sz="2400" spc="-30" dirty="0">
                <a:solidFill>
                  <a:srgbClr val="252525"/>
                </a:solidFill>
                <a:latin typeface="Times New Roman"/>
                <a:cs typeface="Times New Roman"/>
              </a:rPr>
              <a:t>should </a:t>
            </a:r>
            <a:r>
              <a:rPr sz="2400" spc="50" dirty="0">
                <a:solidFill>
                  <a:srgbClr val="252525"/>
                </a:solidFill>
                <a:latin typeface="Times New Roman"/>
                <a:cs typeface="Times New Roman"/>
              </a:rPr>
              <a:t>I</a:t>
            </a:r>
            <a:r>
              <a:rPr sz="2400" spc="185" dirty="0">
                <a:solidFill>
                  <a:srgbClr val="252525"/>
                </a:solidFill>
                <a:latin typeface="Times New Roman"/>
                <a:cs typeface="Times New Roman"/>
              </a:rPr>
              <a:t> </a:t>
            </a:r>
            <a:r>
              <a:rPr sz="2400" spc="-35" dirty="0">
                <a:solidFill>
                  <a:srgbClr val="252525"/>
                </a:solidFill>
                <a:latin typeface="Times New Roman"/>
                <a:cs typeface="Times New Roman"/>
              </a:rPr>
              <a:t>not?</a:t>
            </a:r>
            <a:endParaRPr sz="2400" dirty="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530391"/>
            <a:ext cx="7924800" cy="1029128"/>
          </a:xfrm>
          <a:prstGeom prst="rect">
            <a:avLst/>
          </a:prstGeom>
        </p:spPr>
        <p:txBody>
          <a:bodyPr vert="horz" wrap="square" lIns="0" tIns="13335" rIns="0" bIns="0" rtlCol="0">
            <a:spAutoFit/>
          </a:bodyPr>
          <a:lstStyle/>
          <a:p>
            <a:pPr marL="12700">
              <a:lnSpc>
                <a:spcPct val="100000"/>
              </a:lnSpc>
              <a:spcBef>
                <a:spcPts val="105"/>
              </a:spcBef>
            </a:pPr>
            <a:r>
              <a:rPr spc="-65" dirty="0"/>
              <a:t>Personal</a:t>
            </a:r>
            <a:r>
              <a:rPr spc="-60" dirty="0"/>
              <a:t> Statement</a:t>
            </a:r>
          </a:p>
        </p:txBody>
      </p:sp>
      <p:sp>
        <p:nvSpPr>
          <p:cNvPr id="3" name="object 3"/>
          <p:cNvSpPr txBox="1"/>
          <p:nvPr/>
        </p:nvSpPr>
        <p:spPr>
          <a:xfrm>
            <a:off x="457200" y="1981200"/>
            <a:ext cx="11430000" cy="4630114"/>
          </a:xfrm>
          <a:prstGeom prst="rect">
            <a:avLst/>
          </a:prstGeom>
        </p:spPr>
        <p:txBody>
          <a:bodyPr vert="horz" wrap="square" lIns="0" tIns="94615" rIns="0" bIns="0" rtlCol="0">
            <a:spAutoFit/>
          </a:bodyPr>
          <a:lstStyle/>
          <a:p>
            <a:pPr marL="299085" indent="-286385">
              <a:lnSpc>
                <a:spcPct val="100000"/>
              </a:lnSpc>
              <a:spcBef>
                <a:spcPts val="745"/>
              </a:spcBef>
              <a:buClr>
                <a:srgbClr val="83992A"/>
              </a:buClr>
              <a:buSzPct val="114583"/>
              <a:buFont typeface="Arial"/>
              <a:buChar char="•"/>
              <a:tabLst>
                <a:tab pos="299085" algn="l"/>
                <a:tab pos="299720" algn="l"/>
              </a:tabLst>
            </a:pPr>
            <a:r>
              <a:rPr sz="3200" spc="-100" dirty="0">
                <a:solidFill>
                  <a:srgbClr val="252525"/>
                </a:solidFill>
                <a:latin typeface="Times New Roman"/>
                <a:cs typeface="Times New Roman"/>
              </a:rPr>
              <a:t>Very </a:t>
            </a:r>
            <a:r>
              <a:rPr sz="3200" spc="-40" dirty="0">
                <a:solidFill>
                  <a:srgbClr val="252525"/>
                </a:solidFill>
                <a:latin typeface="Times New Roman"/>
                <a:cs typeface="Times New Roman"/>
              </a:rPr>
              <a:t>important! </a:t>
            </a:r>
            <a:r>
              <a:rPr lang="en-US" sz="3200" i="1" spc="-40" dirty="0">
                <a:solidFill>
                  <a:srgbClr val="252525"/>
                </a:solidFill>
                <a:latin typeface="Times New Roman"/>
                <a:cs typeface="Times New Roman"/>
              </a:rPr>
              <a:t>Opportunity to be more than grades, test scores, etc.</a:t>
            </a:r>
            <a:endParaRPr lang="en-US" sz="3200" b="1" i="1" spc="-135" dirty="0">
              <a:solidFill>
                <a:srgbClr val="252525"/>
              </a:solidFill>
              <a:latin typeface="Times New Roman"/>
              <a:cs typeface="Times New Roman"/>
            </a:endParaRPr>
          </a:p>
          <a:p>
            <a:pPr marL="299085" indent="-286385">
              <a:lnSpc>
                <a:spcPct val="100000"/>
              </a:lnSpc>
              <a:spcBef>
                <a:spcPts val="745"/>
              </a:spcBef>
              <a:buClr>
                <a:srgbClr val="83992A"/>
              </a:buClr>
              <a:buSzPct val="114583"/>
              <a:buFont typeface="Arial"/>
              <a:buChar char="•"/>
              <a:tabLst>
                <a:tab pos="299085" algn="l"/>
                <a:tab pos="299720" algn="l"/>
              </a:tabLst>
            </a:pPr>
            <a:endParaRPr lang="en-US" sz="3200" b="1" spc="-10" dirty="0">
              <a:solidFill>
                <a:srgbClr val="252525"/>
              </a:solidFill>
              <a:latin typeface="Times New Roman"/>
              <a:cs typeface="Times New Roman"/>
            </a:endParaRPr>
          </a:p>
          <a:p>
            <a:pPr marL="299085" indent="-286385">
              <a:lnSpc>
                <a:spcPct val="100000"/>
              </a:lnSpc>
              <a:spcBef>
                <a:spcPts val="745"/>
              </a:spcBef>
              <a:buClr>
                <a:srgbClr val="83992A"/>
              </a:buClr>
              <a:buSzPct val="114583"/>
              <a:buFont typeface="Arial"/>
              <a:buChar char="•"/>
              <a:tabLst>
                <a:tab pos="299085" algn="l"/>
                <a:tab pos="299720" algn="l"/>
              </a:tabLst>
            </a:pPr>
            <a:r>
              <a:rPr sz="3200" b="1" spc="-10" dirty="0">
                <a:solidFill>
                  <a:srgbClr val="252525"/>
                </a:solidFill>
                <a:latin typeface="Times New Roman"/>
                <a:cs typeface="Times New Roman"/>
              </a:rPr>
              <a:t>Determines</a:t>
            </a:r>
            <a:r>
              <a:rPr sz="3200" spc="-10" dirty="0">
                <a:solidFill>
                  <a:srgbClr val="252525"/>
                </a:solidFill>
                <a:latin typeface="Times New Roman"/>
                <a:cs typeface="Times New Roman"/>
              </a:rPr>
              <a:t>: </a:t>
            </a:r>
            <a:r>
              <a:rPr sz="3200" spc="-55" dirty="0">
                <a:solidFill>
                  <a:srgbClr val="252525"/>
                </a:solidFill>
                <a:latin typeface="Times New Roman"/>
                <a:cs typeface="Times New Roman"/>
              </a:rPr>
              <a:t>your </a:t>
            </a:r>
            <a:r>
              <a:rPr sz="3200" spc="-25" dirty="0">
                <a:solidFill>
                  <a:srgbClr val="252525"/>
                </a:solidFill>
                <a:latin typeface="Times New Roman"/>
                <a:cs typeface="Times New Roman"/>
              </a:rPr>
              <a:t>match </a:t>
            </a:r>
            <a:r>
              <a:rPr sz="3200" spc="25" dirty="0">
                <a:solidFill>
                  <a:srgbClr val="252525"/>
                </a:solidFill>
                <a:latin typeface="Times New Roman"/>
                <a:cs typeface="Times New Roman"/>
              </a:rPr>
              <a:t>to </a:t>
            </a:r>
            <a:r>
              <a:rPr sz="3200" spc="-35" dirty="0">
                <a:solidFill>
                  <a:srgbClr val="252525"/>
                </a:solidFill>
                <a:latin typeface="Times New Roman"/>
                <a:cs typeface="Times New Roman"/>
              </a:rPr>
              <a:t>program, </a:t>
            </a:r>
            <a:r>
              <a:rPr sz="3200" spc="-85" dirty="0">
                <a:solidFill>
                  <a:srgbClr val="252525"/>
                </a:solidFill>
                <a:latin typeface="Times New Roman"/>
                <a:cs typeface="Times New Roman"/>
              </a:rPr>
              <a:t>clarity </a:t>
            </a:r>
            <a:r>
              <a:rPr sz="3200" spc="-25" dirty="0">
                <a:solidFill>
                  <a:srgbClr val="252525"/>
                </a:solidFill>
                <a:latin typeface="Times New Roman"/>
                <a:cs typeface="Times New Roman"/>
              </a:rPr>
              <a:t>and </a:t>
            </a:r>
            <a:r>
              <a:rPr sz="3200" spc="-30" dirty="0">
                <a:solidFill>
                  <a:srgbClr val="252525"/>
                </a:solidFill>
                <a:latin typeface="Times New Roman"/>
                <a:cs typeface="Times New Roman"/>
              </a:rPr>
              <a:t>focus </a:t>
            </a:r>
            <a:r>
              <a:rPr sz="3200" spc="-5" dirty="0">
                <a:solidFill>
                  <a:srgbClr val="252525"/>
                </a:solidFill>
                <a:latin typeface="Times New Roman"/>
                <a:cs typeface="Times New Roman"/>
              </a:rPr>
              <a:t>of </a:t>
            </a:r>
            <a:r>
              <a:rPr sz="3200" spc="-55" dirty="0">
                <a:solidFill>
                  <a:srgbClr val="252525"/>
                </a:solidFill>
                <a:latin typeface="Times New Roman"/>
                <a:cs typeface="Times New Roman"/>
              </a:rPr>
              <a:t>it, your</a:t>
            </a:r>
            <a:r>
              <a:rPr sz="3200" spc="315" dirty="0">
                <a:solidFill>
                  <a:srgbClr val="252525"/>
                </a:solidFill>
                <a:latin typeface="Times New Roman"/>
                <a:cs typeface="Times New Roman"/>
              </a:rPr>
              <a:t> </a:t>
            </a:r>
            <a:r>
              <a:rPr sz="3200" spc="-65" dirty="0">
                <a:solidFill>
                  <a:srgbClr val="252525"/>
                </a:solidFill>
                <a:latin typeface="Times New Roman"/>
                <a:cs typeface="Times New Roman"/>
              </a:rPr>
              <a:t>writing</a:t>
            </a:r>
            <a:r>
              <a:rPr lang="en-US" sz="3200" dirty="0">
                <a:latin typeface="Times New Roman"/>
                <a:cs typeface="Times New Roman"/>
              </a:rPr>
              <a:t> </a:t>
            </a:r>
            <a:r>
              <a:rPr sz="3200" spc="-90" dirty="0">
                <a:solidFill>
                  <a:srgbClr val="252525"/>
                </a:solidFill>
                <a:latin typeface="Times New Roman"/>
                <a:cs typeface="Times New Roman"/>
              </a:rPr>
              <a:t>skills</a:t>
            </a:r>
            <a:endParaRPr sz="3200" dirty="0">
              <a:latin typeface="Times New Roman"/>
              <a:cs typeface="Times New Roman"/>
            </a:endParaRPr>
          </a:p>
          <a:p>
            <a:pPr marL="299085" indent="-286385">
              <a:lnSpc>
                <a:spcPct val="100000"/>
              </a:lnSpc>
              <a:spcBef>
                <a:spcPts val="1090"/>
              </a:spcBef>
              <a:buClr>
                <a:srgbClr val="83992A"/>
              </a:buClr>
              <a:buSzPct val="114583"/>
              <a:buFont typeface="Arial"/>
              <a:buChar char="•"/>
              <a:tabLst>
                <a:tab pos="299085" algn="l"/>
                <a:tab pos="299720" algn="l"/>
              </a:tabLst>
            </a:pPr>
            <a:endParaRPr lang="en-US" sz="3200" b="1" spc="15" dirty="0">
              <a:solidFill>
                <a:srgbClr val="252525"/>
              </a:solidFill>
              <a:latin typeface="Times New Roman"/>
              <a:cs typeface="Times New Roman"/>
            </a:endParaRPr>
          </a:p>
          <a:p>
            <a:pPr marL="299085" indent="-286385">
              <a:lnSpc>
                <a:spcPct val="100000"/>
              </a:lnSpc>
              <a:spcBef>
                <a:spcPts val="1090"/>
              </a:spcBef>
              <a:buClr>
                <a:srgbClr val="83992A"/>
              </a:buClr>
              <a:buSzPct val="114583"/>
              <a:buFont typeface="Arial"/>
              <a:buChar char="•"/>
              <a:tabLst>
                <a:tab pos="299085" algn="l"/>
                <a:tab pos="299720" algn="l"/>
              </a:tabLst>
            </a:pPr>
            <a:r>
              <a:rPr sz="3200" b="1" spc="15" dirty="0">
                <a:solidFill>
                  <a:srgbClr val="252525"/>
                </a:solidFill>
                <a:latin typeface="Times New Roman"/>
                <a:cs typeface="Times New Roman"/>
              </a:rPr>
              <a:t>Basic </a:t>
            </a:r>
            <a:r>
              <a:rPr sz="3200" b="1" spc="-20" dirty="0">
                <a:solidFill>
                  <a:srgbClr val="252525"/>
                </a:solidFill>
                <a:latin typeface="Times New Roman"/>
                <a:cs typeface="Times New Roman"/>
              </a:rPr>
              <a:t>goal</a:t>
            </a:r>
            <a:r>
              <a:rPr sz="3200" spc="-20" dirty="0">
                <a:solidFill>
                  <a:srgbClr val="252525"/>
                </a:solidFill>
                <a:latin typeface="Times New Roman"/>
                <a:cs typeface="Times New Roman"/>
              </a:rPr>
              <a:t>: </a:t>
            </a:r>
            <a:r>
              <a:rPr sz="3200" spc="-40" dirty="0">
                <a:solidFill>
                  <a:srgbClr val="252525"/>
                </a:solidFill>
                <a:latin typeface="Times New Roman"/>
                <a:cs typeface="Times New Roman"/>
              </a:rPr>
              <a:t>convince </a:t>
            </a:r>
            <a:r>
              <a:rPr sz="3200" spc="-50" dirty="0">
                <a:solidFill>
                  <a:srgbClr val="252525"/>
                </a:solidFill>
                <a:latin typeface="Times New Roman"/>
                <a:cs typeface="Times New Roman"/>
              </a:rPr>
              <a:t>your </a:t>
            </a:r>
            <a:r>
              <a:rPr sz="3200" spc="-35" dirty="0">
                <a:solidFill>
                  <a:srgbClr val="252525"/>
                </a:solidFill>
                <a:latin typeface="Times New Roman"/>
                <a:cs typeface="Times New Roman"/>
              </a:rPr>
              <a:t>potential </a:t>
            </a:r>
            <a:r>
              <a:rPr sz="3200" spc="-50" dirty="0">
                <a:solidFill>
                  <a:srgbClr val="252525"/>
                </a:solidFill>
                <a:latin typeface="Times New Roman"/>
                <a:cs typeface="Times New Roman"/>
              </a:rPr>
              <a:t>advisor </a:t>
            </a:r>
            <a:r>
              <a:rPr sz="3200" spc="25" dirty="0">
                <a:solidFill>
                  <a:srgbClr val="252525"/>
                </a:solidFill>
                <a:latin typeface="Times New Roman"/>
                <a:cs typeface="Times New Roman"/>
              </a:rPr>
              <a:t>to </a:t>
            </a:r>
            <a:r>
              <a:rPr sz="3200" spc="-20" dirty="0">
                <a:solidFill>
                  <a:srgbClr val="252525"/>
                </a:solidFill>
                <a:latin typeface="Times New Roman"/>
                <a:cs typeface="Times New Roman"/>
              </a:rPr>
              <a:t>offer </a:t>
            </a:r>
            <a:r>
              <a:rPr sz="3200" spc="-75" dirty="0">
                <a:solidFill>
                  <a:srgbClr val="252525"/>
                </a:solidFill>
                <a:latin typeface="Times New Roman"/>
                <a:cs typeface="Times New Roman"/>
              </a:rPr>
              <a:t>you </a:t>
            </a:r>
            <a:r>
              <a:rPr sz="3200" spc="-40" dirty="0">
                <a:solidFill>
                  <a:srgbClr val="252525"/>
                </a:solidFill>
                <a:latin typeface="Times New Roman"/>
                <a:cs typeface="Times New Roman"/>
              </a:rPr>
              <a:t>an</a:t>
            </a:r>
            <a:r>
              <a:rPr sz="3200" spc="240" dirty="0">
                <a:solidFill>
                  <a:srgbClr val="252525"/>
                </a:solidFill>
                <a:latin typeface="Times New Roman"/>
                <a:cs typeface="Times New Roman"/>
              </a:rPr>
              <a:t> </a:t>
            </a:r>
            <a:r>
              <a:rPr sz="3200" spc="-60" dirty="0">
                <a:solidFill>
                  <a:srgbClr val="252525"/>
                </a:solidFill>
                <a:latin typeface="Times New Roman"/>
                <a:cs typeface="Times New Roman"/>
              </a:rPr>
              <a:t>interview</a:t>
            </a:r>
            <a:endParaRPr sz="3200" dirty="0">
              <a:latin typeface="Times New Roman"/>
              <a:cs typeface="Times New Roman"/>
            </a:endParaRPr>
          </a:p>
          <a:p>
            <a:pPr marL="756285" lvl="1" indent="-286385">
              <a:lnSpc>
                <a:spcPct val="100000"/>
              </a:lnSpc>
              <a:spcBef>
                <a:spcPts val="1040"/>
              </a:spcBef>
              <a:buClr>
                <a:srgbClr val="83992A"/>
              </a:buClr>
              <a:buSzPct val="115000"/>
              <a:buFont typeface="Arial"/>
              <a:buChar char="•"/>
              <a:tabLst>
                <a:tab pos="756285" algn="l"/>
                <a:tab pos="756920" algn="l"/>
              </a:tabLst>
            </a:pPr>
            <a:r>
              <a:rPr sz="2800" spc="-35" dirty="0">
                <a:solidFill>
                  <a:srgbClr val="252525"/>
                </a:solidFill>
                <a:latin typeface="Times New Roman"/>
                <a:cs typeface="Times New Roman"/>
              </a:rPr>
              <a:t>Remember, </a:t>
            </a:r>
            <a:r>
              <a:rPr sz="2800" spc="-45" dirty="0">
                <a:solidFill>
                  <a:srgbClr val="252525"/>
                </a:solidFill>
                <a:latin typeface="Times New Roman"/>
                <a:cs typeface="Times New Roman"/>
              </a:rPr>
              <a:t>they </a:t>
            </a:r>
            <a:r>
              <a:rPr sz="2800" spc="-105" dirty="0">
                <a:solidFill>
                  <a:srgbClr val="252525"/>
                </a:solidFill>
                <a:latin typeface="Times New Roman"/>
                <a:cs typeface="Times New Roman"/>
              </a:rPr>
              <a:t>will </a:t>
            </a:r>
            <a:r>
              <a:rPr sz="2800" spc="-20" dirty="0">
                <a:solidFill>
                  <a:srgbClr val="252525"/>
                </a:solidFill>
                <a:latin typeface="Times New Roman"/>
                <a:cs typeface="Times New Roman"/>
              </a:rPr>
              <a:t>be </a:t>
            </a:r>
            <a:r>
              <a:rPr sz="2800" spc="-45" dirty="0">
                <a:solidFill>
                  <a:srgbClr val="252525"/>
                </a:solidFill>
                <a:latin typeface="Times New Roman"/>
                <a:cs typeface="Times New Roman"/>
              </a:rPr>
              <a:t>reading </a:t>
            </a:r>
            <a:r>
              <a:rPr sz="2800" spc="-60" dirty="0">
                <a:solidFill>
                  <a:srgbClr val="252525"/>
                </a:solidFill>
                <a:latin typeface="Times New Roman"/>
                <a:cs typeface="Times New Roman"/>
              </a:rPr>
              <a:t>many </a:t>
            </a:r>
            <a:r>
              <a:rPr sz="2800" dirty="0">
                <a:solidFill>
                  <a:srgbClr val="252525"/>
                </a:solidFill>
                <a:latin typeface="Times New Roman"/>
                <a:cs typeface="Times New Roman"/>
              </a:rPr>
              <a:t>other </a:t>
            </a:r>
            <a:r>
              <a:rPr sz="2800" spc="-20" dirty="0">
                <a:solidFill>
                  <a:srgbClr val="252525"/>
                </a:solidFill>
                <a:latin typeface="Times New Roman"/>
                <a:cs typeface="Times New Roman"/>
              </a:rPr>
              <a:t>statements</a:t>
            </a:r>
            <a:r>
              <a:rPr sz="2800" spc="-150" dirty="0">
                <a:solidFill>
                  <a:srgbClr val="252525"/>
                </a:solidFill>
                <a:latin typeface="Times New Roman"/>
                <a:cs typeface="Times New Roman"/>
              </a:rPr>
              <a:t> </a:t>
            </a:r>
            <a:r>
              <a:rPr sz="2800" spc="-229" dirty="0">
                <a:solidFill>
                  <a:srgbClr val="252525"/>
                </a:solidFill>
                <a:latin typeface="Times New Roman"/>
                <a:cs typeface="Times New Roman"/>
              </a:rPr>
              <a:t>!</a:t>
            </a:r>
            <a:endParaRPr lang="en-US" sz="2800" spc="-229" dirty="0">
              <a:solidFill>
                <a:srgbClr val="252525"/>
              </a:solidFill>
              <a:latin typeface="Times New Roman"/>
              <a:cs typeface="Times New Roman"/>
            </a:endParaRPr>
          </a:p>
          <a:p>
            <a:pPr marL="469900" lvl="1">
              <a:lnSpc>
                <a:spcPct val="100000"/>
              </a:lnSpc>
              <a:spcBef>
                <a:spcPts val="1040"/>
              </a:spcBef>
              <a:buClr>
                <a:srgbClr val="83992A"/>
              </a:buClr>
              <a:buSzPct val="115000"/>
              <a:tabLst>
                <a:tab pos="756285" algn="l"/>
                <a:tab pos="756920" algn="l"/>
              </a:tabLst>
            </a:pPr>
            <a:endParaRPr lang="en-US" sz="2800" spc="-229" dirty="0">
              <a:solidFill>
                <a:srgbClr val="252525"/>
              </a:solidFill>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530391"/>
            <a:ext cx="8077200" cy="1029128"/>
          </a:xfrm>
          <a:prstGeom prst="rect">
            <a:avLst/>
          </a:prstGeom>
        </p:spPr>
        <p:txBody>
          <a:bodyPr vert="horz" wrap="square" lIns="0" tIns="13335" rIns="0" bIns="0" rtlCol="0">
            <a:spAutoFit/>
          </a:bodyPr>
          <a:lstStyle/>
          <a:p>
            <a:pPr marL="12700">
              <a:lnSpc>
                <a:spcPct val="100000"/>
              </a:lnSpc>
              <a:spcBef>
                <a:spcPts val="105"/>
              </a:spcBef>
            </a:pPr>
            <a:r>
              <a:rPr spc="-65" dirty="0"/>
              <a:t>Personal</a:t>
            </a:r>
            <a:r>
              <a:rPr spc="-60" dirty="0"/>
              <a:t> Statement</a:t>
            </a:r>
          </a:p>
        </p:txBody>
      </p:sp>
      <p:sp>
        <p:nvSpPr>
          <p:cNvPr id="3" name="object 3"/>
          <p:cNvSpPr txBox="1"/>
          <p:nvPr/>
        </p:nvSpPr>
        <p:spPr>
          <a:xfrm>
            <a:off x="685800" y="1828800"/>
            <a:ext cx="10972800" cy="4537781"/>
          </a:xfrm>
          <a:prstGeom prst="rect">
            <a:avLst/>
          </a:prstGeom>
        </p:spPr>
        <p:txBody>
          <a:bodyPr vert="horz" wrap="square" lIns="0" tIns="94615" rIns="0" bIns="0" rtlCol="0">
            <a:spAutoFit/>
          </a:bodyPr>
          <a:lstStyle/>
          <a:p>
            <a:pPr marL="299085" indent="-286385">
              <a:lnSpc>
                <a:spcPct val="100000"/>
              </a:lnSpc>
              <a:spcBef>
                <a:spcPts val="745"/>
              </a:spcBef>
              <a:buClr>
                <a:srgbClr val="83992A"/>
              </a:buClr>
              <a:buSzPct val="114583"/>
              <a:buFont typeface="Arial"/>
              <a:buChar char="•"/>
              <a:tabLst>
                <a:tab pos="299085" algn="l"/>
                <a:tab pos="299720" algn="l"/>
              </a:tabLst>
            </a:pPr>
            <a:r>
              <a:rPr sz="2800" spc="-90" dirty="0">
                <a:solidFill>
                  <a:srgbClr val="252525"/>
                </a:solidFill>
                <a:latin typeface="Times New Roman"/>
                <a:cs typeface="Times New Roman"/>
              </a:rPr>
              <a:t>Same </a:t>
            </a:r>
            <a:r>
              <a:rPr sz="2800" spc="-10" dirty="0">
                <a:solidFill>
                  <a:srgbClr val="252525"/>
                </a:solidFill>
                <a:latin typeface="Times New Roman"/>
                <a:cs typeface="Times New Roman"/>
              </a:rPr>
              <a:t>one </a:t>
            </a:r>
            <a:r>
              <a:rPr sz="2800" dirty="0">
                <a:solidFill>
                  <a:srgbClr val="252525"/>
                </a:solidFill>
                <a:latin typeface="Times New Roman"/>
                <a:cs typeface="Times New Roman"/>
              </a:rPr>
              <a:t>for </a:t>
            </a:r>
            <a:r>
              <a:rPr sz="2800" spc="-114" dirty="0">
                <a:solidFill>
                  <a:srgbClr val="252525"/>
                </a:solidFill>
                <a:latin typeface="Times New Roman"/>
                <a:cs typeface="Times New Roman"/>
              </a:rPr>
              <a:t>all </a:t>
            </a:r>
            <a:r>
              <a:rPr sz="2800" spc="-55" dirty="0">
                <a:solidFill>
                  <a:srgbClr val="252525"/>
                </a:solidFill>
                <a:latin typeface="Times New Roman"/>
                <a:cs typeface="Times New Roman"/>
              </a:rPr>
              <a:t>programs? </a:t>
            </a:r>
            <a:r>
              <a:rPr sz="2800" spc="70" dirty="0">
                <a:solidFill>
                  <a:srgbClr val="252525"/>
                </a:solidFill>
                <a:latin typeface="Times New Roman"/>
                <a:cs typeface="Times New Roman"/>
              </a:rPr>
              <a:t>NO- </a:t>
            </a:r>
            <a:r>
              <a:rPr sz="2800" spc="-45" dirty="0">
                <a:solidFill>
                  <a:srgbClr val="252525"/>
                </a:solidFill>
                <a:latin typeface="Times New Roman"/>
                <a:cs typeface="Times New Roman"/>
              </a:rPr>
              <a:t>customize </a:t>
            </a:r>
            <a:r>
              <a:rPr lang="en-US" sz="2800" dirty="0">
                <a:solidFill>
                  <a:srgbClr val="252525"/>
                </a:solidFill>
                <a:latin typeface="Times New Roman"/>
                <a:cs typeface="Times New Roman"/>
              </a:rPr>
              <a:t>at least somewhat for each school</a:t>
            </a:r>
            <a:endParaRPr sz="2800" dirty="0">
              <a:latin typeface="Times New Roman"/>
              <a:cs typeface="Times New Roman"/>
            </a:endParaRPr>
          </a:p>
          <a:p>
            <a:pPr marL="299085" indent="-286385">
              <a:lnSpc>
                <a:spcPct val="100000"/>
              </a:lnSpc>
              <a:spcBef>
                <a:spcPts val="1100"/>
              </a:spcBef>
              <a:buClr>
                <a:srgbClr val="83992A"/>
              </a:buClr>
              <a:buSzPct val="114583"/>
              <a:buFont typeface="Arial"/>
              <a:buChar char="•"/>
              <a:tabLst>
                <a:tab pos="299085" algn="l"/>
                <a:tab pos="299720" algn="l"/>
              </a:tabLst>
            </a:pPr>
            <a:r>
              <a:rPr sz="2800" spc="-55" dirty="0">
                <a:solidFill>
                  <a:srgbClr val="252525"/>
                </a:solidFill>
                <a:latin typeface="Times New Roman"/>
                <a:cs typeface="Times New Roman"/>
              </a:rPr>
              <a:t>Every </a:t>
            </a:r>
            <a:r>
              <a:rPr sz="2800" spc="-35" dirty="0">
                <a:solidFill>
                  <a:srgbClr val="252525"/>
                </a:solidFill>
                <a:latin typeface="Times New Roman"/>
                <a:cs typeface="Times New Roman"/>
              </a:rPr>
              <a:t>school </a:t>
            </a:r>
            <a:r>
              <a:rPr sz="2800" spc="-45" dirty="0">
                <a:solidFill>
                  <a:srgbClr val="252525"/>
                </a:solidFill>
                <a:latin typeface="Times New Roman"/>
                <a:cs typeface="Times New Roman"/>
              </a:rPr>
              <a:t>has </a:t>
            </a:r>
            <a:r>
              <a:rPr sz="2800" spc="-30" dirty="0">
                <a:solidFill>
                  <a:srgbClr val="252525"/>
                </a:solidFill>
                <a:latin typeface="Times New Roman"/>
                <a:cs typeface="Times New Roman"/>
              </a:rPr>
              <a:t>different </a:t>
            </a:r>
            <a:r>
              <a:rPr sz="2800" spc="-45" dirty="0">
                <a:solidFill>
                  <a:srgbClr val="252525"/>
                </a:solidFill>
                <a:latin typeface="Times New Roman"/>
                <a:cs typeface="Times New Roman"/>
              </a:rPr>
              <a:t>requirements: length, </a:t>
            </a:r>
            <a:r>
              <a:rPr sz="2800" spc="-35" dirty="0">
                <a:solidFill>
                  <a:srgbClr val="252525"/>
                </a:solidFill>
                <a:latin typeface="Times New Roman"/>
                <a:cs typeface="Times New Roman"/>
              </a:rPr>
              <a:t>topics, </a:t>
            </a:r>
            <a:r>
              <a:rPr sz="2800" spc="-25" dirty="0">
                <a:solidFill>
                  <a:srgbClr val="252525"/>
                </a:solidFill>
                <a:latin typeface="Times New Roman"/>
                <a:cs typeface="Times New Roman"/>
              </a:rPr>
              <a:t>format,</a:t>
            </a:r>
            <a:r>
              <a:rPr sz="2800" spc="290" dirty="0">
                <a:solidFill>
                  <a:srgbClr val="252525"/>
                </a:solidFill>
                <a:latin typeface="Times New Roman"/>
                <a:cs typeface="Times New Roman"/>
              </a:rPr>
              <a:t> </a:t>
            </a:r>
            <a:r>
              <a:rPr sz="2800" spc="-50" dirty="0">
                <a:solidFill>
                  <a:srgbClr val="252525"/>
                </a:solidFill>
                <a:latin typeface="Times New Roman"/>
                <a:cs typeface="Times New Roman"/>
              </a:rPr>
              <a:t>etc.</a:t>
            </a:r>
            <a:endParaRPr sz="2800" dirty="0">
              <a:latin typeface="Times New Roman"/>
              <a:cs typeface="Times New Roman"/>
            </a:endParaRPr>
          </a:p>
          <a:p>
            <a:pPr marL="299085" marR="5080" indent="-286385">
              <a:lnSpc>
                <a:spcPct val="100000"/>
              </a:lnSpc>
              <a:spcBef>
                <a:spcPts val="1095"/>
              </a:spcBef>
              <a:buClr>
                <a:srgbClr val="83992A"/>
              </a:buClr>
              <a:buSzPct val="114583"/>
              <a:buFont typeface="Arial"/>
              <a:buChar char="•"/>
              <a:tabLst>
                <a:tab pos="299085" algn="l"/>
                <a:tab pos="299720" algn="l"/>
              </a:tabLst>
            </a:pPr>
            <a:r>
              <a:rPr sz="2800" spc="-95" dirty="0">
                <a:solidFill>
                  <a:srgbClr val="252525"/>
                </a:solidFill>
                <a:latin typeface="Times New Roman"/>
                <a:cs typeface="Times New Roman"/>
              </a:rPr>
              <a:t>Make </a:t>
            </a:r>
            <a:r>
              <a:rPr sz="2800" spc="-40" dirty="0">
                <a:solidFill>
                  <a:srgbClr val="252525"/>
                </a:solidFill>
                <a:latin typeface="Times New Roman"/>
                <a:cs typeface="Times New Roman"/>
              </a:rPr>
              <a:t>sure </a:t>
            </a:r>
            <a:r>
              <a:rPr sz="2800" spc="25" dirty="0">
                <a:solidFill>
                  <a:srgbClr val="252525"/>
                </a:solidFill>
                <a:latin typeface="Times New Roman"/>
                <a:cs typeface="Times New Roman"/>
              </a:rPr>
              <a:t>to </a:t>
            </a:r>
            <a:r>
              <a:rPr sz="2800" spc="-60" dirty="0">
                <a:solidFill>
                  <a:srgbClr val="252525"/>
                </a:solidFill>
                <a:latin typeface="Times New Roman"/>
                <a:cs typeface="Times New Roman"/>
              </a:rPr>
              <a:t>follow </a:t>
            </a:r>
            <a:r>
              <a:rPr sz="2800" spc="-30" dirty="0">
                <a:solidFill>
                  <a:srgbClr val="252525"/>
                </a:solidFill>
                <a:latin typeface="Times New Roman"/>
                <a:cs typeface="Times New Roman"/>
              </a:rPr>
              <a:t>these </a:t>
            </a:r>
            <a:r>
              <a:rPr sz="2800" spc="-55" dirty="0">
                <a:solidFill>
                  <a:srgbClr val="252525"/>
                </a:solidFill>
                <a:latin typeface="Times New Roman"/>
                <a:cs typeface="Times New Roman"/>
              </a:rPr>
              <a:t>requirements! </a:t>
            </a:r>
            <a:r>
              <a:rPr sz="2800" spc="10" dirty="0">
                <a:solidFill>
                  <a:srgbClr val="252525"/>
                </a:solidFill>
                <a:latin typeface="Times New Roman"/>
                <a:cs typeface="Times New Roman"/>
              </a:rPr>
              <a:t>If </a:t>
            </a:r>
            <a:r>
              <a:rPr sz="2800" spc="-5" dirty="0">
                <a:solidFill>
                  <a:srgbClr val="252525"/>
                </a:solidFill>
                <a:latin typeface="Times New Roman"/>
                <a:cs typeface="Times New Roman"/>
              </a:rPr>
              <a:t>not, </a:t>
            </a:r>
            <a:r>
              <a:rPr sz="2800" spc="-105" dirty="0">
                <a:solidFill>
                  <a:srgbClr val="252525"/>
                </a:solidFill>
                <a:latin typeface="Times New Roman"/>
                <a:cs typeface="Times New Roman"/>
              </a:rPr>
              <a:t>may </a:t>
            </a:r>
            <a:r>
              <a:rPr sz="2800" spc="-70" dirty="0">
                <a:solidFill>
                  <a:srgbClr val="252525"/>
                </a:solidFill>
                <a:latin typeface="Times New Roman"/>
                <a:cs typeface="Times New Roman"/>
              </a:rPr>
              <a:t>tell </a:t>
            </a:r>
            <a:r>
              <a:rPr sz="2800" spc="-5" dirty="0">
                <a:solidFill>
                  <a:srgbClr val="252525"/>
                </a:solidFill>
                <a:latin typeface="Times New Roman"/>
                <a:cs typeface="Times New Roman"/>
              </a:rPr>
              <a:t>the </a:t>
            </a:r>
            <a:r>
              <a:rPr sz="2800" spc="-15" dirty="0">
                <a:solidFill>
                  <a:srgbClr val="252525"/>
                </a:solidFill>
                <a:latin typeface="Times New Roman"/>
                <a:cs typeface="Times New Roman"/>
              </a:rPr>
              <a:t>person </a:t>
            </a:r>
            <a:r>
              <a:rPr sz="2800" spc="-60" dirty="0">
                <a:solidFill>
                  <a:srgbClr val="252525"/>
                </a:solidFill>
                <a:latin typeface="Times New Roman"/>
                <a:cs typeface="Times New Roman"/>
              </a:rPr>
              <a:t>reading  </a:t>
            </a:r>
            <a:r>
              <a:rPr sz="2800" spc="-70" dirty="0">
                <a:solidFill>
                  <a:srgbClr val="252525"/>
                </a:solidFill>
                <a:latin typeface="Times New Roman"/>
                <a:cs typeface="Times New Roman"/>
              </a:rPr>
              <a:t>you </a:t>
            </a:r>
            <a:r>
              <a:rPr sz="2800" spc="-15" dirty="0">
                <a:solidFill>
                  <a:srgbClr val="252525"/>
                </a:solidFill>
                <a:latin typeface="Times New Roman"/>
                <a:cs typeface="Times New Roman"/>
              </a:rPr>
              <a:t>cannot </a:t>
            </a:r>
            <a:r>
              <a:rPr sz="2800" spc="-60" dirty="0">
                <a:solidFill>
                  <a:srgbClr val="252525"/>
                </a:solidFill>
                <a:latin typeface="Times New Roman"/>
                <a:cs typeface="Times New Roman"/>
              </a:rPr>
              <a:t>follow </a:t>
            </a:r>
            <a:r>
              <a:rPr sz="2800" spc="-30" dirty="0">
                <a:solidFill>
                  <a:srgbClr val="252525"/>
                </a:solidFill>
                <a:latin typeface="Times New Roman"/>
                <a:cs typeface="Times New Roman"/>
              </a:rPr>
              <a:t>instructions, </a:t>
            </a:r>
            <a:r>
              <a:rPr sz="2800" spc="10" dirty="0">
                <a:solidFill>
                  <a:srgbClr val="252525"/>
                </a:solidFill>
                <a:latin typeface="Times New Roman"/>
                <a:cs typeface="Times New Roman"/>
              </a:rPr>
              <a:t>or </a:t>
            </a:r>
            <a:r>
              <a:rPr sz="2800" spc="20" dirty="0">
                <a:solidFill>
                  <a:srgbClr val="252525"/>
                </a:solidFill>
                <a:latin typeface="Times New Roman"/>
                <a:cs typeface="Times New Roman"/>
              </a:rPr>
              <a:t>not </a:t>
            </a:r>
            <a:r>
              <a:rPr sz="2800" dirty="0">
                <a:solidFill>
                  <a:srgbClr val="252525"/>
                </a:solidFill>
                <a:latin typeface="Times New Roman"/>
                <a:cs typeface="Times New Roman"/>
              </a:rPr>
              <a:t>that </a:t>
            </a:r>
            <a:r>
              <a:rPr sz="2800" spc="-35" dirty="0">
                <a:solidFill>
                  <a:srgbClr val="252525"/>
                </a:solidFill>
                <a:latin typeface="Times New Roman"/>
                <a:cs typeface="Times New Roman"/>
              </a:rPr>
              <a:t>interested </a:t>
            </a:r>
            <a:r>
              <a:rPr sz="2800" spc="-50" dirty="0">
                <a:solidFill>
                  <a:srgbClr val="252525"/>
                </a:solidFill>
                <a:latin typeface="Times New Roman"/>
                <a:cs typeface="Times New Roman"/>
              </a:rPr>
              <a:t>in </a:t>
            </a:r>
            <a:r>
              <a:rPr sz="2800" spc="-5" dirty="0">
                <a:solidFill>
                  <a:srgbClr val="252525"/>
                </a:solidFill>
                <a:latin typeface="Times New Roman"/>
                <a:cs typeface="Times New Roman"/>
              </a:rPr>
              <a:t>the</a:t>
            </a:r>
            <a:r>
              <a:rPr sz="2800" spc="229" dirty="0">
                <a:solidFill>
                  <a:srgbClr val="252525"/>
                </a:solidFill>
                <a:latin typeface="Times New Roman"/>
                <a:cs typeface="Times New Roman"/>
              </a:rPr>
              <a:t> </a:t>
            </a:r>
            <a:r>
              <a:rPr sz="2800" spc="-30" dirty="0">
                <a:solidFill>
                  <a:srgbClr val="252525"/>
                </a:solidFill>
                <a:latin typeface="Times New Roman"/>
                <a:cs typeface="Times New Roman"/>
              </a:rPr>
              <a:t>program</a:t>
            </a:r>
            <a:endParaRPr lang="en-US" sz="2800" spc="-30" dirty="0">
              <a:solidFill>
                <a:srgbClr val="252525"/>
              </a:solidFill>
              <a:latin typeface="Times New Roman"/>
              <a:cs typeface="Times New Roman"/>
            </a:endParaRPr>
          </a:p>
          <a:p>
            <a:pPr marL="299085" marR="5080" indent="-286385">
              <a:lnSpc>
                <a:spcPct val="100000"/>
              </a:lnSpc>
              <a:spcBef>
                <a:spcPts val="1095"/>
              </a:spcBef>
              <a:buClr>
                <a:srgbClr val="83992A"/>
              </a:buClr>
              <a:buSzPct val="114583"/>
              <a:buFont typeface="Arial"/>
              <a:buChar char="•"/>
              <a:tabLst>
                <a:tab pos="299085" algn="l"/>
                <a:tab pos="299720" algn="l"/>
              </a:tabLst>
            </a:pPr>
            <a:r>
              <a:rPr lang="en-US" sz="2800" spc="-30" dirty="0">
                <a:solidFill>
                  <a:srgbClr val="252525"/>
                </a:solidFill>
                <a:latin typeface="Times New Roman"/>
                <a:cs typeface="Times New Roman"/>
              </a:rPr>
              <a:t>It’s easier to make a longer statement and cut it down, than it is to make a short one and add items</a:t>
            </a:r>
          </a:p>
          <a:p>
            <a:pPr marL="299085" marR="5080" indent="-286385">
              <a:lnSpc>
                <a:spcPct val="100000"/>
              </a:lnSpc>
              <a:spcBef>
                <a:spcPts val="1095"/>
              </a:spcBef>
              <a:buClr>
                <a:srgbClr val="83992A"/>
              </a:buClr>
              <a:buSzPct val="114583"/>
              <a:buFont typeface="Arial"/>
              <a:buChar char="•"/>
              <a:tabLst>
                <a:tab pos="299085" algn="l"/>
                <a:tab pos="299720" algn="l"/>
              </a:tabLst>
            </a:pPr>
            <a:r>
              <a:rPr lang="en-US" sz="2800" spc="-30" dirty="0">
                <a:solidFill>
                  <a:srgbClr val="252525"/>
                </a:solidFill>
                <a:latin typeface="Times New Roman"/>
                <a:cs typeface="Times New Roman"/>
              </a:rPr>
              <a:t>You want your statement to be a reflection of you- keep it professional, but you want it to be engaging- don’t sound like a robot</a:t>
            </a:r>
            <a:endParaRPr sz="2800" dirty="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82256" y="2133600"/>
            <a:ext cx="10627488" cy="4231928"/>
          </a:xfrm>
          <a:prstGeom prst="rect">
            <a:avLst/>
          </a:prstGeom>
        </p:spPr>
        <p:txBody>
          <a:bodyPr vert="horz" wrap="square" lIns="0" tIns="12700" rIns="0" bIns="0" rtlCol="0">
            <a:spAutoFit/>
          </a:bodyPr>
          <a:lstStyle/>
          <a:p>
            <a:pPr marL="12700" marR="5080">
              <a:lnSpc>
                <a:spcPct val="100000"/>
              </a:lnSpc>
              <a:spcBef>
                <a:spcPts val="100"/>
              </a:spcBef>
              <a:buClr>
                <a:srgbClr val="83992A"/>
              </a:buClr>
              <a:buSzPct val="114583"/>
              <a:tabLst>
                <a:tab pos="299085" algn="l"/>
                <a:tab pos="299720" algn="l"/>
              </a:tabLst>
            </a:pPr>
            <a:r>
              <a:rPr lang="en-US" sz="3200" b="1" spc="-50" dirty="0">
                <a:solidFill>
                  <a:srgbClr val="252525"/>
                </a:solidFill>
                <a:latin typeface="Times New Roman"/>
                <a:cs typeface="Times New Roman"/>
              </a:rPr>
              <a:t>Getting Started</a:t>
            </a:r>
          </a:p>
          <a:p>
            <a:pPr marL="299085" marR="5080" indent="-286385">
              <a:lnSpc>
                <a:spcPct val="100000"/>
              </a:lnSpc>
              <a:spcBef>
                <a:spcPts val="100"/>
              </a:spcBef>
              <a:buClr>
                <a:srgbClr val="83992A"/>
              </a:buClr>
              <a:buSzPct val="114583"/>
              <a:buFont typeface="Arial"/>
              <a:buChar char="•"/>
              <a:tabLst>
                <a:tab pos="299085" algn="l"/>
                <a:tab pos="299720" algn="l"/>
              </a:tabLst>
            </a:pPr>
            <a:r>
              <a:rPr sz="3200" spc="-50" dirty="0">
                <a:solidFill>
                  <a:srgbClr val="252525"/>
                </a:solidFill>
                <a:latin typeface="Times New Roman"/>
                <a:cs typeface="Times New Roman"/>
              </a:rPr>
              <a:t>Create </a:t>
            </a:r>
            <a:r>
              <a:rPr sz="3200" spc="-30" dirty="0">
                <a:solidFill>
                  <a:srgbClr val="252525"/>
                </a:solidFill>
                <a:latin typeface="Times New Roman"/>
                <a:cs typeface="Times New Roman"/>
              </a:rPr>
              <a:t>word </a:t>
            </a:r>
            <a:r>
              <a:rPr sz="3200" spc="-15" dirty="0">
                <a:solidFill>
                  <a:srgbClr val="252525"/>
                </a:solidFill>
                <a:latin typeface="Times New Roman"/>
                <a:cs typeface="Times New Roman"/>
              </a:rPr>
              <a:t>document </a:t>
            </a:r>
            <a:r>
              <a:rPr sz="3200" spc="-55" dirty="0">
                <a:solidFill>
                  <a:srgbClr val="252525"/>
                </a:solidFill>
                <a:latin typeface="Times New Roman"/>
                <a:cs typeface="Times New Roman"/>
              </a:rPr>
              <a:t>where </a:t>
            </a:r>
            <a:r>
              <a:rPr sz="3200" spc="-70" dirty="0">
                <a:solidFill>
                  <a:srgbClr val="252525"/>
                </a:solidFill>
                <a:latin typeface="Times New Roman"/>
                <a:cs typeface="Times New Roman"/>
              </a:rPr>
              <a:t>you </a:t>
            </a:r>
            <a:r>
              <a:rPr sz="3200" spc="-40" dirty="0">
                <a:solidFill>
                  <a:srgbClr val="252525"/>
                </a:solidFill>
                <a:latin typeface="Times New Roman"/>
                <a:cs typeface="Times New Roman"/>
              </a:rPr>
              <a:t>outline </a:t>
            </a:r>
            <a:r>
              <a:rPr sz="3200" spc="-114" dirty="0">
                <a:solidFill>
                  <a:srgbClr val="252525"/>
                </a:solidFill>
                <a:latin typeface="Times New Roman"/>
                <a:cs typeface="Times New Roman"/>
              </a:rPr>
              <a:t>all </a:t>
            </a:r>
            <a:r>
              <a:rPr sz="3200" spc="-50" dirty="0">
                <a:solidFill>
                  <a:srgbClr val="252525"/>
                </a:solidFill>
                <a:latin typeface="Times New Roman"/>
                <a:cs typeface="Times New Roman"/>
              </a:rPr>
              <a:t>your </a:t>
            </a:r>
            <a:r>
              <a:rPr sz="3200" spc="-55" dirty="0">
                <a:solidFill>
                  <a:srgbClr val="252525"/>
                </a:solidFill>
                <a:latin typeface="Times New Roman"/>
                <a:cs typeface="Times New Roman"/>
              </a:rPr>
              <a:t>experiences </a:t>
            </a:r>
            <a:r>
              <a:rPr sz="3200" spc="-90" dirty="0">
                <a:solidFill>
                  <a:srgbClr val="252525"/>
                </a:solidFill>
                <a:latin typeface="Times New Roman"/>
                <a:cs typeface="Times New Roman"/>
              </a:rPr>
              <a:t>(e.g. </a:t>
            </a:r>
            <a:r>
              <a:rPr sz="3200" spc="-50" dirty="0">
                <a:solidFill>
                  <a:srgbClr val="252525"/>
                </a:solidFill>
                <a:latin typeface="Times New Roman"/>
                <a:cs typeface="Times New Roman"/>
              </a:rPr>
              <a:t>research,  </a:t>
            </a:r>
            <a:r>
              <a:rPr sz="3200" spc="-45" dirty="0">
                <a:solidFill>
                  <a:srgbClr val="252525"/>
                </a:solidFill>
                <a:latin typeface="Times New Roman"/>
                <a:cs typeface="Times New Roman"/>
              </a:rPr>
              <a:t>volunteering, thesis </a:t>
            </a:r>
            <a:r>
              <a:rPr sz="3200" spc="-25" dirty="0">
                <a:solidFill>
                  <a:srgbClr val="252525"/>
                </a:solidFill>
                <a:latin typeface="Times New Roman"/>
                <a:cs typeface="Times New Roman"/>
              </a:rPr>
              <a:t>and </a:t>
            </a:r>
            <a:r>
              <a:rPr sz="3200" spc="5" dirty="0">
                <a:solidFill>
                  <a:srgbClr val="252525"/>
                </a:solidFill>
                <a:latin typeface="Times New Roman"/>
                <a:cs typeface="Times New Roman"/>
              </a:rPr>
              <a:t>or </a:t>
            </a:r>
            <a:r>
              <a:rPr sz="3200" spc="-20" dirty="0">
                <a:solidFill>
                  <a:srgbClr val="252525"/>
                </a:solidFill>
                <a:latin typeface="Times New Roman"/>
                <a:cs typeface="Times New Roman"/>
              </a:rPr>
              <a:t>independent </a:t>
            </a:r>
            <a:r>
              <a:rPr sz="3200" spc="-60" dirty="0">
                <a:solidFill>
                  <a:srgbClr val="252525"/>
                </a:solidFill>
                <a:latin typeface="Times New Roman"/>
                <a:cs typeface="Times New Roman"/>
              </a:rPr>
              <a:t>study, </a:t>
            </a:r>
            <a:r>
              <a:rPr sz="3200" spc="-50" dirty="0">
                <a:solidFill>
                  <a:srgbClr val="252525"/>
                </a:solidFill>
                <a:latin typeface="Times New Roman"/>
                <a:cs typeface="Times New Roman"/>
              </a:rPr>
              <a:t>relevant </a:t>
            </a:r>
            <a:r>
              <a:rPr sz="3200" spc="-55" dirty="0">
                <a:solidFill>
                  <a:srgbClr val="252525"/>
                </a:solidFill>
                <a:latin typeface="Times New Roman"/>
                <a:cs typeface="Times New Roman"/>
              </a:rPr>
              <a:t>work</a:t>
            </a:r>
            <a:r>
              <a:rPr sz="3200" spc="265" dirty="0">
                <a:solidFill>
                  <a:srgbClr val="252525"/>
                </a:solidFill>
                <a:latin typeface="Times New Roman"/>
                <a:cs typeface="Times New Roman"/>
              </a:rPr>
              <a:t> </a:t>
            </a:r>
            <a:r>
              <a:rPr sz="3200" spc="-55" dirty="0">
                <a:solidFill>
                  <a:srgbClr val="252525"/>
                </a:solidFill>
                <a:latin typeface="Times New Roman"/>
                <a:cs typeface="Times New Roman"/>
              </a:rPr>
              <a:t>experience)</a:t>
            </a:r>
            <a:endParaRPr sz="3200" dirty="0">
              <a:latin typeface="Times New Roman"/>
              <a:cs typeface="Times New Roman"/>
            </a:endParaRPr>
          </a:p>
          <a:p>
            <a:pPr marL="756285" lvl="1" indent="-286385">
              <a:lnSpc>
                <a:spcPct val="100000"/>
              </a:lnSpc>
              <a:spcBef>
                <a:spcPts val="1040"/>
              </a:spcBef>
              <a:buClr>
                <a:srgbClr val="83992A"/>
              </a:buClr>
              <a:buSzPct val="115000"/>
              <a:buFont typeface="Arial"/>
              <a:buChar char="•"/>
              <a:tabLst>
                <a:tab pos="756285" algn="l"/>
                <a:tab pos="756920" algn="l"/>
              </a:tabLst>
            </a:pPr>
            <a:r>
              <a:rPr sz="2800" spc="-40" dirty="0">
                <a:solidFill>
                  <a:srgbClr val="252525"/>
                </a:solidFill>
                <a:latin typeface="Times New Roman"/>
                <a:cs typeface="Times New Roman"/>
              </a:rPr>
              <a:t>What </a:t>
            </a:r>
            <a:r>
              <a:rPr sz="2800" spc="-55" dirty="0">
                <a:solidFill>
                  <a:srgbClr val="252525"/>
                </a:solidFill>
                <a:latin typeface="Times New Roman"/>
                <a:cs typeface="Times New Roman"/>
              </a:rPr>
              <a:t>were </a:t>
            </a:r>
            <a:r>
              <a:rPr sz="2800" spc="-40" dirty="0">
                <a:solidFill>
                  <a:srgbClr val="252525"/>
                </a:solidFill>
                <a:latin typeface="Times New Roman"/>
                <a:cs typeface="Times New Roman"/>
              </a:rPr>
              <a:t>your</a:t>
            </a:r>
            <a:r>
              <a:rPr sz="2800" spc="80" dirty="0">
                <a:solidFill>
                  <a:srgbClr val="252525"/>
                </a:solidFill>
                <a:latin typeface="Times New Roman"/>
                <a:cs typeface="Times New Roman"/>
              </a:rPr>
              <a:t> </a:t>
            </a:r>
            <a:r>
              <a:rPr sz="2800" spc="-50" dirty="0">
                <a:solidFill>
                  <a:srgbClr val="252525"/>
                </a:solidFill>
                <a:latin typeface="Times New Roman"/>
                <a:cs typeface="Times New Roman"/>
              </a:rPr>
              <a:t>responsibilities?</a:t>
            </a:r>
            <a:endParaRPr sz="2800" dirty="0">
              <a:latin typeface="Times New Roman"/>
              <a:cs typeface="Times New Roman"/>
            </a:endParaRPr>
          </a:p>
          <a:p>
            <a:pPr marL="756285" lvl="1" indent="-286385">
              <a:lnSpc>
                <a:spcPct val="100000"/>
              </a:lnSpc>
              <a:spcBef>
                <a:spcPts val="995"/>
              </a:spcBef>
              <a:buClr>
                <a:srgbClr val="83992A"/>
              </a:buClr>
              <a:buSzPct val="115000"/>
              <a:buFont typeface="Arial"/>
              <a:buChar char="•"/>
              <a:tabLst>
                <a:tab pos="756285" algn="l"/>
                <a:tab pos="756920" algn="l"/>
              </a:tabLst>
            </a:pPr>
            <a:r>
              <a:rPr sz="2800" dirty="0">
                <a:solidFill>
                  <a:srgbClr val="252525"/>
                </a:solidFill>
                <a:latin typeface="Times New Roman"/>
                <a:cs typeface="Times New Roman"/>
              </a:rPr>
              <a:t>Outcome </a:t>
            </a:r>
            <a:r>
              <a:rPr sz="2800" spc="-5" dirty="0">
                <a:solidFill>
                  <a:srgbClr val="252525"/>
                </a:solidFill>
                <a:latin typeface="Times New Roman"/>
                <a:cs typeface="Times New Roman"/>
              </a:rPr>
              <a:t>of the</a:t>
            </a:r>
            <a:r>
              <a:rPr sz="2800" spc="-10" dirty="0">
                <a:solidFill>
                  <a:srgbClr val="252525"/>
                </a:solidFill>
                <a:latin typeface="Times New Roman"/>
                <a:cs typeface="Times New Roman"/>
              </a:rPr>
              <a:t> </a:t>
            </a:r>
            <a:r>
              <a:rPr sz="2800" spc="-40" dirty="0">
                <a:solidFill>
                  <a:srgbClr val="252525"/>
                </a:solidFill>
                <a:latin typeface="Times New Roman"/>
                <a:cs typeface="Times New Roman"/>
              </a:rPr>
              <a:t>project?</a:t>
            </a:r>
            <a:endParaRPr sz="2800" dirty="0">
              <a:latin typeface="Times New Roman"/>
              <a:cs typeface="Times New Roman"/>
            </a:endParaRPr>
          </a:p>
          <a:p>
            <a:pPr marL="756285" lvl="1" indent="-286385">
              <a:lnSpc>
                <a:spcPct val="100000"/>
              </a:lnSpc>
              <a:spcBef>
                <a:spcPts val="994"/>
              </a:spcBef>
              <a:buClr>
                <a:srgbClr val="83992A"/>
              </a:buClr>
              <a:buSzPct val="115000"/>
              <a:buFont typeface="Arial"/>
              <a:buChar char="•"/>
              <a:tabLst>
                <a:tab pos="756285" algn="l"/>
                <a:tab pos="756920" algn="l"/>
              </a:tabLst>
            </a:pPr>
            <a:r>
              <a:rPr sz="2800" spc="-40" dirty="0">
                <a:solidFill>
                  <a:srgbClr val="252525"/>
                </a:solidFill>
                <a:latin typeface="Times New Roman"/>
                <a:cs typeface="Times New Roman"/>
              </a:rPr>
              <a:t>What </a:t>
            </a:r>
            <a:r>
              <a:rPr sz="2800" spc="-30" dirty="0">
                <a:solidFill>
                  <a:srgbClr val="252525"/>
                </a:solidFill>
                <a:latin typeface="Times New Roman"/>
                <a:cs typeface="Times New Roman"/>
              </a:rPr>
              <a:t>did </a:t>
            </a:r>
            <a:r>
              <a:rPr sz="2800" spc="-55" dirty="0">
                <a:solidFill>
                  <a:srgbClr val="252525"/>
                </a:solidFill>
                <a:latin typeface="Times New Roman"/>
                <a:cs typeface="Times New Roman"/>
              </a:rPr>
              <a:t>you</a:t>
            </a:r>
            <a:r>
              <a:rPr sz="2800" spc="50" dirty="0">
                <a:solidFill>
                  <a:srgbClr val="252525"/>
                </a:solidFill>
                <a:latin typeface="Times New Roman"/>
                <a:cs typeface="Times New Roman"/>
              </a:rPr>
              <a:t> </a:t>
            </a:r>
            <a:r>
              <a:rPr sz="2800" spc="-40" dirty="0">
                <a:solidFill>
                  <a:srgbClr val="252525"/>
                </a:solidFill>
                <a:latin typeface="Times New Roman"/>
                <a:cs typeface="Times New Roman"/>
              </a:rPr>
              <a:t>like/dislike?</a:t>
            </a:r>
            <a:endParaRPr sz="2800" dirty="0">
              <a:latin typeface="Times New Roman"/>
              <a:cs typeface="Times New Roman"/>
            </a:endParaRPr>
          </a:p>
          <a:p>
            <a:pPr marL="756285" lvl="1" indent="-286385">
              <a:lnSpc>
                <a:spcPct val="100000"/>
              </a:lnSpc>
              <a:spcBef>
                <a:spcPts val="1010"/>
              </a:spcBef>
              <a:buClr>
                <a:srgbClr val="83992A"/>
              </a:buClr>
              <a:buSzPct val="115000"/>
              <a:buFont typeface="Arial"/>
              <a:buChar char="•"/>
              <a:tabLst>
                <a:tab pos="756285" algn="l"/>
                <a:tab pos="756920" algn="l"/>
              </a:tabLst>
            </a:pPr>
            <a:r>
              <a:rPr sz="2800" spc="-40" dirty="0">
                <a:solidFill>
                  <a:srgbClr val="252525"/>
                </a:solidFill>
                <a:latin typeface="Times New Roman"/>
                <a:cs typeface="Times New Roman"/>
              </a:rPr>
              <a:t>What </a:t>
            </a:r>
            <a:r>
              <a:rPr sz="2800" spc="-35" dirty="0">
                <a:solidFill>
                  <a:srgbClr val="252525"/>
                </a:solidFill>
                <a:latin typeface="Times New Roman"/>
                <a:cs typeface="Times New Roman"/>
              </a:rPr>
              <a:t>did </a:t>
            </a:r>
            <a:r>
              <a:rPr sz="2800" spc="-55" dirty="0">
                <a:solidFill>
                  <a:srgbClr val="252525"/>
                </a:solidFill>
                <a:latin typeface="Times New Roman"/>
                <a:cs typeface="Times New Roman"/>
              </a:rPr>
              <a:t>you</a:t>
            </a:r>
            <a:r>
              <a:rPr sz="2800" spc="75" dirty="0">
                <a:solidFill>
                  <a:srgbClr val="252525"/>
                </a:solidFill>
                <a:latin typeface="Times New Roman"/>
                <a:cs typeface="Times New Roman"/>
              </a:rPr>
              <a:t> </a:t>
            </a:r>
            <a:r>
              <a:rPr sz="2800" spc="-65" dirty="0">
                <a:solidFill>
                  <a:srgbClr val="252525"/>
                </a:solidFill>
                <a:latin typeface="Times New Roman"/>
                <a:cs typeface="Times New Roman"/>
              </a:rPr>
              <a:t>learn?</a:t>
            </a:r>
            <a:endParaRPr sz="2800" dirty="0">
              <a:latin typeface="Times New Roman"/>
              <a:cs typeface="Times New Roman"/>
            </a:endParaRPr>
          </a:p>
        </p:txBody>
      </p:sp>
      <p:sp>
        <p:nvSpPr>
          <p:cNvPr id="5" name="Title 4">
            <a:extLst>
              <a:ext uri="{FF2B5EF4-FFF2-40B4-BE49-F238E27FC236}">
                <a16:creationId xmlns:a16="http://schemas.microsoft.com/office/drawing/2014/main" id="{2A966E58-D5B1-4A7A-A7C6-040CBE8506B3}"/>
              </a:ext>
            </a:extLst>
          </p:cNvPr>
          <p:cNvSpPr>
            <a:spLocks noGrp="1"/>
          </p:cNvSpPr>
          <p:nvPr>
            <p:ph type="title"/>
          </p:nvPr>
        </p:nvSpPr>
        <p:spPr/>
        <p:txBody>
          <a:bodyPr/>
          <a:lstStyle/>
          <a:p>
            <a:r>
              <a:rPr lang="en-US" dirty="0"/>
              <a:t>Personal statement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0389-C701-4EBB-9D84-C9904CD918F5}"/>
              </a:ext>
            </a:extLst>
          </p:cNvPr>
          <p:cNvSpPr>
            <a:spLocks noGrp="1"/>
          </p:cNvSpPr>
          <p:nvPr>
            <p:ph type="title"/>
          </p:nvPr>
        </p:nvSpPr>
        <p:spPr/>
        <p:txBody>
          <a:bodyPr/>
          <a:lstStyle/>
          <a:p>
            <a:r>
              <a:rPr lang="en-US" dirty="0"/>
              <a:t>Personal statement </a:t>
            </a:r>
          </a:p>
        </p:txBody>
      </p:sp>
      <p:sp>
        <p:nvSpPr>
          <p:cNvPr id="3" name="Content Placeholder 2">
            <a:extLst>
              <a:ext uri="{FF2B5EF4-FFF2-40B4-BE49-F238E27FC236}">
                <a16:creationId xmlns:a16="http://schemas.microsoft.com/office/drawing/2014/main" id="{CA8003C5-B26A-446A-9D83-826943587C47}"/>
              </a:ext>
            </a:extLst>
          </p:cNvPr>
          <p:cNvSpPr>
            <a:spLocks noGrp="1"/>
          </p:cNvSpPr>
          <p:nvPr>
            <p:ph idx="1"/>
          </p:nvPr>
        </p:nvSpPr>
        <p:spPr/>
        <p:txBody>
          <a:bodyPr/>
          <a:lstStyle/>
          <a:p>
            <a:pPr marL="0" indent="0">
              <a:lnSpc>
                <a:spcPct val="100000"/>
              </a:lnSpc>
              <a:spcBef>
                <a:spcPts val="745"/>
              </a:spcBef>
              <a:buClr>
                <a:srgbClr val="83992A"/>
              </a:buClr>
              <a:buSzPct val="114583"/>
              <a:buNone/>
              <a:tabLst>
                <a:tab pos="299085" algn="l"/>
                <a:tab pos="299720" algn="l"/>
              </a:tabLst>
            </a:pPr>
            <a:r>
              <a:rPr lang="en-US" sz="3000" b="1" spc="-30" dirty="0">
                <a:latin typeface="Times New Roman"/>
                <a:cs typeface="Times New Roman"/>
              </a:rPr>
              <a:t>Identify</a:t>
            </a:r>
            <a:r>
              <a:rPr lang="en-US" sz="3000" b="1" spc="70" dirty="0">
                <a:latin typeface="Times New Roman"/>
                <a:cs typeface="Times New Roman"/>
              </a:rPr>
              <a:t> </a:t>
            </a:r>
            <a:r>
              <a:rPr lang="en-US" sz="3000" b="1" spc="65" dirty="0">
                <a:latin typeface="Times New Roman"/>
                <a:cs typeface="Times New Roman"/>
              </a:rPr>
              <a:t>Focus</a:t>
            </a:r>
            <a:endParaRPr lang="en-US" sz="3000" spc="-40" dirty="0">
              <a:solidFill>
                <a:srgbClr val="252525"/>
              </a:solidFill>
              <a:latin typeface="Times New Roman"/>
              <a:cs typeface="Times New Roman"/>
            </a:endParaRPr>
          </a:p>
          <a:p>
            <a:pPr marL="299085" indent="-286385">
              <a:lnSpc>
                <a:spcPct val="100000"/>
              </a:lnSpc>
              <a:spcBef>
                <a:spcPts val="745"/>
              </a:spcBef>
              <a:buClr>
                <a:srgbClr val="83992A"/>
              </a:buClr>
              <a:buSzPct val="114583"/>
              <a:buFont typeface="Arial"/>
              <a:buChar char="•"/>
              <a:tabLst>
                <a:tab pos="299085" algn="l"/>
                <a:tab pos="299720" algn="l"/>
              </a:tabLst>
            </a:pPr>
            <a:r>
              <a:rPr lang="en-US" spc="-40" dirty="0">
                <a:solidFill>
                  <a:srgbClr val="252525"/>
                </a:solidFill>
                <a:latin typeface="Times New Roman"/>
                <a:cs typeface="Times New Roman"/>
              </a:rPr>
              <a:t>Identify </a:t>
            </a:r>
            <a:r>
              <a:rPr lang="en-US" spc="-50" dirty="0">
                <a:solidFill>
                  <a:srgbClr val="252525"/>
                </a:solidFill>
                <a:latin typeface="Times New Roman"/>
                <a:cs typeface="Times New Roman"/>
              </a:rPr>
              <a:t>your </a:t>
            </a:r>
            <a:r>
              <a:rPr lang="en-US" spc="-35" dirty="0">
                <a:solidFill>
                  <a:srgbClr val="252525"/>
                </a:solidFill>
                <a:latin typeface="Times New Roman"/>
                <a:cs typeface="Times New Roman"/>
              </a:rPr>
              <a:t>focus </a:t>
            </a:r>
            <a:r>
              <a:rPr lang="en-US" dirty="0">
                <a:solidFill>
                  <a:srgbClr val="252525"/>
                </a:solidFill>
                <a:latin typeface="Times New Roman"/>
                <a:cs typeface="Times New Roman"/>
              </a:rPr>
              <a:t>for </a:t>
            </a:r>
            <a:r>
              <a:rPr lang="en-US" spc="-50" dirty="0">
                <a:solidFill>
                  <a:srgbClr val="252525"/>
                </a:solidFill>
                <a:latin typeface="Times New Roman"/>
                <a:cs typeface="Times New Roman"/>
              </a:rPr>
              <a:t>graduate </a:t>
            </a:r>
            <a:r>
              <a:rPr lang="en-US" spc="-70" dirty="0">
                <a:solidFill>
                  <a:srgbClr val="252525"/>
                </a:solidFill>
                <a:latin typeface="Times New Roman"/>
                <a:cs typeface="Times New Roman"/>
              </a:rPr>
              <a:t>study: </a:t>
            </a:r>
            <a:r>
              <a:rPr lang="en-US" spc="-25" dirty="0">
                <a:solidFill>
                  <a:srgbClr val="252525"/>
                </a:solidFill>
                <a:latin typeface="Times New Roman"/>
                <a:cs typeface="Times New Roman"/>
              </a:rPr>
              <a:t>be </a:t>
            </a:r>
            <a:r>
              <a:rPr lang="en-US" spc="-85" dirty="0">
                <a:solidFill>
                  <a:srgbClr val="252525"/>
                </a:solidFill>
                <a:latin typeface="Times New Roman"/>
                <a:cs typeface="Times New Roman"/>
              </a:rPr>
              <a:t>very</a:t>
            </a:r>
            <a:r>
              <a:rPr lang="en-US" spc="250" dirty="0">
                <a:solidFill>
                  <a:srgbClr val="252525"/>
                </a:solidFill>
                <a:latin typeface="Times New Roman"/>
                <a:cs typeface="Times New Roman"/>
              </a:rPr>
              <a:t> </a:t>
            </a:r>
            <a:r>
              <a:rPr lang="en-US" spc="-90" dirty="0">
                <a:solidFill>
                  <a:srgbClr val="252525"/>
                </a:solidFill>
                <a:latin typeface="Times New Roman"/>
                <a:cs typeface="Times New Roman"/>
              </a:rPr>
              <a:t>specific!</a:t>
            </a:r>
          </a:p>
          <a:p>
            <a:pPr marL="12700">
              <a:lnSpc>
                <a:spcPct val="100000"/>
              </a:lnSpc>
              <a:spcBef>
                <a:spcPts val="745"/>
              </a:spcBef>
              <a:buClr>
                <a:srgbClr val="83992A"/>
              </a:buClr>
              <a:buSzPct val="114583"/>
              <a:tabLst>
                <a:tab pos="299085" algn="l"/>
                <a:tab pos="299720" algn="l"/>
              </a:tabLst>
            </a:pPr>
            <a:endParaRPr lang="en-US" dirty="0">
              <a:latin typeface="Times New Roman"/>
              <a:cs typeface="Times New Roman"/>
            </a:endParaRPr>
          </a:p>
          <a:p>
            <a:pPr marL="299085" marR="5080" indent="-286385">
              <a:lnSpc>
                <a:spcPct val="100000"/>
              </a:lnSpc>
              <a:spcBef>
                <a:spcPts val="1100"/>
              </a:spcBef>
              <a:buClr>
                <a:srgbClr val="83992A"/>
              </a:buClr>
              <a:buSzPct val="114583"/>
              <a:buFont typeface="Arial"/>
              <a:buChar char="•"/>
              <a:tabLst>
                <a:tab pos="299085" algn="l"/>
                <a:tab pos="299720" algn="l"/>
              </a:tabLst>
            </a:pPr>
            <a:r>
              <a:rPr lang="en-US" spc="55" dirty="0">
                <a:solidFill>
                  <a:srgbClr val="252525"/>
                </a:solidFill>
                <a:latin typeface="Times New Roman"/>
                <a:cs typeface="Times New Roman"/>
              </a:rPr>
              <a:t>Not </a:t>
            </a:r>
            <a:r>
              <a:rPr lang="en-US" spc="-45" dirty="0">
                <a:solidFill>
                  <a:srgbClr val="252525"/>
                </a:solidFill>
                <a:latin typeface="Times New Roman"/>
                <a:cs typeface="Times New Roman"/>
              </a:rPr>
              <a:t>just </a:t>
            </a:r>
            <a:r>
              <a:rPr lang="en-US" spc="30" dirty="0">
                <a:solidFill>
                  <a:srgbClr val="252525"/>
                </a:solidFill>
                <a:latin typeface="Times New Roman"/>
                <a:cs typeface="Times New Roman"/>
              </a:rPr>
              <a:t>“I </a:t>
            </a:r>
            <a:r>
              <a:rPr lang="en-US" spc="-45" dirty="0">
                <a:solidFill>
                  <a:srgbClr val="252525"/>
                </a:solidFill>
                <a:latin typeface="Times New Roman"/>
                <a:cs typeface="Times New Roman"/>
              </a:rPr>
              <a:t>want </a:t>
            </a:r>
            <a:r>
              <a:rPr lang="en-US" spc="25" dirty="0">
                <a:solidFill>
                  <a:srgbClr val="252525"/>
                </a:solidFill>
                <a:latin typeface="Times New Roman"/>
                <a:cs typeface="Times New Roman"/>
              </a:rPr>
              <a:t>to </a:t>
            </a:r>
            <a:r>
              <a:rPr lang="en-US" spc="-55" dirty="0">
                <a:solidFill>
                  <a:srgbClr val="252525"/>
                </a:solidFill>
                <a:latin typeface="Times New Roman"/>
                <a:cs typeface="Times New Roman"/>
              </a:rPr>
              <a:t>get </a:t>
            </a:r>
            <a:r>
              <a:rPr lang="en-US" spc="-90" dirty="0">
                <a:solidFill>
                  <a:srgbClr val="252525"/>
                </a:solidFill>
                <a:latin typeface="Times New Roman"/>
                <a:cs typeface="Times New Roman"/>
              </a:rPr>
              <a:t>a </a:t>
            </a:r>
            <a:r>
              <a:rPr lang="en-US" spc="-25" dirty="0">
                <a:solidFill>
                  <a:srgbClr val="252525"/>
                </a:solidFill>
                <a:latin typeface="Times New Roman"/>
                <a:cs typeface="Times New Roman"/>
              </a:rPr>
              <a:t>doctoral </a:t>
            </a:r>
            <a:r>
              <a:rPr lang="en-US" spc="-50" dirty="0">
                <a:solidFill>
                  <a:srgbClr val="252525"/>
                </a:solidFill>
                <a:latin typeface="Times New Roman"/>
                <a:cs typeface="Times New Roman"/>
              </a:rPr>
              <a:t>degree”, </a:t>
            </a:r>
            <a:r>
              <a:rPr lang="en-US" spc="5" dirty="0">
                <a:solidFill>
                  <a:srgbClr val="252525"/>
                </a:solidFill>
                <a:latin typeface="Times New Roman"/>
                <a:cs typeface="Times New Roman"/>
              </a:rPr>
              <a:t>but </a:t>
            </a:r>
            <a:r>
              <a:rPr lang="en-US" spc="-85" dirty="0">
                <a:solidFill>
                  <a:srgbClr val="252525"/>
                </a:solidFill>
                <a:latin typeface="Times New Roman"/>
                <a:cs typeface="Times New Roman"/>
              </a:rPr>
              <a:t>e.g. </a:t>
            </a:r>
            <a:r>
              <a:rPr lang="en-US" spc="30" dirty="0">
                <a:solidFill>
                  <a:srgbClr val="252525"/>
                </a:solidFill>
                <a:latin typeface="Times New Roman"/>
                <a:cs typeface="Times New Roman"/>
              </a:rPr>
              <a:t>“I </a:t>
            </a:r>
            <a:r>
              <a:rPr lang="en-US" spc="-50" dirty="0">
                <a:solidFill>
                  <a:srgbClr val="252525"/>
                </a:solidFill>
                <a:latin typeface="Times New Roman"/>
                <a:cs typeface="Times New Roman"/>
              </a:rPr>
              <a:t>want </a:t>
            </a:r>
            <a:r>
              <a:rPr lang="en-US" spc="25" dirty="0">
                <a:solidFill>
                  <a:srgbClr val="252525"/>
                </a:solidFill>
                <a:latin typeface="Times New Roman"/>
                <a:cs typeface="Times New Roman"/>
              </a:rPr>
              <a:t>to </a:t>
            </a:r>
            <a:r>
              <a:rPr lang="en-US" spc="-30" dirty="0">
                <a:solidFill>
                  <a:srgbClr val="252525"/>
                </a:solidFill>
                <a:latin typeface="Times New Roman"/>
                <a:cs typeface="Times New Roman"/>
              </a:rPr>
              <a:t>pursue </a:t>
            </a:r>
            <a:r>
              <a:rPr lang="en-US" spc="-50" dirty="0">
                <a:solidFill>
                  <a:srgbClr val="252525"/>
                </a:solidFill>
                <a:latin typeface="Times New Roman"/>
                <a:cs typeface="Times New Roman"/>
              </a:rPr>
              <a:t>advanced </a:t>
            </a:r>
            <a:r>
              <a:rPr lang="en-US" spc="-55" dirty="0">
                <a:solidFill>
                  <a:srgbClr val="252525"/>
                </a:solidFill>
                <a:latin typeface="Times New Roman"/>
                <a:cs typeface="Times New Roman"/>
              </a:rPr>
              <a:t>study </a:t>
            </a:r>
            <a:r>
              <a:rPr lang="en-US" spc="-75" dirty="0">
                <a:solidFill>
                  <a:srgbClr val="252525"/>
                </a:solidFill>
                <a:latin typeface="Times New Roman"/>
                <a:cs typeface="Times New Roman"/>
              </a:rPr>
              <a:t>dealing </a:t>
            </a:r>
            <a:r>
              <a:rPr lang="en-US" spc="-50" dirty="0">
                <a:solidFill>
                  <a:srgbClr val="252525"/>
                </a:solidFill>
                <a:latin typeface="Times New Roman"/>
                <a:cs typeface="Times New Roman"/>
              </a:rPr>
              <a:t>with </a:t>
            </a:r>
            <a:r>
              <a:rPr lang="en-US" spc="-60" dirty="0">
                <a:solidFill>
                  <a:srgbClr val="252525"/>
                </a:solidFill>
                <a:latin typeface="Times New Roman"/>
                <a:cs typeface="Times New Roman"/>
              </a:rPr>
              <a:t>autistic </a:t>
            </a:r>
            <a:r>
              <a:rPr lang="en-US" spc="-40" dirty="0">
                <a:solidFill>
                  <a:srgbClr val="252525"/>
                </a:solidFill>
                <a:latin typeface="Times New Roman"/>
                <a:cs typeface="Times New Roman"/>
              </a:rPr>
              <a:t>children </a:t>
            </a:r>
            <a:r>
              <a:rPr lang="en-US" spc="-30" dirty="0">
                <a:solidFill>
                  <a:srgbClr val="252525"/>
                </a:solidFill>
                <a:latin typeface="Times New Roman"/>
                <a:cs typeface="Times New Roman"/>
              </a:rPr>
              <a:t>and </a:t>
            </a:r>
            <a:r>
              <a:rPr lang="en-US" spc="-70" dirty="0">
                <a:solidFill>
                  <a:srgbClr val="252525"/>
                </a:solidFill>
                <a:latin typeface="Times New Roman"/>
                <a:cs typeface="Times New Roman"/>
              </a:rPr>
              <a:t>particularly </a:t>
            </a:r>
            <a:r>
              <a:rPr lang="en-US" spc="-5" dirty="0">
                <a:solidFill>
                  <a:srgbClr val="252525"/>
                </a:solidFill>
                <a:latin typeface="Times New Roman"/>
                <a:cs typeface="Times New Roman"/>
              </a:rPr>
              <a:t>the </a:t>
            </a:r>
            <a:r>
              <a:rPr lang="en-US" spc="-65" dirty="0">
                <a:solidFill>
                  <a:srgbClr val="252525"/>
                </a:solidFill>
                <a:latin typeface="Times New Roman"/>
                <a:cs typeface="Times New Roman"/>
              </a:rPr>
              <a:t>new </a:t>
            </a:r>
            <a:r>
              <a:rPr lang="en-US" spc="-60" dirty="0">
                <a:solidFill>
                  <a:srgbClr val="252525"/>
                </a:solidFill>
                <a:latin typeface="Times New Roman"/>
                <a:cs typeface="Times New Roman"/>
              </a:rPr>
              <a:t>types  </a:t>
            </a:r>
            <a:r>
              <a:rPr lang="en-US" spc="-5" dirty="0">
                <a:solidFill>
                  <a:srgbClr val="252525"/>
                </a:solidFill>
                <a:latin typeface="Times New Roman"/>
                <a:cs typeface="Times New Roman"/>
              </a:rPr>
              <a:t>of </a:t>
            </a:r>
            <a:r>
              <a:rPr lang="en-US" spc="-40" dirty="0">
                <a:solidFill>
                  <a:srgbClr val="252525"/>
                </a:solidFill>
                <a:latin typeface="Times New Roman"/>
                <a:cs typeface="Times New Roman"/>
              </a:rPr>
              <a:t>therapy </a:t>
            </a:r>
            <a:r>
              <a:rPr lang="en-US" spc="-5" dirty="0">
                <a:solidFill>
                  <a:srgbClr val="252525"/>
                </a:solidFill>
                <a:latin typeface="Times New Roman"/>
                <a:cs typeface="Times New Roman"/>
              </a:rPr>
              <a:t>that </a:t>
            </a:r>
            <a:r>
              <a:rPr lang="en-US" spc="50" dirty="0">
                <a:solidFill>
                  <a:srgbClr val="252525"/>
                </a:solidFill>
                <a:latin typeface="Times New Roman"/>
                <a:cs typeface="Times New Roman"/>
              </a:rPr>
              <a:t>I </a:t>
            </a:r>
            <a:r>
              <a:rPr lang="en-US" spc="-25" dirty="0">
                <a:solidFill>
                  <a:srgbClr val="252525"/>
                </a:solidFill>
                <a:latin typeface="Times New Roman"/>
                <a:cs typeface="Times New Roman"/>
              </a:rPr>
              <a:t>think </a:t>
            </a:r>
            <a:r>
              <a:rPr lang="en-US" spc="-125" dirty="0">
                <a:solidFill>
                  <a:srgbClr val="252525"/>
                </a:solidFill>
                <a:latin typeface="Times New Roman"/>
                <a:cs typeface="Times New Roman"/>
              </a:rPr>
              <a:t>will </a:t>
            </a:r>
            <a:r>
              <a:rPr lang="en-US" spc="-25" dirty="0">
                <a:solidFill>
                  <a:srgbClr val="252525"/>
                </a:solidFill>
                <a:latin typeface="Times New Roman"/>
                <a:cs typeface="Times New Roman"/>
              </a:rPr>
              <a:t>be </a:t>
            </a:r>
            <a:r>
              <a:rPr lang="en-US" spc="-55" dirty="0">
                <a:solidFill>
                  <a:srgbClr val="252525"/>
                </a:solidFill>
                <a:latin typeface="Times New Roman"/>
                <a:cs typeface="Times New Roman"/>
              </a:rPr>
              <a:t>useful with </a:t>
            </a:r>
            <a:r>
              <a:rPr lang="en-US" spc="-30" dirty="0">
                <a:solidFill>
                  <a:srgbClr val="252525"/>
                </a:solidFill>
                <a:latin typeface="Times New Roman"/>
                <a:cs typeface="Times New Roman"/>
              </a:rPr>
              <a:t>these</a:t>
            </a:r>
            <a:r>
              <a:rPr lang="en-US" spc="280" dirty="0">
                <a:solidFill>
                  <a:srgbClr val="252525"/>
                </a:solidFill>
                <a:latin typeface="Times New Roman"/>
                <a:cs typeface="Times New Roman"/>
              </a:rPr>
              <a:t> </a:t>
            </a:r>
            <a:r>
              <a:rPr lang="en-US" spc="-30" dirty="0">
                <a:solidFill>
                  <a:srgbClr val="252525"/>
                </a:solidFill>
                <a:latin typeface="Times New Roman"/>
                <a:cs typeface="Times New Roman"/>
              </a:rPr>
              <a:t>children…”</a:t>
            </a:r>
          </a:p>
          <a:p>
            <a:pPr marL="12700" marR="5080">
              <a:lnSpc>
                <a:spcPct val="100000"/>
              </a:lnSpc>
              <a:spcBef>
                <a:spcPts val="1100"/>
              </a:spcBef>
              <a:buClr>
                <a:srgbClr val="83992A"/>
              </a:buClr>
              <a:buSzPct val="114583"/>
              <a:tabLst>
                <a:tab pos="299085" algn="l"/>
                <a:tab pos="299720" algn="l"/>
              </a:tabLst>
            </a:pPr>
            <a:endParaRPr lang="en-US"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364574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14400" y="1729326"/>
            <a:ext cx="9982200" cy="4611519"/>
          </a:xfrm>
          <a:prstGeom prst="rect">
            <a:avLst/>
          </a:prstGeom>
        </p:spPr>
        <p:txBody>
          <a:bodyPr vert="horz" wrap="square" lIns="0" tIns="12700" rIns="0" bIns="0" rtlCol="0">
            <a:spAutoFit/>
          </a:bodyPr>
          <a:lstStyle/>
          <a:p>
            <a:pPr marL="299085" marR="1002665" indent="-286385">
              <a:lnSpc>
                <a:spcPct val="100000"/>
              </a:lnSpc>
              <a:spcBef>
                <a:spcPts val="100"/>
              </a:spcBef>
              <a:buClr>
                <a:srgbClr val="83992A"/>
              </a:buClr>
              <a:buSzPct val="114583"/>
              <a:buFont typeface="Arial"/>
              <a:buChar char="•"/>
              <a:tabLst>
                <a:tab pos="299085" algn="l"/>
                <a:tab pos="299720" algn="l"/>
              </a:tabLst>
            </a:pPr>
            <a:r>
              <a:rPr sz="3200" spc="-30" dirty="0">
                <a:solidFill>
                  <a:srgbClr val="252525"/>
                </a:solidFill>
                <a:latin typeface="Times New Roman"/>
                <a:cs typeface="Times New Roman"/>
              </a:rPr>
              <a:t>Describe </a:t>
            </a:r>
            <a:r>
              <a:rPr sz="3200" spc="-75" dirty="0">
                <a:solidFill>
                  <a:srgbClr val="252525"/>
                </a:solidFill>
                <a:latin typeface="Times New Roman"/>
                <a:cs typeface="Times New Roman"/>
              </a:rPr>
              <a:t>several </a:t>
            </a:r>
            <a:r>
              <a:rPr sz="3200" spc="-40" dirty="0">
                <a:solidFill>
                  <a:srgbClr val="252525"/>
                </a:solidFill>
                <a:latin typeface="Times New Roman"/>
                <a:cs typeface="Times New Roman"/>
              </a:rPr>
              <a:t>major </a:t>
            </a:r>
            <a:r>
              <a:rPr sz="3200" spc="-55" dirty="0">
                <a:solidFill>
                  <a:srgbClr val="252525"/>
                </a:solidFill>
                <a:latin typeface="Times New Roman"/>
                <a:cs typeface="Times New Roman"/>
              </a:rPr>
              <a:t>experiences</a:t>
            </a:r>
            <a:endParaRPr lang="en-US" sz="3200" spc="-55" dirty="0">
              <a:solidFill>
                <a:srgbClr val="252525"/>
              </a:solidFill>
              <a:latin typeface="Times New Roman"/>
              <a:cs typeface="Times New Roman"/>
            </a:endParaRPr>
          </a:p>
          <a:p>
            <a:pPr marL="299085" marR="1002665" indent="-286385">
              <a:lnSpc>
                <a:spcPct val="100000"/>
              </a:lnSpc>
              <a:spcBef>
                <a:spcPts val="100"/>
              </a:spcBef>
              <a:buClr>
                <a:srgbClr val="83992A"/>
              </a:buClr>
              <a:buSzPct val="114583"/>
              <a:buFont typeface="Arial"/>
              <a:buChar char="•"/>
              <a:tabLst>
                <a:tab pos="299085" algn="l"/>
                <a:tab pos="299720" algn="l"/>
              </a:tabLst>
            </a:pPr>
            <a:endParaRPr lang="en-US" sz="3200" b="1" spc="-55" dirty="0">
              <a:solidFill>
                <a:srgbClr val="252525"/>
              </a:solidFill>
              <a:latin typeface="Times New Roman"/>
              <a:cs typeface="Times New Roman"/>
            </a:endParaRPr>
          </a:p>
          <a:p>
            <a:pPr marL="299085" marR="1002665" indent="-286385">
              <a:lnSpc>
                <a:spcPct val="100000"/>
              </a:lnSpc>
              <a:spcBef>
                <a:spcPts val="100"/>
              </a:spcBef>
              <a:buClr>
                <a:srgbClr val="83992A"/>
              </a:buClr>
              <a:buSzPct val="114583"/>
              <a:buFont typeface="Arial"/>
              <a:buChar char="•"/>
              <a:tabLst>
                <a:tab pos="299085" algn="l"/>
                <a:tab pos="299720" algn="l"/>
              </a:tabLst>
            </a:pPr>
            <a:r>
              <a:rPr sz="3200" b="1" spc="-20" dirty="0">
                <a:solidFill>
                  <a:srgbClr val="252525"/>
                </a:solidFill>
                <a:latin typeface="Times New Roman"/>
                <a:cs typeface="Times New Roman"/>
              </a:rPr>
              <a:t>Detail! </a:t>
            </a:r>
            <a:r>
              <a:rPr sz="3200" spc="-85" dirty="0">
                <a:solidFill>
                  <a:srgbClr val="252525"/>
                </a:solidFill>
                <a:latin typeface="Times New Roman"/>
                <a:cs typeface="Times New Roman"/>
              </a:rPr>
              <a:t>i.e. </a:t>
            </a:r>
            <a:r>
              <a:rPr sz="3200" spc="50" dirty="0">
                <a:solidFill>
                  <a:srgbClr val="252525"/>
                </a:solidFill>
                <a:latin typeface="Times New Roman"/>
                <a:cs typeface="Times New Roman"/>
              </a:rPr>
              <a:t>I </a:t>
            </a:r>
            <a:r>
              <a:rPr sz="3200" spc="-45" dirty="0">
                <a:solidFill>
                  <a:srgbClr val="252525"/>
                </a:solidFill>
                <a:latin typeface="Times New Roman"/>
                <a:cs typeface="Times New Roman"/>
              </a:rPr>
              <a:t>participated </a:t>
            </a:r>
            <a:r>
              <a:rPr sz="3200" spc="-50" dirty="0">
                <a:solidFill>
                  <a:srgbClr val="252525"/>
                </a:solidFill>
                <a:latin typeface="Times New Roman"/>
                <a:cs typeface="Times New Roman"/>
              </a:rPr>
              <a:t>in </a:t>
            </a:r>
            <a:r>
              <a:rPr sz="3200" spc="-30" dirty="0">
                <a:solidFill>
                  <a:srgbClr val="252525"/>
                </a:solidFill>
                <a:latin typeface="Times New Roman"/>
                <a:cs typeface="Times New Roman"/>
              </a:rPr>
              <a:t>this </a:t>
            </a:r>
            <a:r>
              <a:rPr sz="3200" spc="-45" dirty="0">
                <a:solidFill>
                  <a:srgbClr val="252525"/>
                </a:solidFill>
                <a:latin typeface="Times New Roman"/>
                <a:cs typeface="Times New Roman"/>
              </a:rPr>
              <a:t>research </a:t>
            </a:r>
            <a:r>
              <a:rPr sz="3200" spc="-35" dirty="0">
                <a:solidFill>
                  <a:srgbClr val="252525"/>
                </a:solidFill>
                <a:latin typeface="Times New Roman"/>
                <a:cs typeface="Times New Roman"/>
              </a:rPr>
              <a:t>project, here </a:t>
            </a:r>
            <a:r>
              <a:rPr sz="3200" spc="-90" dirty="0">
                <a:solidFill>
                  <a:srgbClr val="252525"/>
                </a:solidFill>
                <a:latin typeface="Times New Roman"/>
                <a:cs typeface="Times New Roman"/>
              </a:rPr>
              <a:t>is </a:t>
            </a:r>
            <a:r>
              <a:rPr sz="3200" spc="-50" dirty="0">
                <a:solidFill>
                  <a:srgbClr val="252525"/>
                </a:solidFill>
                <a:latin typeface="Times New Roman"/>
                <a:cs typeface="Times New Roman"/>
              </a:rPr>
              <a:t>what </a:t>
            </a:r>
            <a:r>
              <a:rPr sz="3200" spc="-5" dirty="0">
                <a:solidFill>
                  <a:srgbClr val="252525"/>
                </a:solidFill>
                <a:latin typeface="Times New Roman"/>
                <a:cs typeface="Times New Roman"/>
              </a:rPr>
              <a:t>the </a:t>
            </a:r>
            <a:r>
              <a:rPr sz="3200" spc="-30" dirty="0">
                <a:solidFill>
                  <a:srgbClr val="252525"/>
                </a:solidFill>
                <a:latin typeface="Times New Roman"/>
                <a:cs typeface="Times New Roman"/>
              </a:rPr>
              <a:t>project </a:t>
            </a:r>
            <a:r>
              <a:rPr sz="3200" spc="-105" dirty="0">
                <a:solidFill>
                  <a:srgbClr val="252525"/>
                </a:solidFill>
                <a:latin typeface="Times New Roman"/>
                <a:cs typeface="Times New Roman"/>
              </a:rPr>
              <a:t>was  </a:t>
            </a:r>
            <a:r>
              <a:rPr sz="3200" spc="-25" dirty="0">
                <a:solidFill>
                  <a:srgbClr val="252525"/>
                </a:solidFill>
                <a:latin typeface="Times New Roman"/>
                <a:cs typeface="Times New Roman"/>
              </a:rPr>
              <a:t>about, </a:t>
            </a:r>
            <a:r>
              <a:rPr sz="3200" spc="-35" dirty="0">
                <a:solidFill>
                  <a:srgbClr val="252525"/>
                </a:solidFill>
                <a:latin typeface="Times New Roman"/>
                <a:cs typeface="Times New Roman"/>
              </a:rPr>
              <a:t>here </a:t>
            </a:r>
            <a:r>
              <a:rPr sz="3200" spc="-55" dirty="0">
                <a:solidFill>
                  <a:srgbClr val="252525"/>
                </a:solidFill>
                <a:latin typeface="Times New Roman"/>
                <a:cs typeface="Times New Roman"/>
              </a:rPr>
              <a:t>are </a:t>
            </a:r>
            <a:r>
              <a:rPr sz="3200" spc="-10" dirty="0">
                <a:solidFill>
                  <a:srgbClr val="252525"/>
                </a:solidFill>
                <a:latin typeface="Times New Roman"/>
                <a:cs typeface="Times New Roman"/>
              </a:rPr>
              <a:t>the </a:t>
            </a:r>
            <a:r>
              <a:rPr sz="3200" spc="-45" dirty="0">
                <a:solidFill>
                  <a:srgbClr val="252525"/>
                </a:solidFill>
                <a:latin typeface="Times New Roman"/>
                <a:cs typeface="Times New Roman"/>
              </a:rPr>
              <a:t>kinds </a:t>
            </a:r>
            <a:r>
              <a:rPr sz="3200" spc="-5" dirty="0">
                <a:solidFill>
                  <a:srgbClr val="252525"/>
                </a:solidFill>
                <a:latin typeface="Times New Roman"/>
                <a:cs typeface="Times New Roman"/>
              </a:rPr>
              <a:t>of </a:t>
            </a:r>
            <a:r>
              <a:rPr sz="3200" spc="-40" dirty="0">
                <a:solidFill>
                  <a:srgbClr val="252525"/>
                </a:solidFill>
                <a:latin typeface="Times New Roman"/>
                <a:cs typeface="Times New Roman"/>
              </a:rPr>
              <a:t>things </a:t>
            </a:r>
            <a:r>
              <a:rPr sz="3200" spc="-5" dirty="0">
                <a:solidFill>
                  <a:srgbClr val="252525"/>
                </a:solidFill>
                <a:latin typeface="Times New Roman"/>
                <a:cs typeface="Times New Roman"/>
              </a:rPr>
              <a:t>that </a:t>
            </a:r>
            <a:r>
              <a:rPr sz="3200" spc="50" dirty="0">
                <a:solidFill>
                  <a:srgbClr val="252525"/>
                </a:solidFill>
                <a:latin typeface="Times New Roman"/>
                <a:cs typeface="Times New Roman"/>
              </a:rPr>
              <a:t>I </a:t>
            </a:r>
            <a:r>
              <a:rPr sz="3200" spc="-40" dirty="0">
                <a:solidFill>
                  <a:srgbClr val="252525"/>
                </a:solidFill>
                <a:latin typeface="Times New Roman"/>
                <a:cs typeface="Times New Roman"/>
              </a:rPr>
              <a:t>did </a:t>
            </a:r>
            <a:r>
              <a:rPr sz="3200" spc="-80" dirty="0">
                <a:solidFill>
                  <a:srgbClr val="252525"/>
                </a:solidFill>
                <a:latin typeface="Times New Roman"/>
                <a:cs typeface="Times New Roman"/>
              </a:rPr>
              <a:t>as </a:t>
            </a:r>
            <a:r>
              <a:rPr sz="3200" spc="-15" dirty="0">
                <a:solidFill>
                  <a:srgbClr val="252525"/>
                </a:solidFill>
                <a:latin typeface="Times New Roman"/>
                <a:cs typeface="Times New Roman"/>
              </a:rPr>
              <a:t>part </a:t>
            </a:r>
            <a:r>
              <a:rPr sz="3200" spc="-5" dirty="0">
                <a:solidFill>
                  <a:srgbClr val="252525"/>
                </a:solidFill>
                <a:latin typeface="Times New Roman"/>
                <a:cs typeface="Times New Roman"/>
              </a:rPr>
              <a:t>of the </a:t>
            </a:r>
            <a:r>
              <a:rPr sz="3200" spc="-45" dirty="0">
                <a:solidFill>
                  <a:srgbClr val="252525"/>
                </a:solidFill>
                <a:latin typeface="Times New Roman"/>
                <a:cs typeface="Times New Roman"/>
              </a:rPr>
              <a:t>research </a:t>
            </a:r>
            <a:r>
              <a:rPr sz="3200" spc="-40" dirty="0">
                <a:solidFill>
                  <a:srgbClr val="252525"/>
                </a:solidFill>
                <a:latin typeface="Times New Roman"/>
                <a:cs typeface="Times New Roman"/>
              </a:rPr>
              <a:t>project,  </a:t>
            </a:r>
            <a:r>
              <a:rPr sz="3200" spc="-30" dirty="0">
                <a:solidFill>
                  <a:srgbClr val="252525"/>
                </a:solidFill>
                <a:latin typeface="Times New Roman"/>
                <a:cs typeface="Times New Roman"/>
              </a:rPr>
              <a:t>here </a:t>
            </a:r>
            <a:r>
              <a:rPr sz="3200" spc="-90" dirty="0">
                <a:solidFill>
                  <a:srgbClr val="252525"/>
                </a:solidFill>
                <a:latin typeface="Times New Roman"/>
                <a:cs typeface="Times New Roman"/>
              </a:rPr>
              <a:t>is </a:t>
            </a:r>
            <a:r>
              <a:rPr sz="3200" spc="-5" dirty="0">
                <a:solidFill>
                  <a:srgbClr val="252525"/>
                </a:solidFill>
                <a:latin typeface="Times New Roman"/>
                <a:cs typeface="Times New Roman"/>
              </a:rPr>
              <a:t>the </a:t>
            </a:r>
            <a:r>
              <a:rPr sz="3200" spc="-20" dirty="0">
                <a:solidFill>
                  <a:srgbClr val="252525"/>
                </a:solidFill>
                <a:latin typeface="Times New Roman"/>
                <a:cs typeface="Times New Roman"/>
              </a:rPr>
              <a:t>outcome </a:t>
            </a:r>
            <a:r>
              <a:rPr sz="3200" spc="-5" dirty="0">
                <a:solidFill>
                  <a:srgbClr val="252525"/>
                </a:solidFill>
                <a:latin typeface="Times New Roman"/>
                <a:cs typeface="Times New Roman"/>
              </a:rPr>
              <a:t>from </a:t>
            </a:r>
            <a:r>
              <a:rPr sz="3200" spc="-10" dirty="0">
                <a:solidFill>
                  <a:srgbClr val="252525"/>
                </a:solidFill>
                <a:latin typeface="Times New Roman"/>
                <a:cs typeface="Times New Roman"/>
              </a:rPr>
              <a:t>the </a:t>
            </a:r>
            <a:r>
              <a:rPr sz="3200" spc="-45" dirty="0">
                <a:solidFill>
                  <a:srgbClr val="252525"/>
                </a:solidFill>
                <a:latin typeface="Times New Roman"/>
                <a:cs typeface="Times New Roman"/>
              </a:rPr>
              <a:t>research </a:t>
            </a:r>
            <a:r>
              <a:rPr sz="3200" spc="-35" dirty="0">
                <a:solidFill>
                  <a:srgbClr val="252525"/>
                </a:solidFill>
                <a:latin typeface="Times New Roman"/>
                <a:cs typeface="Times New Roman"/>
              </a:rPr>
              <a:t>project, </a:t>
            </a:r>
            <a:r>
              <a:rPr sz="3200" spc="-50" dirty="0">
                <a:solidFill>
                  <a:srgbClr val="252525"/>
                </a:solidFill>
                <a:latin typeface="Times New Roman"/>
                <a:cs typeface="Times New Roman"/>
              </a:rPr>
              <a:t>what </a:t>
            </a:r>
            <a:r>
              <a:rPr sz="3200" spc="-70" dirty="0">
                <a:solidFill>
                  <a:srgbClr val="252525"/>
                </a:solidFill>
                <a:latin typeface="Times New Roman"/>
                <a:cs typeface="Times New Roman"/>
              </a:rPr>
              <a:t>you</a:t>
            </a:r>
            <a:r>
              <a:rPr sz="3200" spc="260" dirty="0">
                <a:solidFill>
                  <a:srgbClr val="252525"/>
                </a:solidFill>
                <a:latin typeface="Times New Roman"/>
                <a:cs typeface="Times New Roman"/>
              </a:rPr>
              <a:t> </a:t>
            </a:r>
            <a:r>
              <a:rPr sz="3200" spc="-50" dirty="0">
                <a:solidFill>
                  <a:srgbClr val="252525"/>
                </a:solidFill>
                <a:latin typeface="Times New Roman"/>
                <a:cs typeface="Times New Roman"/>
              </a:rPr>
              <a:t>learned</a:t>
            </a:r>
            <a:endParaRPr lang="en-US" sz="3200" spc="-50" dirty="0">
              <a:solidFill>
                <a:srgbClr val="252525"/>
              </a:solidFill>
              <a:latin typeface="Times New Roman"/>
              <a:cs typeface="Times New Roman"/>
            </a:endParaRPr>
          </a:p>
          <a:p>
            <a:pPr marL="299085" marR="5080" indent="-286385">
              <a:lnSpc>
                <a:spcPct val="100000"/>
              </a:lnSpc>
              <a:spcBef>
                <a:spcPts val="1105"/>
              </a:spcBef>
              <a:buClr>
                <a:srgbClr val="83992A"/>
              </a:buClr>
              <a:buSzPct val="114583"/>
              <a:buFont typeface="Arial"/>
              <a:buChar char="•"/>
              <a:tabLst>
                <a:tab pos="299085" algn="l"/>
                <a:tab pos="299720" algn="l"/>
              </a:tabLst>
            </a:pPr>
            <a:r>
              <a:rPr lang="en-US" sz="3200" spc="-50" dirty="0">
                <a:solidFill>
                  <a:srgbClr val="252525"/>
                </a:solidFill>
                <a:latin typeface="Times New Roman"/>
                <a:cs typeface="Times New Roman"/>
              </a:rPr>
              <a:t>Explaining how your role affected others/the project is important!</a:t>
            </a:r>
            <a:endParaRPr sz="3200" dirty="0">
              <a:latin typeface="Times New Roman"/>
              <a:cs typeface="Times New Roman"/>
            </a:endParaRPr>
          </a:p>
        </p:txBody>
      </p:sp>
      <p:sp>
        <p:nvSpPr>
          <p:cNvPr id="5" name="Title 4">
            <a:extLst>
              <a:ext uri="{FF2B5EF4-FFF2-40B4-BE49-F238E27FC236}">
                <a16:creationId xmlns:a16="http://schemas.microsoft.com/office/drawing/2014/main" id="{3C0E506E-5B58-4864-A60D-4A582954E6D7}"/>
              </a:ext>
            </a:extLst>
          </p:cNvPr>
          <p:cNvSpPr>
            <a:spLocks noGrp="1"/>
          </p:cNvSpPr>
          <p:nvPr>
            <p:ph type="title"/>
          </p:nvPr>
        </p:nvSpPr>
        <p:spPr/>
        <p:txBody>
          <a:bodyPr/>
          <a:lstStyle/>
          <a:p>
            <a:r>
              <a:rPr lang="en-US" dirty="0"/>
              <a:t>Personal statement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8D6D1F-B2D8-4449-8097-947D795DBAC4}"/>
              </a:ext>
            </a:extLst>
          </p:cNvPr>
          <p:cNvSpPr/>
          <p:nvPr/>
        </p:nvSpPr>
        <p:spPr>
          <a:xfrm>
            <a:off x="0" y="381000"/>
            <a:ext cx="12192000" cy="1143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4C96-BF41-42F1-9361-D06C708C8D66}"/>
              </a:ext>
            </a:extLst>
          </p:cNvPr>
          <p:cNvSpPr>
            <a:spLocks noGrp="1"/>
          </p:cNvSpPr>
          <p:nvPr>
            <p:ph type="title"/>
          </p:nvPr>
        </p:nvSpPr>
        <p:spPr/>
        <p:txBody>
          <a:bodyPr/>
          <a:lstStyle/>
          <a:p>
            <a:r>
              <a:rPr lang="en-US" dirty="0"/>
              <a:t>Tonight’s Agenda </a:t>
            </a:r>
          </a:p>
        </p:txBody>
      </p:sp>
      <p:sp>
        <p:nvSpPr>
          <p:cNvPr id="3" name="Content Placeholder 2">
            <a:extLst>
              <a:ext uri="{FF2B5EF4-FFF2-40B4-BE49-F238E27FC236}">
                <a16:creationId xmlns:a16="http://schemas.microsoft.com/office/drawing/2014/main" id="{D54517BB-AD81-4DAB-BF9D-8E249AC6B349}"/>
              </a:ext>
            </a:extLst>
          </p:cNvPr>
          <p:cNvSpPr>
            <a:spLocks noGrp="1"/>
          </p:cNvSpPr>
          <p:nvPr>
            <p:ph idx="1"/>
          </p:nvPr>
        </p:nvSpPr>
        <p:spPr>
          <a:xfrm>
            <a:off x="588264" y="2133600"/>
            <a:ext cx="11015472" cy="4170009"/>
          </a:xfrm>
        </p:spPr>
        <p:txBody>
          <a:bodyPr>
            <a:normAutofit fontScale="92500" lnSpcReduction="10000"/>
          </a:bodyPr>
          <a:lstStyle/>
          <a:p>
            <a:pPr marL="457200" indent="-457200">
              <a:buFont typeface="Arial" panose="020B0604020202020204" pitchFamily="34" charset="0"/>
              <a:buChar char="•"/>
            </a:pPr>
            <a:r>
              <a:rPr lang="en-US" sz="3500" b="1" dirty="0"/>
              <a:t>Graduate School Application </a:t>
            </a:r>
            <a:r>
              <a:rPr lang="en-US" sz="3500" i="1" dirty="0"/>
              <a:t>process</a:t>
            </a:r>
            <a:r>
              <a:rPr lang="en-US" sz="3500" dirty="0"/>
              <a:t> </a:t>
            </a:r>
            <a:r>
              <a:rPr lang="en-US" sz="3500" b="1" dirty="0"/>
              <a:t>– procedure &amp; advice</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Clinical vs. Non-clinical </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What is like to practice clinically as a psychotherapist? </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Question &amp; Answer period / Panel</a:t>
            </a:r>
          </a:p>
          <a:p>
            <a:endParaRPr lang="en-US" dirty="0"/>
          </a:p>
        </p:txBody>
      </p:sp>
    </p:spTree>
    <p:extLst>
      <p:ext uri="{BB962C8B-B14F-4D97-AF65-F5344CB8AC3E}">
        <p14:creationId xmlns:p14="http://schemas.microsoft.com/office/powerpoint/2010/main" val="748562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784458"/>
            <a:ext cx="10147554" cy="4666021"/>
          </a:xfrm>
          <a:prstGeom prst="rect">
            <a:avLst/>
          </a:prstGeom>
        </p:spPr>
        <p:txBody>
          <a:bodyPr vert="horz" wrap="square" lIns="0" tIns="94615" rIns="0" bIns="0" rtlCol="0">
            <a:spAutoFit/>
          </a:bodyPr>
          <a:lstStyle/>
          <a:p>
            <a:pPr marL="12700">
              <a:lnSpc>
                <a:spcPct val="100000"/>
              </a:lnSpc>
              <a:spcBef>
                <a:spcPts val="745"/>
              </a:spcBef>
              <a:buClr>
                <a:srgbClr val="83992A"/>
              </a:buClr>
              <a:buSzPct val="114583"/>
              <a:tabLst>
                <a:tab pos="299085" algn="l"/>
                <a:tab pos="299720" algn="l"/>
              </a:tabLst>
            </a:pPr>
            <a:r>
              <a:rPr lang="en-US" sz="2800" b="1" spc="125" dirty="0">
                <a:solidFill>
                  <a:srgbClr val="252525"/>
                </a:solidFill>
                <a:latin typeface="Times New Roman"/>
                <a:cs typeface="Times New Roman"/>
              </a:rPr>
              <a:t>General Tips</a:t>
            </a:r>
          </a:p>
          <a:p>
            <a:pPr marL="299085" indent="-286385">
              <a:lnSpc>
                <a:spcPct val="100000"/>
              </a:lnSpc>
              <a:spcBef>
                <a:spcPts val="745"/>
              </a:spcBef>
              <a:buClr>
                <a:srgbClr val="83992A"/>
              </a:buClr>
              <a:buSzPct val="114583"/>
              <a:buFont typeface="Arial"/>
              <a:buChar char="•"/>
              <a:tabLst>
                <a:tab pos="299085" algn="l"/>
                <a:tab pos="299720" algn="l"/>
              </a:tabLst>
            </a:pPr>
            <a:r>
              <a:rPr sz="2800" spc="125" dirty="0">
                <a:solidFill>
                  <a:srgbClr val="252525"/>
                </a:solidFill>
                <a:latin typeface="Times New Roman"/>
                <a:cs typeface="Times New Roman"/>
              </a:rPr>
              <a:t>DO </a:t>
            </a:r>
            <a:r>
              <a:rPr sz="2800" spc="80" dirty="0">
                <a:solidFill>
                  <a:srgbClr val="252525"/>
                </a:solidFill>
                <a:latin typeface="Times New Roman"/>
                <a:cs typeface="Times New Roman"/>
              </a:rPr>
              <a:t>NOT </a:t>
            </a:r>
            <a:r>
              <a:rPr sz="2800" spc="-65" dirty="0">
                <a:solidFill>
                  <a:srgbClr val="252525"/>
                </a:solidFill>
                <a:latin typeface="Times New Roman"/>
                <a:cs typeface="Times New Roman"/>
              </a:rPr>
              <a:t>include</a:t>
            </a:r>
            <a:r>
              <a:rPr lang="en-US" sz="2800" spc="-65" dirty="0">
                <a:solidFill>
                  <a:srgbClr val="252525"/>
                </a:solidFill>
                <a:latin typeface="Times New Roman"/>
                <a:cs typeface="Times New Roman"/>
              </a:rPr>
              <a:t> overused statements or clichés </a:t>
            </a:r>
            <a:r>
              <a:rPr sz="2800" spc="-65" dirty="0">
                <a:solidFill>
                  <a:srgbClr val="252525"/>
                </a:solidFill>
                <a:latin typeface="Times New Roman"/>
                <a:cs typeface="Times New Roman"/>
              </a:rPr>
              <a:t>:</a:t>
            </a:r>
            <a:endParaRPr lang="en-US" sz="2800" spc="-65" dirty="0">
              <a:solidFill>
                <a:srgbClr val="252525"/>
              </a:solidFill>
              <a:latin typeface="Times New Roman"/>
              <a:cs typeface="Times New Roman"/>
            </a:endParaRPr>
          </a:p>
          <a:p>
            <a:pPr marL="12700">
              <a:lnSpc>
                <a:spcPct val="100000"/>
              </a:lnSpc>
              <a:spcBef>
                <a:spcPts val="745"/>
              </a:spcBef>
              <a:buClr>
                <a:srgbClr val="83992A"/>
              </a:buClr>
              <a:buSzPct val="114583"/>
              <a:tabLst>
                <a:tab pos="299085" algn="l"/>
                <a:tab pos="299720" algn="l"/>
              </a:tabLst>
            </a:pPr>
            <a:r>
              <a:rPr sz="2800" spc="-65" dirty="0">
                <a:solidFill>
                  <a:srgbClr val="252525"/>
                </a:solidFill>
                <a:latin typeface="Times New Roman"/>
                <a:cs typeface="Times New Roman"/>
              </a:rPr>
              <a:t> </a:t>
            </a:r>
            <a:r>
              <a:rPr sz="2800" spc="-85" dirty="0">
                <a:solidFill>
                  <a:srgbClr val="252525"/>
                </a:solidFill>
                <a:latin typeface="Times New Roman"/>
                <a:cs typeface="Times New Roman"/>
              </a:rPr>
              <a:t>i.e. </a:t>
            </a:r>
            <a:r>
              <a:rPr sz="2800" spc="25" dirty="0">
                <a:solidFill>
                  <a:srgbClr val="252525"/>
                </a:solidFill>
                <a:latin typeface="Times New Roman"/>
                <a:cs typeface="Times New Roman"/>
              </a:rPr>
              <a:t>“I </a:t>
            </a:r>
            <a:r>
              <a:rPr sz="2800" spc="-45" dirty="0">
                <a:solidFill>
                  <a:srgbClr val="252525"/>
                </a:solidFill>
                <a:latin typeface="Times New Roman"/>
                <a:cs typeface="Times New Roman"/>
              </a:rPr>
              <a:t>just want </a:t>
            </a:r>
            <a:r>
              <a:rPr sz="2800" spc="25" dirty="0">
                <a:solidFill>
                  <a:srgbClr val="252525"/>
                </a:solidFill>
                <a:latin typeface="Times New Roman"/>
                <a:cs typeface="Times New Roman"/>
              </a:rPr>
              <a:t>to </a:t>
            </a:r>
            <a:r>
              <a:rPr sz="2800" spc="-40" dirty="0">
                <a:solidFill>
                  <a:srgbClr val="252525"/>
                </a:solidFill>
                <a:latin typeface="Times New Roman"/>
                <a:cs typeface="Times New Roman"/>
              </a:rPr>
              <a:t>help </a:t>
            </a:r>
            <a:r>
              <a:rPr sz="2800" spc="-30" dirty="0">
                <a:solidFill>
                  <a:srgbClr val="252525"/>
                </a:solidFill>
                <a:latin typeface="Times New Roman"/>
                <a:cs typeface="Times New Roman"/>
              </a:rPr>
              <a:t>people”</a:t>
            </a:r>
            <a:endParaRPr lang="en-US" sz="2800" spc="-30" dirty="0">
              <a:solidFill>
                <a:srgbClr val="252525"/>
              </a:solidFill>
              <a:latin typeface="Times New Roman"/>
              <a:cs typeface="Times New Roman"/>
            </a:endParaRPr>
          </a:p>
          <a:p>
            <a:pPr marL="12700">
              <a:lnSpc>
                <a:spcPct val="100000"/>
              </a:lnSpc>
              <a:spcBef>
                <a:spcPts val="745"/>
              </a:spcBef>
              <a:buClr>
                <a:srgbClr val="83992A"/>
              </a:buClr>
              <a:buSzPct val="114583"/>
              <a:tabLst>
                <a:tab pos="299085" algn="l"/>
                <a:tab pos="299720" algn="l"/>
              </a:tabLst>
            </a:pPr>
            <a:endParaRPr lang="en-US" sz="2800" spc="-45" dirty="0">
              <a:solidFill>
                <a:srgbClr val="252525"/>
              </a:solidFill>
              <a:latin typeface="Times New Roman"/>
              <a:cs typeface="Times New Roman"/>
            </a:endParaRPr>
          </a:p>
          <a:p>
            <a:pPr marL="299085" indent="-286385">
              <a:lnSpc>
                <a:spcPct val="100000"/>
              </a:lnSpc>
              <a:spcBef>
                <a:spcPts val="1100"/>
              </a:spcBef>
              <a:buClr>
                <a:srgbClr val="83992A"/>
              </a:buClr>
              <a:buSzPct val="114583"/>
              <a:buFont typeface="Arial"/>
              <a:buChar char="•"/>
              <a:tabLst>
                <a:tab pos="299085" algn="l"/>
                <a:tab pos="299720" algn="l"/>
              </a:tabLst>
            </a:pPr>
            <a:r>
              <a:rPr sz="2800" spc="-45" dirty="0">
                <a:solidFill>
                  <a:srgbClr val="252525"/>
                </a:solidFill>
                <a:latin typeface="Times New Roman"/>
                <a:cs typeface="Times New Roman"/>
              </a:rPr>
              <a:t>Explain </a:t>
            </a:r>
            <a:r>
              <a:rPr sz="2800" spc="-110" dirty="0">
                <a:solidFill>
                  <a:srgbClr val="252525"/>
                </a:solidFill>
                <a:latin typeface="Times New Roman"/>
                <a:cs typeface="Times New Roman"/>
              </a:rPr>
              <a:t>why </a:t>
            </a:r>
            <a:r>
              <a:rPr sz="2800" spc="-70" dirty="0">
                <a:solidFill>
                  <a:srgbClr val="252525"/>
                </a:solidFill>
                <a:latin typeface="Times New Roman"/>
                <a:cs typeface="Times New Roman"/>
              </a:rPr>
              <a:t>you </a:t>
            </a:r>
            <a:r>
              <a:rPr sz="2800" spc="-60" dirty="0">
                <a:solidFill>
                  <a:srgbClr val="252525"/>
                </a:solidFill>
                <a:latin typeface="Times New Roman"/>
                <a:cs typeface="Times New Roman"/>
              </a:rPr>
              <a:t>are </a:t>
            </a:r>
            <a:r>
              <a:rPr sz="2800" spc="-75" dirty="0">
                <a:solidFill>
                  <a:srgbClr val="252525"/>
                </a:solidFill>
                <a:latin typeface="Times New Roman"/>
                <a:cs typeface="Times New Roman"/>
              </a:rPr>
              <a:t>applying </a:t>
            </a:r>
            <a:r>
              <a:rPr sz="2800" spc="25" dirty="0">
                <a:solidFill>
                  <a:srgbClr val="252525"/>
                </a:solidFill>
                <a:latin typeface="Times New Roman"/>
                <a:cs typeface="Times New Roman"/>
              </a:rPr>
              <a:t>to</a:t>
            </a:r>
            <a:r>
              <a:rPr sz="2800" spc="90" dirty="0">
                <a:solidFill>
                  <a:srgbClr val="252525"/>
                </a:solidFill>
                <a:latin typeface="Times New Roman"/>
                <a:cs typeface="Times New Roman"/>
              </a:rPr>
              <a:t> </a:t>
            </a:r>
            <a:r>
              <a:rPr sz="2800" spc="-30" dirty="0">
                <a:solidFill>
                  <a:srgbClr val="252525"/>
                </a:solidFill>
                <a:latin typeface="Times New Roman"/>
                <a:cs typeface="Times New Roman"/>
              </a:rPr>
              <a:t>this </a:t>
            </a:r>
            <a:r>
              <a:rPr sz="2800" spc="-50" dirty="0">
                <a:solidFill>
                  <a:srgbClr val="252525"/>
                </a:solidFill>
                <a:latin typeface="Times New Roman"/>
                <a:cs typeface="Times New Roman"/>
              </a:rPr>
              <a:t>particular </a:t>
            </a:r>
            <a:r>
              <a:rPr sz="2800" spc="-40" dirty="0">
                <a:solidFill>
                  <a:srgbClr val="252525"/>
                </a:solidFill>
                <a:latin typeface="Times New Roman"/>
                <a:cs typeface="Times New Roman"/>
              </a:rPr>
              <a:t>program. </a:t>
            </a:r>
            <a:r>
              <a:rPr sz="2800" spc="-70" dirty="0">
                <a:solidFill>
                  <a:srgbClr val="252525"/>
                </a:solidFill>
                <a:latin typeface="Times New Roman"/>
                <a:cs typeface="Times New Roman"/>
              </a:rPr>
              <a:t>Show you </a:t>
            </a:r>
            <a:r>
              <a:rPr sz="2800" spc="-40" dirty="0">
                <a:solidFill>
                  <a:srgbClr val="252525"/>
                </a:solidFill>
                <a:latin typeface="Times New Roman"/>
                <a:cs typeface="Times New Roman"/>
              </a:rPr>
              <a:t>know </a:t>
            </a:r>
            <a:r>
              <a:rPr sz="2800" spc="-10" dirty="0">
                <a:solidFill>
                  <a:srgbClr val="252525"/>
                </a:solidFill>
                <a:latin typeface="Times New Roman"/>
                <a:cs typeface="Times New Roman"/>
              </a:rPr>
              <a:t>the</a:t>
            </a:r>
            <a:endParaRPr sz="2800" dirty="0">
              <a:latin typeface="Times New Roman"/>
              <a:cs typeface="Times New Roman"/>
            </a:endParaRPr>
          </a:p>
          <a:p>
            <a:pPr marL="299085">
              <a:lnSpc>
                <a:spcPct val="100000"/>
              </a:lnSpc>
              <a:spcBef>
                <a:spcPts val="5"/>
              </a:spcBef>
            </a:pPr>
            <a:r>
              <a:rPr sz="2800" spc="-30" dirty="0">
                <a:solidFill>
                  <a:srgbClr val="252525"/>
                </a:solidFill>
                <a:latin typeface="Times New Roman"/>
                <a:cs typeface="Times New Roman"/>
              </a:rPr>
              <a:t>program</a:t>
            </a:r>
            <a:endParaRPr sz="2800" dirty="0">
              <a:latin typeface="Times New Roman"/>
              <a:cs typeface="Times New Roman"/>
            </a:endParaRPr>
          </a:p>
          <a:p>
            <a:pPr marL="299085" indent="-286385">
              <a:lnSpc>
                <a:spcPct val="100000"/>
              </a:lnSpc>
              <a:spcBef>
                <a:spcPts val="1090"/>
              </a:spcBef>
              <a:buClr>
                <a:srgbClr val="83992A"/>
              </a:buClr>
              <a:buSzPct val="114583"/>
              <a:buFont typeface="Arial"/>
              <a:buChar char="•"/>
              <a:tabLst>
                <a:tab pos="299085" algn="l"/>
                <a:tab pos="299720" algn="l"/>
              </a:tabLst>
            </a:pPr>
            <a:endParaRPr lang="en-US" sz="2800" spc="-40" dirty="0">
              <a:solidFill>
                <a:srgbClr val="252525"/>
              </a:solidFill>
              <a:latin typeface="Times New Roman"/>
              <a:cs typeface="Times New Roman"/>
            </a:endParaRPr>
          </a:p>
          <a:p>
            <a:pPr marL="299085" indent="-286385">
              <a:lnSpc>
                <a:spcPct val="100000"/>
              </a:lnSpc>
              <a:spcBef>
                <a:spcPts val="1090"/>
              </a:spcBef>
              <a:buClr>
                <a:srgbClr val="83992A"/>
              </a:buClr>
              <a:buSzPct val="114583"/>
              <a:buFont typeface="Arial"/>
              <a:buChar char="•"/>
              <a:tabLst>
                <a:tab pos="299085" algn="l"/>
                <a:tab pos="299720" algn="l"/>
              </a:tabLst>
            </a:pPr>
            <a:r>
              <a:rPr sz="2800" spc="-40" dirty="0">
                <a:solidFill>
                  <a:srgbClr val="252525"/>
                </a:solidFill>
                <a:latin typeface="Times New Roman"/>
                <a:cs typeface="Times New Roman"/>
              </a:rPr>
              <a:t>Identify </a:t>
            </a:r>
            <a:r>
              <a:rPr sz="2800" spc="-95" dirty="0">
                <a:solidFill>
                  <a:srgbClr val="252525"/>
                </a:solidFill>
                <a:latin typeface="Times New Roman"/>
                <a:cs typeface="Times New Roman"/>
              </a:rPr>
              <a:t>a </a:t>
            </a:r>
            <a:r>
              <a:rPr sz="2800" spc="-75" dirty="0">
                <a:solidFill>
                  <a:srgbClr val="252525"/>
                </a:solidFill>
                <a:latin typeface="Times New Roman"/>
                <a:cs typeface="Times New Roman"/>
              </a:rPr>
              <a:t>few faculty </a:t>
            </a:r>
            <a:r>
              <a:rPr sz="2800" spc="-35" dirty="0">
                <a:solidFill>
                  <a:srgbClr val="252525"/>
                </a:solidFill>
                <a:latin typeface="Times New Roman"/>
                <a:cs typeface="Times New Roman"/>
              </a:rPr>
              <a:t>members </a:t>
            </a:r>
            <a:r>
              <a:rPr sz="2800" spc="-70" dirty="0">
                <a:solidFill>
                  <a:srgbClr val="252525"/>
                </a:solidFill>
                <a:latin typeface="Times New Roman"/>
                <a:cs typeface="Times New Roman"/>
              </a:rPr>
              <a:t>you </a:t>
            </a:r>
            <a:r>
              <a:rPr sz="2800" spc="-60" dirty="0">
                <a:solidFill>
                  <a:srgbClr val="252525"/>
                </a:solidFill>
                <a:latin typeface="Times New Roman"/>
                <a:cs typeface="Times New Roman"/>
              </a:rPr>
              <a:t>would </a:t>
            </a:r>
            <a:r>
              <a:rPr sz="2800" spc="-45" dirty="0">
                <a:solidFill>
                  <a:srgbClr val="252525"/>
                </a:solidFill>
                <a:latin typeface="Times New Roman"/>
                <a:cs typeface="Times New Roman"/>
              </a:rPr>
              <a:t>want </a:t>
            </a:r>
            <a:r>
              <a:rPr sz="2800" spc="25" dirty="0">
                <a:solidFill>
                  <a:srgbClr val="252525"/>
                </a:solidFill>
                <a:latin typeface="Times New Roman"/>
                <a:cs typeface="Times New Roman"/>
              </a:rPr>
              <a:t>to </a:t>
            </a:r>
            <a:r>
              <a:rPr sz="2800" spc="-55" dirty="0">
                <a:solidFill>
                  <a:srgbClr val="252525"/>
                </a:solidFill>
                <a:latin typeface="Times New Roman"/>
                <a:cs typeface="Times New Roman"/>
              </a:rPr>
              <a:t>work</a:t>
            </a:r>
            <a:r>
              <a:rPr sz="2800" spc="-50" dirty="0">
                <a:solidFill>
                  <a:srgbClr val="252525"/>
                </a:solidFill>
                <a:latin typeface="Times New Roman"/>
                <a:cs typeface="Times New Roman"/>
              </a:rPr>
              <a:t> </a:t>
            </a:r>
            <a:r>
              <a:rPr sz="2800" spc="-55" dirty="0">
                <a:solidFill>
                  <a:srgbClr val="252525"/>
                </a:solidFill>
                <a:latin typeface="Times New Roman"/>
                <a:cs typeface="Times New Roman"/>
              </a:rPr>
              <a:t>with</a:t>
            </a:r>
            <a:endParaRPr sz="2800" dirty="0">
              <a:latin typeface="Times New Roman"/>
              <a:cs typeface="Times New Roman"/>
            </a:endParaRPr>
          </a:p>
        </p:txBody>
      </p:sp>
      <p:sp>
        <p:nvSpPr>
          <p:cNvPr id="5" name="Title 4">
            <a:extLst>
              <a:ext uri="{FF2B5EF4-FFF2-40B4-BE49-F238E27FC236}">
                <a16:creationId xmlns:a16="http://schemas.microsoft.com/office/drawing/2014/main" id="{0A209BBF-E335-426C-9788-B7DEEFF09597}"/>
              </a:ext>
            </a:extLst>
          </p:cNvPr>
          <p:cNvSpPr>
            <a:spLocks noGrp="1"/>
          </p:cNvSpPr>
          <p:nvPr>
            <p:ph type="title"/>
          </p:nvPr>
        </p:nvSpPr>
        <p:spPr/>
        <p:txBody>
          <a:bodyPr/>
          <a:lstStyle/>
          <a:p>
            <a:r>
              <a:rPr lang="en-US" dirty="0"/>
              <a:t>Personal statement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5B6D-A20E-459B-83AE-08C08FB2BD57}"/>
              </a:ext>
            </a:extLst>
          </p:cNvPr>
          <p:cNvSpPr>
            <a:spLocks noGrp="1"/>
          </p:cNvSpPr>
          <p:nvPr>
            <p:ph type="title"/>
          </p:nvPr>
        </p:nvSpPr>
        <p:spPr/>
        <p:txBody>
          <a:bodyPr/>
          <a:lstStyle/>
          <a:p>
            <a:r>
              <a:rPr lang="en-US" dirty="0"/>
              <a:t>Personal statement</a:t>
            </a:r>
          </a:p>
        </p:txBody>
      </p:sp>
      <p:sp>
        <p:nvSpPr>
          <p:cNvPr id="3" name="Content Placeholder 2">
            <a:extLst>
              <a:ext uri="{FF2B5EF4-FFF2-40B4-BE49-F238E27FC236}">
                <a16:creationId xmlns:a16="http://schemas.microsoft.com/office/drawing/2014/main" id="{91FE5947-961A-4756-B729-79119FD7E2C4}"/>
              </a:ext>
            </a:extLst>
          </p:cNvPr>
          <p:cNvSpPr>
            <a:spLocks noGrp="1"/>
          </p:cNvSpPr>
          <p:nvPr>
            <p:ph idx="1"/>
          </p:nvPr>
        </p:nvSpPr>
        <p:spPr>
          <a:xfrm>
            <a:off x="1024128" y="2139351"/>
            <a:ext cx="10405872" cy="4433808"/>
          </a:xfrm>
        </p:spPr>
        <p:txBody>
          <a:bodyPr>
            <a:normAutofit/>
          </a:bodyPr>
          <a:lstStyle/>
          <a:p>
            <a:pPr marL="0" indent="0">
              <a:buNone/>
            </a:pPr>
            <a:r>
              <a:rPr lang="en-US" sz="3000" b="1" dirty="0"/>
              <a:t>General Tips</a:t>
            </a:r>
          </a:p>
        </p:txBody>
      </p:sp>
      <p:sp>
        <p:nvSpPr>
          <p:cNvPr id="4" name="Text Placeholder 2">
            <a:extLst>
              <a:ext uri="{FF2B5EF4-FFF2-40B4-BE49-F238E27FC236}">
                <a16:creationId xmlns:a16="http://schemas.microsoft.com/office/drawing/2014/main" id="{8A6FCF88-F5E4-4BE7-821A-F97B4B5C30AA}"/>
              </a:ext>
            </a:extLst>
          </p:cNvPr>
          <p:cNvSpPr txBox="1">
            <a:spLocks/>
          </p:cNvSpPr>
          <p:nvPr/>
        </p:nvSpPr>
        <p:spPr>
          <a:xfrm>
            <a:off x="998235" y="2743200"/>
            <a:ext cx="9194547" cy="369331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514350" indent="-514350">
              <a:buFont typeface="Calibri" panose="020F0502020204030204" pitchFamily="34" charset="0"/>
              <a:buAutoNum type="arabicPeriod"/>
            </a:pPr>
            <a:r>
              <a:rPr lang="en-US" dirty="0"/>
              <a:t>Avoid unnecessary references to your mental health</a:t>
            </a:r>
          </a:p>
          <a:p>
            <a:pPr marL="514350" indent="-514350">
              <a:buFont typeface="Calibri" panose="020F0502020204030204" pitchFamily="34" charset="0"/>
              <a:buAutoNum type="arabicPeriod"/>
            </a:pPr>
            <a:r>
              <a:rPr lang="en-US" dirty="0"/>
              <a:t>Avoid making excessively altruistic statements </a:t>
            </a:r>
          </a:p>
          <a:p>
            <a:pPr marL="0" indent="0">
              <a:buNone/>
            </a:pPr>
            <a:r>
              <a:rPr lang="en-US" dirty="0"/>
              <a:t>(ex: “I’m a selfless, caring person by nature”)</a:t>
            </a:r>
          </a:p>
          <a:p>
            <a:pPr marL="514350" indent="-514350">
              <a:buFont typeface="Calibri" panose="020F0502020204030204" pitchFamily="34" charset="0"/>
              <a:buAutoNum type="arabicPeriod"/>
            </a:pPr>
            <a:r>
              <a:rPr lang="en-US" dirty="0"/>
              <a:t>Avoid excessively self-revealing information (respect professional boundaries)</a:t>
            </a:r>
          </a:p>
          <a:p>
            <a:pPr marL="514350" indent="-514350">
              <a:buFont typeface="Calibri" panose="020F0502020204030204" pitchFamily="34" charset="0"/>
              <a:buAutoNum type="arabicPeriod"/>
            </a:pPr>
            <a:r>
              <a:rPr lang="en-US" dirty="0"/>
              <a:t>Avoid inappropriate humor, attempts to be cute or clever, or references to God/religious issues (when unrelated)</a:t>
            </a:r>
          </a:p>
        </p:txBody>
      </p:sp>
    </p:spTree>
    <p:extLst>
      <p:ext uri="{BB962C8B-B14F-4D97-AF65-F5344CB8AC3E}">
        <p14:creationId xmlns:p14="http://schemas.microsoft.com/office/powerpoint/2010/main" val="1294020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784457"/>
            <a:ext cx="10972800" cy="4965590"/>
          </a:xfrm>
          <a:prstGeom prst="rect">
            <a:avLst/>
          </a:prstGeom>
        </p:spPr>
        <p:txBody>
          <a:bodyPr vert="horz" wrap="square" lIns="0" tIns="94615" rIns="0" bIns="0" rtlCol="0">
            <a:spAutoFit/>
          </a:bodyPr>
          <a:lstStyle/>
          <a:p>
            <a:pPr marL="299085" indent="-286385">
              <a:lnSpc>
                <a:spcPct val="150000"/>
              </a:lnSpc>
              <a:spcBef>
                <a:spcPts val="745"/>
              </a:spcBef>
              <a:buClr>
                <a:srgbClr val="83992A"/>
              </a:buClr>
              <a:buSzPct val="114583"/>
              <a:buFont typeface="Arial"/>
              <a:buChar char="•"/>
              <a:tabLst>
                <a:tab pos="299085" algn="l"/>
                <a:tab pos="299720" algn="l"/>
              </a:tabLst>
            </a:pPr>
            <a:r>
              <a:rPr sz="2800" spc="-60" dirty="0">
                <a:solidFill>
                  <a:srgbClr val="252525"/>
                </a:solidFill>
                <a:latin typeface="Times New Roman"/>
                <a:cs typeface="Times New Roman"/>
              </a:rPr>
              <a:t>Write </a:t>
            </a:r>
            <a:r>
              <a:rPr sz="2800" spc="-95" dirty="0">
                <a:solidFill>
                  <a:srgbClr val="252525"/>
                </a:solidFill>
                <a:latin typeface="Times New Roman"/>
                <a:cs typeface="Times New Roman"/>
              </a:rPr>
              <a:t>a </a:t>
            </a:r>
            <a:r>
              <a:rPr sz="2800" spc="-55" dirty="0">
                <a:solidFill>
                  <a:srgbClr val="252525"/>
                </a:solidFill>
                <a:latin typeface="Times New Roman"/>
                <a:cs typeface="Times New Roman"/>
              </a:rPr>
              <a:t>story, </a:t>
            </a:r>
            <a:r>
              <a:rPr sz="2800" spc="-50" dirty="0">
                <a:solidFill>
                  <a:srgbClr val="252525"/>
                </a:solidFill>
                <a:latin typeface="Times New Roman"/>
                <a:cs typeface="Times New Roman"/>
              </a:rPr>
              <a:t>BUT </a:t>
            </a:r>
            <a:r>
              <a:rPr sz="2800" spc="-25" dirty="0">
                <a:solidFill>
                  <a:srgbClr val="252525"/>
                </a:solidFill>
                <a:latin typeface="Times New Roman"/>
                <a:cs typeface="Times New Roman"/>
              </a:rPr>
              <a:t>be</a:t>
            </a:r>
            <a:r>
              <a:rPr sz="2800" spc="235" dirty="0">
                <a:solidFill>
                  <a:srgbClr val="252525"/>
                </a:solidFill>
                <a:latin typeface="Times New Roman"/>
                <a:cs typeface="Times New Roman"/>
              </a:rPr>
              <a:t> </a:t>
            </a:r>
            <a:r>
              <a:rPr sz="2800" spc="-45" dirty="0">
                <a:solidFill>
                  <a:srgbClr val="252525"/>
                </a:solidFill>
                <a:latin typeface="Times New Roman"/>
                <a:cs typeface="Times New Roman"/>
              </a:rPr>
              <a:t>professional</a:t>
            </a:r>
            <a:endParaRPr sz="2800" dirty="0">
              <a:latin typeface="Times New Roman"/>
              <a:cs typeface="Times New Roman"/>
            </a:endParaRPr>
          </a:p>
          <a:p>
            <a:pPr marL="299085" indent="-286385">
              <a:lnSpc>
                <a:spcPct val="150000"/>
              </a:lnSpc>
              <a:spcBef>
                <a:spcPts val="1100"/>
              </a:spcBef>
              <a:buClr>
                <a:srgbClr val="83992A"/>
              </a:buClr>
              <a:buSzPct val="114583"/>
              <a:buFont typeface="Arial"/>
              <a:buChar char="•"/>
              <a:tabLst>
                <a:tab pos="299085" algn="l"/>
                <a:tab pos="299720" algn="l"/>
              </a:tabLst>
            </a:pPr>
            <a:r>
              <a:rPr sz="2800" spc="-85" dirty="0">
                <a:solidFill>
                  <a:srgbClr val="252525"/>
                </a:solidFill>
                <a:latin typeface="Times New Roman"/>
                <a:cs typeface="Times New Roman"/>
              </a:rPr>
              <a:t>Ask </a:t>
            </a:r>
            <a:r>
              <a:rPr sz="2800" spc="25" dirty="0">
                <a:solidFill>
                  <a:srgbClr val="252525"/>
                </a:solidFill>
                <a:latin typeface="Times New Roman"/>
                <a:cs typeface="Times New Roman"/>
              </a:rPr>
              <a:t>to </a:t>
            </a:r>
            <a:r>
              <a:rPr sz="2800" spc="-45" dirty="0">
                <a:solidFill>
                  <a:srgbClr val="252525"/>
                </a:solidFill>
                <a:latin typeface="Times New Roman"/>
                <a:cs typeface="Times New Roman"/>
              </a:rPr>
              <a:t>read </a:t>
            </a:r>
            <a:r>
              <a:rPr sz="2800" spc="-40" dirty="0">
                <a:solidFill>
                  <a:srgbClr val="252525"/>
                </a:solidFill>
                <a:latin typeface="Times New Roman"/>
                <a:cs typeface="Times New Roman"/>
              </a:rPr>
              <a:t>personal </a:t>
            </a:r>
            <a:r>
              <a:rPr sz="2800" spc="-30" dirty="0">
                <a:solidFill>
                  <a:srgbClr val="252525"/>
                </a:solidFill>
                <a:latin typeface="Times New Roman"/>
                <a:cs typeface="Times New Roman"/>
              </a:rPr>
              <a:t>statements </a:t>
            </a:r>
            <a:r>
              <a:rPr sz="2800" spc="-5" dirty="0">
                <a:solidFill>
                  <a:srgbClr val="252525"/>
                </a:solidFill>
                <a:latin typeface="Times New Roman"/>
                <a:cs typeface="Times New Roman"/>
              </a:rPr>
              <a:t>of </a:t>
            </a:r>
            <a:r>
              <a:rPr sz="2800" spc="-60" dirty="0">
                <a:solidFill>
                  <a:srgbClr val="252525"/>
                </a:solidFill>
                <a:latin typeface="Times New Roman"/>
                <a:cs typeface="Times New Roman"/>
              </a:rPr>
              <a:t>successful</a:t>
            </a:r>
            <a:r>
              <a:rPr sz="2800" spc="190" dirty="0">
                <a:solidFill>
                  <a:srgbClr val="252525"/>
                </a:solidFill>
                <a:latin typeface="Times New Roman"/>
                <a:cs typeface="Times New Roman"/>
              </a:rPr>
              <a:t> </a:t>
            </a:r>
            <a:r>
              <a:rPr sz="2800" spc="-50" dirty="0">
                <a:solidFill>
                  <a:srgbClr val="252525"/>
                </a:solidFill>
                <a:latin typeface="Times New Roman"/>
                <a:cs typeface="Times New Roman"/>
              </a:rPr>
              <a:t>applicants</a:t>
            </a:r>
            <a:r>
              <a:rPr lang="en-US" sz="2800" spc="-50" dirty="0">
                <a:solidFill>
                  <a:srgbClr val="252525"/>
                </a:solidFill>
                <a:latin typeface="Times New Roman"/>
                <a:cs typeface="Times New Roman"/>
              </a:rPr>
              <a:t> (grad students, your faculty, grad office, etc.)</a:t>
            </a:r>
            <a:endParaRPr sz="2800" dirty="0">
              <a:latin typeface="Times New Roman"/>
              <a:cs typeface="Times New Roman"/>
            </a:endParaRPr>
          </a:p>
          <a:p>
            <a:pPr marL="299085" indent="-286385">
              <a:lnSpc>
                <a:spcPct val="150000"/>
              </a:lnSpc>
              <a:spcBef>
                <a:spcPts val="1095"/>
              </a:spcBef>
              <a:buClr>
                <a:srgbClr val="83992A"/>
              </a:buClr>
              <a:buSzPct val="114583"/>
              <a:buFont typeface="Arial"/>
              <a:buChar char="•"/>
              <a:tabLst>
                <a:tab pos="299085" algn="l"/>
                <a:tab pos="299720" algn="l"/>
              </a:tabLst>
            </a:pPr>
            <a:r>
              <a:rPr sz="2800" spc="-85" dirty="0">
                <a:solidFill>
                  <a:srgbClr val="252525"/>
                </a:solidFill>
                <a:latin typeface="Times New Roman"/>
                <a:cs typeface="Times New Roman"/>
              </a:rPr>
              <a:t>Ask </a:t>
            </a:r>
            <a:r>
              <a:rPr sz="2800" spc="-15" dirty="0">
                <a:solidFill>
                  <a:srgbClr val="252525"/>
                </a:solidFill>
                <a:latin typeface="Times New Roman"/>
                <a:cs typeface="Times New Roman"/>
              </a:rPr>
              <a:t>current </a:t>
            </a:r>
            <a:r>
              <a:rPr sz="2800" spc="-50" dirty="0">
                <a:solidFill>
                  <a:srgbClr val="252525"/>
                </a:solidFill>
                <a:latin typeface="Times New Roman"/>
                <a:cs typeface="Times New Roman"/>
              </a:rPr>
              <a:t>graduate </a:t>
            </a:r>
            <a:r>
              <a:rPr sz="2800" spc="-20" dirty="0">
                <a:solidFill>
                  <a:srgbClr val="252525"/>
                </a:solidFill>
                <a:latin typeface="Times New Roman"/>
                <a:cs typeface="Times New Roman"/>
              </a:rPr>
              <a:t>students </a:t>
            </a:r>
            <a:r>
              <a:rPr sz="2800" spc="-30" dirty="0">
                <a:solidFill>
                  <a:srgbClr val="252525"/>
                </a:solidFill>
                <a:latin typeface="Times New Roman"/>
                <a:cs typeface="Times New Roman"/>
              </a:rPr>
              <a:t>and </a:t>
            </a:r>
            <a:r>
              <a:rPr sz="2800" spc="-95" dirty="0">
                <a:solidFill>
                  <a:srgbClr val="252525"/>
                </a:solidFill>
                <a:latin typeface="Times New Roman"/>
                <a:cs typeface="Times New Roman"/>
              </a:rPr>
              <a:t>a </a:t>
            </a:r>
            <a:r>
              <a:rPr sz="2800" spc="-20" dirty="0">
                <a:solidFill>
                  <a:srgbClr val="252525"/>
                </a:solidFill>
                <a:latin typeface="Times New Roman"/>
                <a:cs typeface="Times New Roman"/>
              </a:rPr>
              <a:t>professor </a:t>
            </a:r>
            <a:r>
              <a:rPr sz="2800" spc="25" dirty="0">
                <a:solidFill>
                  <a:srgbClr val="252525"/>
                </a:solidFill>
                <a:latin typeface="Times New Roman"/>
                <a:cs typeface="Times New Roman"/>
              </a:rPr>
              <a:t>to </a:t>
            </a:r>
            <a:r>
              <a:rPr sz="2800" spc="-45" dirty="0">
                <a:solidFill>
                  <a:srgbClr val="252525"/>
                </a:solidFill>
                <a:latin typeface="Times New Roman"/>
                <a:cs typeface="Times New Roman"/>
              </a:rPr>
              <a:t>read </a:t>
            </a:r>
            <a:r>
              <a:rPr sz="2800" spc="-55" dirty="0">
                <a:solidFill>
                  <a:srgbClr val="252525"/>
                </a:solidFill>
                <a:latin typeface="Times New Roman"/>
                <a:cs typeface="Times New Roman"/>
              </a:rPr>
              <a:t>your</a:t>
            </a:r>
            <a:r>
              <a:rPr sz="2800" spc="330" dirty="0">
                <a:solidFill>
                  <a:srgbClr val="252525"/>
                </a:solidFill>
                <a:latin typeface="Times New Roman"/>
                <a:cs typeface="Times New Roman"/>
              </a:rPr>
              <a:t> </a:t>
            </a:r>
            <a:r>
              <a:rPr sz="2800" spc="-25" dirty="0">
                <a:solidFill>
                  <a:srgbClr val="252525"/>
                </a:solidFill>
                <a:latin typeface="Times New Roman"/>
                <a:cs typeface="Times New Roman"/>
              </a:rPr>
              <a:t>statement</a:t>
            </a:r>
            <a:endParaRPr lang="en-US" sz="2800" spc="-25" dirty="0">
              <a:solidFill>
                <a:srgbClr val="252525"/>
              </a:solidFill>
              <a:latin typeface="Times New Roman"/>
              <a:cs typeface="Times New Roman"/>
            </a:endParaRPr>
          </a:p>
          <a:p>
            <a:pPr marL="299085" indent="-286385">
              <a:lnSpc>
                <a:spcPct val="150000"/>
              </a:lnSpc>
              <a:spcBef>
                <a:spcPts val="1095"/>
              </a:spcBef>
              <a:buClr>
                <a:srgbClr val="83992A"/>
              </a:buClr>
              <a:buSzPct val="114583"/>
              <a:buFont typeface="Arial"/>
              <a:buChar char="•"/>
              <a:tabLst>
                <a:tab pos="299085" algn="l"/>
                <a:tab pos="299720" algn="l"/>
              </a:tabLst>
            </a:pPr>
            <a:r>
              <a:rPr lang="en-US" sz="2800" spc="-25" dirty="0">
                <a:solidFill>
                  <a:srgbClr val="252525"/>
                </a:solidFill>
                <a:latin typeface="Times New Roman"/>
                <a:cs typeface="Times New Roman"/>
              </a:rPr>
              <a:t>Proofread, proofread, proofread- there’s no easier way to destroy your application than to submit a statement with another’s school’s/professor’s name in it</a:t>
            </a:r>
            <a:endParaRPr sz="2800" dirty="0">
              <a:latin typeface="Times New Roman"/>
              <a:cs typeface="Times New Roman"/>
            </a:endParaRPr>
          </a:p>
        </p:txBody>
      </p:sp>
      <p:sp>
        <p:nvSpPr>
          <p:cNvPr id="5" name="Title 4">
            <a:extLst>
              <a:ext uri="{FF2B5EF4-FFF2-40B4-BE49-F238E27FC236}">
                <a16:creationId xmlns:a16="http://schemas.microsoft.com/office/drawing/2014/main" id="{3440C088-B48D-4F69-ACDE-6A31CD699E7A}"/>
              </a:ext>
            </a:extLst>
          </p:cNvPr>
          <p:cNvSpPr>
            <a:spLocks noGrp="1"/>
          </p:cNvSpPr>
          <p:nvPr>
            <p:ph type="title"/>
          </p:nvPr>
        </p:nvSpPr>
        <p:spPr/>
        <p:txBody>
          <a:bodyPr/>
          <a:lstStyle/>
          <a:p>
            <a:r>
              <a:rPr lang="en-US" dirty="0"/>
              <a:t>Personal statement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A007-54C4-4ABB-8CE5-CF841AC15D51}"/>
              </a:ext>
            </a:extLst>
          </p:cNvPr>
          <p:cNvSpPr>
            <a:spLocks noGrp="1"/>
          </p:cNvSpPr>
          <p:nvPr>
            <p:ph type="title"/>
          </p:nvPr>
        </p:nvSpPr>
        <p:spPr>
          <a:xfrm>
            <a:off x="76200" y="284841"/>
            <a:ext cx="12115800" cy="1499616"/>
          </a:xfrm>
        </p:spPr>
        <p:txBody>
          <a:bodyPr>
            <a:normAutofit fontScale="90000"/>
          </a:bodyPr>
          <a:lstStyle/>
          <a:p>
            <a:r>
              <a:rPr lang="en-US" dirty="0"/>
              <a:t>Applying to graduate school: nitty gritty </a:t>
            </a:r>
          </a:p>
        </p:txBody>
      </p:sp>
      <p:sp>
        <p:nvSpPr>
          <p:cNvPr id="3" name="Content Placeholder 2">
            <a:extLst>
              <a:ext uri="{FF2B5EF4-FFF2-40B4-BE49-F238E27FC236}">
                <a16:creationId xmlns:a16="http://schemas.microsoft.com/office/drawing/2014/main" id="{0031F707-D510-4DD3-9FC2-DF76C4F301CC}"/>
              </a:ext>
            </a:extLst>
          </p:cNvPr>
          <p:cNvSpPr>
            <a:spLocks noGrp="1"/>
          </p:cNvSpPr>
          <p:nvPr>
            <p:ph idx="1"/>
          </p:nvPr>
        </p:nvSpPr>
        <p:spPr/>
        <p:txBody>
          <a:bodyPr>
            <a:normAutofit lnSpcReduction="10000"/>
          </a:bodyPr>
          <a:lstStyle/>
          <a:p>
            <a:pPr marL="342900" indent="-342900">
              <a:buAutoNum type="arabicPeriod"/>
            </a:pPr>
            <a:r>
              <a:rPr lang="en-US" dirty="0"/>
              <a:t>Application timeline</a:t>
            </a:r>
          </a:p>
          <a:p>
            <a:pPr marL="342900" indent="-342900">
              <a:buAutoNum type="arabicPeriod"/>
            </a:pPr>
            <a:r>
              <a:rPr lang="en-US" dirty="0"/>
              <a:t>Before you apply – deciding the program! </a:t>
            </a:r>
          </a:p>
          <a:p>
            <a:pPr marL="342900" indent="-342900">
              <a:buAutoNum type="arabicPeriod"/>
            </a:pPr>
            <a:r>
              <a:rPr lang="en-US" dirty="0"/>
              <a:t>Application organization</a:t>
            </a:r>
          </a:p>
          <a:p>
            <a:pPr marL="342900" indent="-342900">
              <a:buAutoNum type="arabicPeriod"/>
            </a:pPr>
            <a:r>
              <a:rPr lang="en-US" dirty="0"/>
              <a:t>How to write your CV</a:t>
            </a:r>
          </a:p>
          <a:p>
            <a:pPr marL="342900" indent="-342900">
              <a:buAutoNum type="arabicPeriod"/>
            </a:pPr>
            <a:r>
              <a:rPr lang="en-US" dirty="0"/>
              <a:t>Approaching supervisors</a:t>
            </a:r>
          </a:p>
          <a:p>
            <a:pPr marL="342900" indent="-342900">
              <a:buAutoNum type="arabicPeriod"/>
            </a:pPr>
            <a:r>
              <a:rPr lang="en-US" dirty="0"/>
              <a:t>Creating your application</a:t>
            </a:r>
          </a:p>
          <a:p>
            <a:pPr marL="342900" indent="-342900">
              <a:buAutoNum type="arabicPeriod"/>
            </a:pPr>
            <a:r>
              <a:rPr lang="en-US" sz="4000" dirty="0"/>
              <a:t> Applying for funding</a:t>
            </a:r>
          </a:p>
          <a:p>
            <a:pPr marL="342900" indent="-342900">
              <a:buAutoNum type="arabicPeriod"/>
            </a:pPr>
            <a:r>
              <a:rPr lang="en-US" dirty="0"/>
              <a:t>Submitting your application</a:t>
            </a:r>
          </a:p>
          <a:p>
            <a:endParaRPr lang="en-US" dirty="0"/>
          </a:p>
        </p:txBody>
      </p:sp>
      <p:sp>
        <p:nvSpPr>
          <p:cNvPr id="4" name="Rectangle 3">
            <a:extLst>
              <a:ext uri="{FF2B5EF4-FFF2-40B4-BE49-F238E27FC236}">
                <a16:creationId xmlns:a16="http://schemas.microsoft.com/office/drawing/2014/main" id="{6AFEDD0B-5DFF-4BE6-A8AF-9F0D9D07AC8E}"/>
              </a:ext>
            </a:extLst>
          </p:cNvPr>
          <p:cNvSpPr/>
          <p:nvPr/>
        </p:nvSpPr>
        <p:spPr>
          <a:xfrm>
            <a:off x="38100" y="1371600"/>
            <a:ext cx="12192000" cy="1967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683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3CAD-9F04-42A0-95B1-85ED1157B78E}"/>
              </a:ext>
            </a:extLst>
          </p:cNvPr>
          <p:cNvSpPr>
            <a:spLocks noGrp="1"/>
          </p:cNvSpPr>
          <p:nvPr>
            <p:ph type="title"/>
          </p:nvPr>
        </p:nvSpPr>
        <p:spPr/>
        <p:txBody>
          <a:bodyPr/>
          <a:lstStyle/>
          <a:p>
            <a:r>
              <a:rPr lang="en-US" dirty="0"/>
              <a:t>Funding </a:t>
            </a:r>
          </a:p>
        </p:txBody>
      </p:sp>
      <p:sp>
        <p:nvSpPr>
          <p:cNvPr id="3" name="Content Placeholder 2">
            <a:extLst>
              <a:ext uri="{FF2B5EF4-FFF2-40B4-BE49-F238E27FC236}">
                <a16:creationId xmlns:a16="http://schemas.microsoft.com/office/drawing/2014/main" id="{90716229-A352-4EB8-A543-1D766D90558C}"/>
              </a:ext>
            </a:extLst>
          </p:cNvPr>
          <p:cNvSpPr>
            <a:spLocks noGrp="1"/>
          </p:cNvSpPr>
          <p:nvPr>
            <p:ph idx="1"/>
          </p:nvPr>
        </p:nvSpPr>
        <p:spPr/>
        <p:txBody>
          <a:bodyPr/>
          <a:lstStyle/>
          <a:p>
            <a:pPr marL="299085" indent="-286385">
              <a:lnSpc>
                <a:spcPct val="100000"/>
              </a:lnSpc>
              <a:spcBef>
                <a:spcPts val="745"/>
              </a:spcBef>
              <a:buClr>
                <a:srgbClr val="83992A"/>
              </a:buClr>
              <a:buSzPct val="114583"/>
              <a:buFont typeface="Arial"/>
              <a:buChar char="•"/>
              <a:tabLst>
                <a:tab pos="299085" algn="l"/>
                <a:tab pos="299720" algn="l"/>
              </a:tabLst>
            </a:pPr>
            <a:r>
              <a:rPr lang="en-US" spc="-20" dirty="0">
                <a:solidFill>
                  <a:srgbClr val="252525"/>
                </a:solidFill>
                <a:latin typeface="Times New Roman"/>
                <a:cs typeface="Times New Roman"/>
              </a:rPr>
              <a:t>Getting </a:t>
            </a:r>
            <a:r>
              <a:rPr lang="en-US" spc="-50" dirty="0">
                <a:solidFill>
                  <a:srgbClr val="252525"/>
                </a:solidFill>
                <a:latin typeface="Times New Roman"/>
                <a:cs typeface="Times New Roman"/>
              </a:rPr>
              <a:t>money </a:t>
            </a:r>
            <a:r>
              <a:rPr lang="en-US" spc="25" dirty="0">
                <a:solidFill>
                  <a:srgbClr val="252525"/>
                </a:solidFill>
                <a:latin typeface="Times New Roman"/>
                <a:cs typeface="Times New Roman"/>
              </a:rPr>
              <a:t>to </a:t>
            </a:r>
            <a:r>
              <a:rPr lang="en-US" spc="-15" dirty="0">
                <a:solidFill>
                  <a:srgbClr val="252525"/>
                </a:solidFill>
                <a:latin typeface="Times New Roman"/>
                <a:cs typeface="Times New Roman"/>
              </a:rPr>
              <a:t>conduct </a:t>
            </a:r>
            <a:r>
              <a:rPr lang="en-US" spc="-50" dirty="0">
                <a:solidFill>
                  <a:srgbClr val="252525"/>
                </a:solidFill>
                <a:latin typeface="Times New Roman"/>
                <a:cs typeface="Times New Roman"/>
              </a:rPr>
              <a:t>your</a:t>
            </a:r>
            <a:r>
              <a:rPr lang="en-US" spc="65" dirty="0">
                <a:solidFill>
                  <a:srgbClr val="252525"/>
                </a:solidFill>
                <a:latin typeface="Times New Roman"/>
                <a:cs typeface="Times New Roman"/>
              </a:rPr>
              <a:t> </a:t>
            </a:r>
            <a:r>
              <a:rPr lang="en-US" spc="-50" dirty="0">
                <a:solidFill>
                  <a:srgbClr val="252525"/>
                </a:solidFill>
                <a:latin typeface="Times New Roman"/>
                <a:cs typeface="Times New Roman"/>
              </a:rPr>
              <a:t>research</a:t>
            </a:r>
            <a:endParaRPr lang="en-US" dirty="0">
              <a:latin typeface="Times New Roman"/>
              <a:cs typeface="Times New Roman"/>
            </a:endParaRPr>
          </a:p>
          <a:p>
            <a:pPr marL="299085" indent="-286385">
              <a:lnSpc>
                <a:spcPct val="100000"/>
              </a:lnSpc>
              <a:spcBef>
                <a:spcPts val="1100"/>
              </a:spcBef>
              <a:buClr>
                <a:srgbClr val="83992A"/>
              </a:buClr>
              <a:buSzPct val="114583"/>
              <a:buFont typeface="Arial"/>
              <a:buChar char="•"/>
              <a:tabLst>
                <a:tab pos="299085" algn="l"/>
                <a:tab pos="299720" algn="l"/>
              </a:tabLst>
            </a:pPr>
            <a:r>
              <a:rPr lang="en-US" spc="-100" dirty="0">
                <a:solidFill>
                  <a:srgbClr val="252525"/>
                </a:solidFill>
                <a:latin typeface="Times New Roman"/>
                <a:cs typeface="Times New Roman"/>
              </a:rPr>
              <a:t>Very </a:t>
            </a:r>
            <a:r>
              <a:rPr lang="en-US" spc="-10" dirty="0">
                <a:solidFill>
                  <a:srgbClr val="252525"/>
                </a:solidFill>
                <a:latin typeface="Times New Roman"/>
                <a:cs typeface="Times New Roman"/>
              </a:rPr>
              <a:t>important </a:t>
            </a:r>
            <a:r>
              <a:rPr lang="en-US" spc="25" dirty="0">
                <a:solidFill>
                  <a:srgbClr val="252525"/>
                </a:solidFill>
                <a:latin typeface="Times New Roman"/>
                <a:cs typeface="Times New Roman"/>
              </a:rPr>
              <a:t>to </a:t>
            </a:r>
            <a:r>
              <a:rPr lang="en-US" spc="-80" dirty="0">
                <a:solidFill>
                  <a:srgbClr val="252525"/>
                </a:solidFill>
                <a:latin typeface="Times New Roman"/>
                <a:cs typeface="Times New Roman"/>
              </a:rPr>
              <a:t>apply </a:t>
            </a:r>
            <a:r>
              <a:rPr lang="en-US" dirty="0">
                <a:solidFill>
                  <a:srgbClr val="252525"/>
                </a:solidFill>
                <a:latin typeface="Times New Roman"/>
                <a:cs typeface="Times New Roman"/>
              </a:rPr>
              <a:t>– </a:t>
            </a:r>
            <a:r>
              <a:rPr lang="en-US" spc="-105" dirty="0">
                <a:solidFill>
                  <a:srgbClr val="252525"/>
                </a:solidFill>
                <a:latin typeface="Times New Roman"/>
                <a:cs typeface="Times New Roman"/>
              </a:rPr>
              <a:t>may </a:t>
            </a:r>
            <a:r>
              <a:rPr lang="en-US" spc="-60" dirty="0">
                <a:solidFill>
                  <a:srgbClr val="252525"/>
                </a:solidFill>
                <a:latin typeface="Times New Roman"/>
                <a:cs typeface="Times New Roman"/>
              </a:rPr>
              <a:t>increase </a:t>
            </a:r>
            <a:r>
              <a:rPr lang="en-US" spc="-55" dirty="0">
                <a:solidFill>
                  <a:srgbClr val="252525"/>
                </a:solidFill>
                <a:latin typeface="Times New Roman"/>
                <a:cs typeface="Times New Roman"/>
              </a:rPr>
              <a:t>your </a:t>
            </a:r>
            <a:r>
              <a:rPr lang="en-US" spc="-45" dirty="0">
                <a:solidFill>
                  <a:srgbClr val="252525"/>
                </a:solidFill>
                <a:latin typeface="Times New Roman"/>
                <a:cs typeface="Times New Roman"/>
              </a:rPr>
              <a:t>chances </a:t>
            </a:r>
            <a:r>
              <a:rPr lang="en-US" spc="-5" dirty="0">
                <a:solidFill>
                  <a:srgbClr val="252525"/>
                </a:solidFill>
                <a:latin typeface="Times New Roman"/>
                <a:cs typeface="Times New Roman"/>
              </a:rPr>
              <a:t>of </a:t>
            </a:r>
            <a:r>
              <a:rPr lang="en-US" spc="-55" dirty="0">
                <a:solidFill>
                  <a:srgbClr val="252525"/>
                </a:solidFill>
                <a:latin typeface="Times New Roman"/>
                <a:cs typeface="Times New Roman"/>
              </a:rPr>
              <a:t>being</a:t>
            </a:r>
            <a:r>
              <a:rPr lang="en-US" spc="425" dirty="0">
                <a:solidFill>
                  <a:srgbClr val="252525"/>
                </a:solidFill>
                <a:latin typeface="Times New Roman"/>
                <a:cs typeface="Times New Roman"/>
              </a:rPr>
              <a:t> </a:t>
            </a:r>
            <a:r>
              <a:rPr lang="en-US" spc="-60" dirty="0">
                <a:solidFill>
                  <a:srgbClr val="252525"/>
                </a:solidFill>
                <a:latin typeface="Times New Roman"/>
                <a:cs typeface="Times New Roman"/>
              </a:rPr>
              <a:t>admitted!</a:t>
            </a:r>
          </a:p>
          <a:p>
            <a:pPr marL="299085" indent="-286385">
              <a:lnSpc>
                <a:spcPct val="100000"/>
              </a:lnSpc>
              <a:spcBef>
                <a:spcPts val="1100"/>
              </a:spcBef>
              <a:buClr>
                <a:srgbClr val="83992A"/>
              </a:buClr>
              <a:buSzPct val="114583"/>
              <a:buFont typeface="Arial"/>
              <a:buChar char="•"/>
              <a:tabLst>
                <a:tab pos="299085" algn="l"/>
                <a:tab pos="299720" algn="l"/>
              </a:tabLst>
            </a:pPr>
            <a:r>
              <a:rPr lang="en-US" spc="-60" dirty="0">
                <a:solidFill>
                  <a:srgbClr val="252525"/>
                </a:solidFill>
                <a:latin typeface="Times New Roman"/>
                <a:cs typeface="Times New Roman"/>
              </a:rPr>
              <a:t>PUMP workshop on this in the Winter!</a:t>
            </a:r>
            <a:endParaRPr lang="en-US" dirty="0">
              <a:latin typeface="Times New Roman"/>
              <a:cs typeface="Times New Roman"/>
            </a:endParaRPr>
          </a:p>
          <a:p>
            <a:endParaRPr lang="en-US" dirty="0"/>
          </a:p>
        </p:txBody>
      </p:sp>
      <p:pic>
        <p:nvPicPr>
          <p:cNvPr id="4" name="Picture 2" descr="Image result for writing proposal">
            <a:extLst>
              <a:ext uri="{FF2B5EF4-FFF2-40B4-BE49-F238E27FC236}">
                <a16:creationId xmlns:a16="http://schemas.microsoft.com/office/drawing/2014/main" id="{55670F83-FB0E-4561-8D1C-BB2C817B4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4270337"/>
            <a:ext cx="3762375" cy="259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27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0B3CE-6AE8-4D46-A317-F417C13E7B7C}"/>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D0D2B031-9E72-44FE-AFA8-D23CF20474A6}"/>
              </a:ext>
            </a:extLst>
          </p:cNvPr>
          <p:cNvSpPr>
            <a:spLocks noGrp="1"/>
          </p:cNvSpPr>
          <p:nvPr>
            <p:ph idx="1"/>
          </p:nvPr>
        </p:nvSpPr>
        <p:spPr/>
        <p:txBody>
          <a:bodyPr>
            <a:normAutofit fontScale="92500" lnSpcReduction="10000"/>
          </a:bodyPr>
          <a:lstStyle/>
          <a:p>
            <a:pPr marL="0" indent="0">
              <a:lnSpc>
                <a:spcPct val="100000"/>
              </a:lnSpc>
              <a:spcBef>
                <a:spcPts val="555"/>
              </a:spcBef>
              <a:buNone/>
            </a:pPr>
            <a:r>
              <a:rPr lang="en-US" sz="3200" spc="-25" dirty="0">
                <a:solidFill>
                  <a:srgbClr val="83992A"/>
                </a:solidFill>
                <a:latin typeface="Times New Roman"/>
                <a:cs typeface="Times New Roman"/>
              </a:rPr>
              <a:t>Internal</a:t>
            </a:r>
            <a:endParaRPr lang="en-US" sz="3200" dirty="0">
              <a:latin typeface="Times New Roman"/>
              <a:cs typeface="Times New Roman"/>
            </a:endParaRPr>
          </a:p>
          <a:p>
            <a:pPr marL="299085" indent="-286385">
              <a:lnSpc>
                <a:spcPct val="100000"/>
              </a:lnSpc>
              <a:spcBef>
                <a:spcPts val="815"/>
              </a:spcBef>
              <a:buClr>
                <a:srgbClr val="83992A"/>
              </a:buClr>
              <a:buSzPct val="114583"/>
              <a:buFont typeface="Arial"/>
              <a:buChar char="•"/>
              <a:tabLst>
                <a:tab pos="299085" algn="l"/>
                <a:tab pos="299720" algn="l"/>
              </a:tabLst>
            </a:pPr>
            <a:r>
              <a:rPr lang="en-US" sz="2800" spc="-165" dirty="0">
                <a:solidFill>
                  <a:srgbClr val="252525"/>
                </a:solidFill>
                <a:latin typeface="Times New Roman"/>
                <a:cs typeface="Times New Roman"/>
              </a:rPr>
              <a:t>By </a:t>
            </a:r>
            <a:r>
              <a:rPr lang="en-US" sz="2800" spc="-10" dirty="0">
                <a:solidFill>
                  <a:srgbClr val="252525"/>
                </a:solidFill>
                <a:latin typeface="Times New Roman"/>
                <a:cs typeface="Times New Roman"/>
              </a:rPr>
              <a:t>the</a:t>
            </a:r>
            <a:r>
              <a:rPr lang="en-US" sz="2800" spc="90" dirty="0">
                <a:solidFill>
                  <a:srgbClr val="252525"/>
                </a:solidFill>
                <a:latin typeface="Times New Roman"/>
                <a:cs typeface="Times New Roman"/>
              </a:rPr>
              <a:t> </a:t>
            </a:r>
            <a:r>
              <a:rPr lang="en-US" sz="2800" spc="-60" dirty="0">
                <a:solidFill>
                  <a:srgbClr val="252525"/>
                </a:solidFill>
                <a:latin typeface="Times New Roman"/>
                <a:cs typeface="Times New Roman"/>
              </a:rPr>
              <a:t>university</a:t>
            </a:r>
            <a:endParaRPr lang="en-US" sz="2800" dirty="0">
              <a:latin typeface="Times New Roman"/>
              <a:cs typeface="Times New Roman"/>
            </a:endParaRPr>
          </a:p>
          <a:p>
            <a:pPr marL="12700">
              <a:lnSpc>
                <a:spcPct val="100000"/>
              </a:lnSpc>
              <a:spcBef>
                <a:spcPts val="555"/>
              </a:spcBef>
            </a:pPr>
            <a:endParaRPr lang="en-US" sz="2800" spc="-40" dirty="0">
              <a:solidFill>
                <a:srgbClr val="83992A"/>
              </a:solidFill>
              <a:latin typeface="Times New Roman"/>
              <a:cs typeface="Times New Roman"/>
            </a:endParaRPr>
          </a:p>
          <a:p>
            <a:pPr marL="0" indent="0">
              <a:lnSpc>
                <a:spcPct val="100000"/>
              </a:lnSpc>
              <a:spcBef>
                <a:spcPts val="555"/>
              </a:spcBef>
              <a:buNone/>
            </a:pPr>
            <a:r>
              <a:rPr lang="en-US" sz="2800" spc="-40" dirty="0">
                <a:solidFill>
                  <a:srgbClr val="83992A"/>
                </a:solidFill>
                <a:latin typeface="Times New Roman"/>
                <a:cs typeface="Times New Roman"/>
              </a:rPr>
              <a:t>External</a:t>
            </a:r>
            <a:endParaRPr lang="en-US" sz="2800" dirty="0">
              <a:latin typeface="Times New Roman"/>
              <a:cs typeface="Times New Roman"/>
            </a:endParaRPr>
          </a:p>
          <a:p>
            <a:pPr marL="299085" indent="-286385">
              <a:lnSpc>
                <a:spcPct val="100000"/>
              </a:lnSpc>
              <a:spcBef>
                <a:spcPts val="815"/>
              </a:spcBef>
              <a:buClr>
                <a:srgbClr val="83992A"/>
              </a:buClr>
              <a:buSzPct val="114583"/>
              <a:buFont typeface="Arial"/>
              <a:buChar char="•"/>
              <a:tabLst>
                <a:tab pos="299085" algn="l"/>
                <a:tab pos="299720" algn="l"/>
              </a:tabLst>
            </a:pPr>
            <a:r>
              <a:rPr lang="en-US" spc="-50" dirty="0">
                <a:solidFill>
                  <a:srgbClr val="252525"/>
                </a:solidFill>
                <a:latin typeface="Times New Roman"/>
                <a:cs typeface="Times New Roman"/>
              </a:rPr>
              <a:t>Tri-Council </a:t>
            </a:r>
            <a:r>
              <a:rPr lang="en-US" spc="-55" dirty="0">
                <a:solidFill>
                  <a:srgbClr val="252525"/>
                </a:solidFill>
                <a:latin typeface="Times New Roman"/>
                <a:cs typeface="Times New Roman"/>
              </a:rPr>
              <a:t>(Federal </a:t>
            </a:r>
            <a:r>
              <a:rPr lang="en-US" spc="-50" dirty="0">
                <a:solidFill>
                  <a:srgbClr val="252525"/>
                </a:solidFill>
                <a:latin typeface="Times New Roman"/>
                <a:cs typeface="Times New Roman"/>
              </a:rPr>
              <a:t>funding;</a:t>
            </a:r>
            <a:r>
              <a:rPr lang="en-US" spc="60" dirty="0">
                <a:solidFill>
                  <a:srgbClr val="252525"/>
                </a:solidFill>
                <a:latin typeface="Times New Roman"/>
                <a:cs typeface="Times New Roman"/>
              </a:rPr>
              <a:t> </a:t>
            </a:r>
            <a:r>
              <a:rPr lang="en-US" spc="-55" dirty="0">
                <a:solidFill>
                  <a:srgbClr val="252525"/>
                </a:solidFill>
                <a:latin typeface="Times New Roman"/>
                <a:cs typeface="Times New Roman"/>
              </a:rPr>
              <a:t>CGS-</a:t>
            </a:r>
            <a:endParaRPr lang="en-US" dirty="0">
              <a:latin typeface="Times New Roman"/>
              <a:cs typeface="Times New Roman"/>
            </a:endParaRPr>
          </a:p>
          <a:p>
            <a:pPr marL="299085">
              <a:lnSpc>
                <a:spcPct val="100000"/>
              </a:lnSpc>
              <a:spcBef>
                <a:spcPts val="5"/>
              </a:spcBef>
            </a:pPr>
            <a:r>
              <a:rPr lang="en-US" spc="-95" dirty="0">
                <a:solidFill>
                  <a:srgbClr val="252525"/>
                </a:solidFill>
                <a:latin typeface="Times New Roman"/>
                <a:cs typeface="Times New Roman"/>
              </a:rPr>
              <a:t>Master’s: SSHRC, </a:t>
            </a:r>
            <a:r>
              <a:rPr lang="en-US" spc="-30" dirty="0">
                <a:solidFill>
                  <a:srgbClr val="252525"/>
                </a:solidFill>
                <a:latin typeface="Times New Roman"/>
                <a:cs typeface="Times New Roman"/>
              </a:rPr>
              <a:t>CIHR,</a:t>
            </a:r>
            <a:r>
              <a:rPr lang="en-US" spc="155" dirty="0">
                <a:solidFill>
                  <a:srgbClr val="252525"/>
                </a:solidFill>
                <a:latin typeface="Times New Roman"/>
                <a:cs typeface="Times New Roman"/>
              </a:rPr>
              <a:t> </a:t>
            </a:r>
            <a:r>
              <a:rPr lang="en-US" spc="-40" dirty="0">
                <a:solidFill>
                  <a:srgbClr val="252525"/>
                </a:solidFill>
                <a:latin typeface="Times New Roman"/>
                <a:cs typeface="Times New Roman"/>
              </a:rPr>
              <a:t>NSERC)</a:t>
            </a:r>
            <a:endParaRPr lang="en-US" dirty="0">
              <a:latin typeface="Times New Roman"/>
              <a:cs typeface="Times New Roman"/>
            </a:endParaRPr>
          </a:p>
          <a:p>
            <a:pPr marL="299085" indent="-286385">
              <a:lnSpc>
                <a:spcPct val="100000"/>
              </a:lnSpc>
              <a:spcBef>
                <a:spcPts val="1105"/>
              </a:spcBef>
              <a:buClr>
                <a:srgbClr val="83992A"/>
              </a:buClr>
              <a:buSzPct val="114583"/>
              <a:buFont typeface="Arial"/>
              <a:buChar char="•"/>
              <a:tabLst>
                <a:tab pos="299085" algn="l"/>
                <a:tab pos="299720" algn="l"/>
              </a:tabLst>
            </a:pPr>
            <a:r>
              <a:rPr lang="en-US" spc="20" dirty="0">
                <a:solidFill>
                  <a:srgbClr val="252525"/>
                </a:solidFill>
                <a:latin typeface="Times New Roman"/>
                <a:cs typeface="Times New Roman"/>
              </a:rPr>
              <a:t>OGS </a:t>
            </a:r>
            <a:r>
              <a:rPr lang="en-US" spc="-60" dirty="0">
                <a:solidFill>
                  <a:srgbClr val="252525"/>
                </a:solidFill>
                <a:latin typeface="Times New Roman"/>
                <a:cs typeface="Times New Roman"/>
              </a:rPr>
              <a:t>(Provincial </a:t>
            </a:r>
            <a:r>
              <a:rPr lang="en-US" spc="-35" dirty="0">
                <a:solidFill>
                  <a:srgbClr val="252525"/>
                </a:solidFill>
                <a:latin typeface="Times New Roman"/>
                <a:cs typeface="Times New Roman"/>
              </a:rPr>
              <a:t>funding-</a:t>
            </a:r>
            <a:r>
              <a:rPr lang="en-US" spc="-25" dirty="0">
                <a:solidFill>
                  <a:srgbClr val="252525"/>
                </a:solidFill>
                <a:latin typeface="Times New Roman"/>
                <a:cs typeface="Times New Roman"/>
              </a:rPr>
              <a:t> </a:t>
            </a:r>
            <a:r>
              <a:rPr lang="en-US" spc="-20" dirty="0">
                <a:solidFill>
                  <a:srgbClr val="252525"/>
                </a:solidFill>
                <a:latin typeface="Times New Roman"/>
                <a:cs typeface="Times New Roman"/>
              </a:rPr>
              <a:t>Ontario)</a:t>
            </a:r>
            <a:endParaRPr lang="en-US" dirty="0">
              <a:latin typeface="Times New Roman"/>
              <a:cs typeface="Times New Roman"/>
            </a:endParaRPr>
          </a:p>
          <a:p>
            <a:pPr marL="299085" indent="-286385">
              <a:lnSpc>
                <a:spcPct val="100000"/>
              </a:lnSpc>
              <a:spcBef>
                <a:spcPts val="1090"/>
              </a:spcBef>
              <a:buClr>
                <a:srgbClr val="83992A"/>
              </a:buClr>
              <a:buSzPct val="114583"/>
              <a:buFont typeface="Arial"/>
              <a:buChar char="•"/>
              <a:tabLst>
                <a:tab pos="299085" algn="l"/>
                <a:tab pos="299720" algn="l"/>
              </a:tabLst>
            </a:pPr>
            <a:r>
              <a:rPr lang="en-US" spc="-10" dirty="0">
                <a:solidFill>
                  <a:srgbClr val="252525"/>
                </a:solidFill>
                <a:latin typeface="Times New Roman"/>
                <a:cs typeface="Times New Roman"/>
              </a:rPr>
              <a:t>Other: </a:t>
            </a:r>
            <a:r>
              <a:rPr lang="en-US" spc="-90" dirty="0">
                <a:solidFill>
                  <a:srgbClr val="252525"/>
                </a:solidFill>
                <a:latin typeface="Times New Roman"/>
                <a:cs typeface="Times New Roman"/>
              </a:rPr>
              <a:t>e.g. </a:t>
            </a:r>
            <a:r>
              <a:rPr lang="en-US" spc="-85" dirty="0">
                <a:solidFill>
                  <a:srgbClr val="252525"/>
                </a:solidFill>
                <a:latin typeface="Times New Roman"/>
                <a:cs typeface="Times New Roman"/>
              </a:rPr>
              <a:t>Alzheimer’s</a:t>
            </a:r>
            <a:r>
              <a:rPr lang="en-US" spc="110" dirty="0">
                <a:solidFill>
                  <a:srgbClr val="252525"/>
                </a:solidFill>
                <a:latin typeface="Times New Roman"/>
                <a:cs typeface="Times New Roman"/>
              </a:rPr>
              <a:t> </a:t>
            </a:r>
            <a:r>
              <a:rPr lang="en-US" spc="-70" dirty="0">
                <a:solidFill>
                  <a:srgbClr val="252525"/>
                </a:solidFill>
                <a:latin typeface="Times New Roman"/>
                <a:cs typeface="Times New Roman"/>
              </a:rPr>
              <a:t>society,</a:t>
            </a:r>
            <a:endParaRPr lang="en-US" dirty="0">
              <a:latin typeface="Times New Roman"/>
              <a:cs typeface="Times New Roman"/>
            </a:endParaRPr>
          </a:p>
          <a:p>
            <a:pPr marL="299085">
              <a:lnSpc>
                <a:spcPct val="100000"/>
              </a:lnSpc>
            </a:pPr>
            <a:r>
              <a:rPr lang="en-US" spc="-55" dirty="0">
                <a:solidFill>
                  <a:srgbClr val="252525"/>
                </a:solidFill>
                <a:latin typeface="Times New Roman"/>
                <a:cs typeface="Times New Roman"/>
              </a:rPr>
              <a:t>Autism </a:t>
            </a:r>
            <a:r>
              <a:rPr lang="en-US" spc="-45" dirty="0">
                <a:solidFill>
                  <a:srgbClr val="252525"/>
                </a:solidFill>
                <a:latin typeface="Times New Roman"/>
                <a:cs typeface="Times New Roman"/>
              </a:rPr>
              <a:t>scholars </a:t>
            </a:r>
            <a:r>
              <a:rPr lang="en-US" spc="-95" dirty="0">
                <a:solidFill>
                  <a:srgbClr val="252525"/>
                </a:solidFill>
                <a:latin typeface="Times New Roman"/>
                <a:cs typeface="Times New Roman"/>
              </a:rPr>
              <a:t>(usually </a:t>
            </a:r>
            <a:r>
              <a:rPr lang="en-US" spc="50" dirty="0">
                <a:solidFill>
                  <a:srgbClr val="252525"/>
                </a:solidFill>
                <a:latin typeface="Times New Roman"/>
                <a:cs typeface="Times New Roman"/>
              </a:rPr>
              <a:t>PhD</a:t>
            </a:r>
            <a:r>
              <a:rPr lang="en-US" spc="185" dirty="0">
                <a:solidFill>
                  <a:srgbClr val="252525"/>
                </a:solidFill>
                <a:latin typeface="Times New Roman"/>
                <a:cs typeface="Times New Roman"/>
              </a:rPr>
              <a:t> </a:t>
            </a:r>
            <a:r>
              <a:rPr lang="en-US" spc="-95" dirty="0">
                <a:solidFill>
                  <a:srgbClr val="252525"/>
                </a:solidFill>
                <a:latin typeface="Times New Roman"/>
                <a:cs typeface="Times New Roman"/>
              </a:rPr>
              <a:t>level)</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2587032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19200" y="2209800"/>
            <a:ext cx="8458200" cy="3409267"/>
          </a:xfrm>
          <a:prstGeom prst="rect">
            <a:avLst/>
          </a:prstGeom>
        </p:spPr>
        <p:txBody>
          <a:bodyPr vert="horz" wrap="square" lIns="0" tIns="94615" rIns="0" bIns="0" rtlCol="0">
            <a:spAutoFit/>
          </a:bodyPr>
          <a:lstStyle/>
          <a:p>
            <a:pPr marL="299085" indent="-286385">
              <a:lnSpc>
                <a:spcPct val="100000"/>
              </a:lnSpc>
              <a:spcBef>
                <a:spcPts val="745"/>
              </a:spcBef>
              <a:buClr>
                <a:srgbClr val="83992A"/>
              </a:buClr>
              <a:buSzPct val="114583"/>
              <a:buFont typeface="Arial"/>
              <a:buChar char="•"/>
              <a:tabLst>
                <a:tab pos="299085" algn="l"/>
                <a:tab pos="299720" algn="l"/>
              </a:tabLst>
            </a:pPr>
            <a:r>
              <a:rPr sz="3200" spc="-65" dirty="0">
                <a:solidFill>
                  <a:srgbClr val="252525"/>
                </a:solidFill>
                <a:latin typeface="Times New Roman"/>
                <a:cs typeface="Times New Roman"/>
              </a:rPr>
              <a:t>Writing </a:t>
            </a:r>
            <a:r>
              <a:rPr sz="3200" spc="-95" dirty="0">
                <a:solidFill>
                  <a:srgbClr val="252525"/>
                </a:solidFill>
                <a:latin typeface="Times New Roman"/>
                <a:cs typeface="Times New Roman"/>
              </a:rPr>
              <a:t>a </a:t>
            </a:r>
            <a:r>
              <a:rPr sz="3200" spc="-30" dirty="0">
                <a:solidFill>
                  <a:srgbClr val="252525"/>
                </a:solidFill>
                <a:latin typeface="Times New Roman"/>
                <a:cs typeface="Times New Roman"/>
              </a:rPr>
              <a:t>proposal </a:t>
            </a:r>
            <a:r>
              <a:rPr sz="3200" dirty="0">
                <a:solidFill>
                  <a:srgbClr val="252525"/>
                </a:solidFill>
                <a:latin typeface="Times New Roman"/>
                <a:cs typeface="Times New Roman"/>
              </a:rPr>
              <a:t>for </a:t>
            </a:r>
            <a:r>
              <a:rPr sz="3200" spc="-95" dirty="0">
                <a:solidFill>
                  <a:srgbClr val="252525"/>
                </a:solidFill>
                <a:latin typeface="Times New Roman"/>
                <a:cs typeface="Times New Roman"/>
              </a:rPr>
              <a:t>a </a:t>
            </a:r>
            <a:r>
              <a:rPr sz="3200" spc="-35" dirty="0">
                <a:solidFill>
                  <a:srgbClr val="252525"/>
                </a:solidFill>
                <a:latin typeface="Times New Roman"/>
                <a:cs typeface="Times New Roman"/>
              </a:rPr>
              <a:t>potential </a:t>
            </a:r>
            <a:r>
              <a:rPr sz="3200" spc="-45" dirty="0">
                <a:solidFill>
                  <a:srgbClr val="252525"/>
                </a:solidFill>
                <a:latin typeface="Times New Roman"/>
                <a:cs typeface="Times New Roman"/>
              </a:rPr>
              <a:t>research</a:t>
            </a:r>
            <a:r>
              <a:rPr sz="3200" spc="295" dirty="0">
                <a:solidFill>
                  <a:srgbClr val="252525"/>
                </a:solidFill>
                <a:latin typeface="Times New Roman"/>
                <a:cs typeface="Times New Roman"/>
              </a:rPr>
              <a:t> </a:t>
            </a:r>
            <a:r>
              <a:rPr sz="3200" spc="-55" dirty="0">
                <a:solidFill>
                  <a:srgbClr val="252525"/>
                </a:solidFill>
                <a:latin typeface="Times New Roman"/>
                <a:cs typeface="Times New Roman"/>
              </a:rPr>
              <a:t>study</a:t>
            </a:r>
            <a:endParaRPr lang="en-US" sz="3200" spc="-55" dirty="0">
              <a:solidFill>
                <a:srgbClr val="252525"/>
              </a:solidFill>
              <a:latin typeface="Times New Roman"/>
              <a:cs typeface="Times New Roman"/>
            </a:endParaRPr>
          </a:p>
          <a:p>
            <a:pPr marL="299085" indent="-286385">
              <a:lnSpc>
                <a:spcPct val="100000"/>
              </a:lnSpc>
              <a:spcBef>
                <a:spcPts val="745"/>
              </a:spcBef>
              <a:buClr>
                <a:srgbClr val="83992A"/>
              </a:buClr>
              <a:buSzPct val="114583"/>
              <a:buFont typeface="Arial"/>
              <a:buChar char="•"/>
              <a:tabLst>
                <a:tab pos="299085" algn="l"/>
                <a:tab pos="299720" algn="l"/>
              </a:tabLst>
            </a:pPr>
            <a:endParaRPr sz="3200" dirty="0">
              <a:latin typeface="Times New Roman"/>
              <a:cs typeface="Times New Roman"/>
            </a:endParaRPr>
          </a:p>
          <a:p>
            <a:pPr marL="299085" indent="-286385">
              <a:lnSpc>
                <a:spcPct val="100000"/>
              </a:lnSpc>
              <a:spcBef>
                <a:spcPts val="1100"/>
              </a:spcBef>
              <a:buClr>
                <a:srgbClr val="83992A"/>
              </a:buClr>
              <a:buSzPct val="114583"/>
              <a:buFont typeface="Arial"/>
              <a:buChar char="•"/>
              <a:tabLst>
                <a:tab pos="299085" algn="l"/>
                <a:tab pos="299720" algn="l"/>
              </a:tabLst>
            </a:pPr>
            <a:r>
              <a:rPr sz="3200" spc="-50" dirty="0">
                <a:solidFill>
                  <a:srgbClr val="252525"/>
                </a:solidFill>
                <a:latin typeface="Times New Roman"/>
                <a:cs typeface="Times New Roman"/>
              </a:rPr>
              <a:t>Can </a:t>
            </a:r>
            <a:r>
              <a:rPr sz="3200" spc="-25" dirty="0">
                <a:solidFill>
                  <a:srgbClr val="252525"/>
                </a:solidFill>
                <a:latin typeface="Times New Roman"/>
                <a:cs typeface="Times New Roman"/>
              </a:rPr>
              <a:t>be </a:t>
            </a:r>
            <a:r>
              <a:rPr sz="3200" spc="-45" dirty="0">
                <a:solidFill>
                  <a:srgbClr val="252525"/>
                </a:solidFill>
                <a:latin typeface="Times New Roman"/>
                <a:cs typeface="Times New Roman"/>
              </a:rPr>
              <a:t>based </a:t>
            </a:r>
            <a:r>
              <a:rPr sz="3200" spc="20" dirty="0">
                <a:solidFill>
                  <a:srgbClr val="252525"/>
                </a:solidFill>
                <a:latin typeface="Times New Roman"/>
                <a:cs typeface="Times New Roman"/>
              </a:rPr>
              <a:t>on </a:t>
            </a:r>
            <a:r>
              <a:rPr sz="3200" spc="-55" dirty="0">
                <a:solidFill>
                  <a:srgbClr val="252525"/>
                </a:solidFill>
                <a:latin typeface="Times New Roman"/>
                <a:cs typeface="Times New Roman"/>
              </a:rPr>
              <a:t>your </a:t>
            </a:r>
            <a:r>
              <a:rPr sz="3200" spc="-5" dirty="0">
                <a:solidFill>
                  <a:srgbClr val="252525"/>
                </a:solidFill>
                <a:latin typeface="Times New Roman"/>
                <a:cs typeface="Times New Roman"/>
              </a:rPr>
              <a:t>thesis/research </a:t>
            </a:r>
            <a:r>
              <a:rPr sz="3200" spc="-30" dirty="0">
                <a:solidFill>
                  <a:srgbClr val="252525"/>
                </a:solidFill>
                <a:latin typeface="Times New Roman"/>
                <a:cs typeface="Times New Roman"/>
              </a:rPr>
              <a:t>project </a:t>
            </a:r>
            <a:r>
              <a:rPr sz="3200" spc="-75" dirty="0">
                <a:solidFill>
                  <a:srgbClr val="252525"/>
                </a:solidFill>
                <a:latin typeface="Times New Roman"/>
                <a:cs typeface="Times New Roman"/>
              </a:rPr>
              <a:t>you</a:t>
            </a:r>
            <a:r>
              <a:rPr sz="3200" spc="185" dirty="0">
                <a:solidFill>
                  <a:srgbClr val="252525"/>
                </a:solidFill>
                <a:latin typeface="Times New Roman"/>
                <a:cs typeface="Times New Roman"/>
              </a:rPr>
              <a:t> </a:t>
            </a:r>
            <a:r>
              <a:rPr sz="3200" spc="-20" dirty="0">
                <a:solidFill>
                  <a:srgbClr val="252525"/>
                </a:solidFill>
                <a:latin typeface="Times New Roman"/>
                <a:cs typeface="Times New Roman"/>
              </a:rPr>
              <a:t>conducted</a:t>
            </a:r>
            <a:endParaRPr sz="3200" dirty="0">
              <a:latin typeface="Times New Roman"/>
              <a:cs typeface="Times New Roman"/>
            </a:endParaRPr>
          </a:p>
          <a:p>
            <a:pPr marL="756285" lvl="1" indent="-286385">
              <a:lnSpc>
                <a:spcPct val="100000"/>
              </a:lnSpc>
              <a:spcBef>
                <a:spcPts val="1030"/>
              </a:spcBef>
              <a:buClr>
                <a:srgbClr val="83992A"/>
              </a:buClr>
              <a:buSzPct val="115000"/>
              <a:buFont typeface="Arial"/>
              <a:buChar char="•"/>
              <a:tabLst>
                <a:tab pos="756285" algn="l"/>
                <a:tab pos="756920" algn="l"/>
              </a:tabLst>
            </a:pPr>
            <a:r>
              <a:rPr sz="3200" spc="-35" dirty="0">
                <a:solidFill>
                  <a:srgbClr val="252525"/>
                </a:solidFill>
                <a:latin typeface="Times New Roman"/>
                <a:cs typeface="Times New Roman"/>
              </a:rPr>
              <a:t>E.g. </a:t>
            </a:r>
            <a:r>
              <a:rPr sz="3200" spc="-40" dirty="0">
                <a:solidFill>
                  <a:srgbClr val="252525"/>
                </a:solidFill>
                <a:latin typeface="Times New Roman"/>
                <a:cs typeface="Times New Roman"/>
              </a:rPr>
              <a:t>coming </a:t>
            </a:r>
            <a:r>
              <a:rPr sz="3200" dirty="0">
                <a:solidFill>
                  <a:srgbClr val="252525"/>
                </a:solidFill>
                <a:latin typeface="Times New Roman"/>
                <a:cs typeface="Times New Roman"/>
              </a:rPr>
              <a:t>up </a:t>
            </a:r>
            <a:r>
              <a:rPr sz="3200" spc="-45" dirty="0">
                <a:solidFill>
                  <a:srgbClr val="252525"/>
                </a:solidFill>
                <a:latin typeface="Times New Roman"/>
                <a:cs typeface="Times New Roman"/>
              </a:rPr>
              <a:t>with </a:t>
            </a:r>
            <a:r>
              <a:rPr sz="3200" spc="-30" dirty="0">
                <a:solidFill>
                  <a:srgbClr val="252525"/>
                </a:solidFill>
                <a:latin typeface="Times New Roman"/>
                <a:cs typeface="Times New Roman"/>
              </a:rPr>
              <a:t>an </a:t>
            </a:r>
            <a:r>
              <a:rPr sz="3200" spc="-25" dirty="0">
                <a:solidFill>
                  <a:srgbClr val="252525"/>
                </a:solidFill>
                <a:latin typeface="Times New Roman"/>
                <a:cs typeface="Times New Roman"/>
              </a:rPr>
              <a:t>improved </a:t>
            </a:r>
            <a:r>
              <a:rPr sz="3200" spc="-35" dirty="0">
                <a:solidFill>
                  <a:srgbClr val="252525"/>
                </a:solidFill>
                <a:latin typeface="Times New Roman"/>
                <a:cs typeface="Times New Roman"/>
              </a:rPr>
              <a:t>version </a:t>
            </a:r>
            <a:r>
              <a:rPr sz="3200" spc="-5" dirty="0">
                <a:solidFill>
                  <a:srgbClr val="252525"/>
                </a:solidFill>
                <a:latin typeface="Times New Roman"/>
                <a:cs typeface="Times New Roman"/>
              </a:rPr>
              <a:t>of </a:t>
            </a:r>
            <a:r>
              <a:rPr sz="3200" spc="-40" dirty="0">
                <a:solidFill>
                  <a:srgbClr val="252525"/>
                </a:solidFill>
                <a:latin typeface="Times New Roman"/>
                <a:cs typeface="Times New Roman"/>
              </a:rPr>
              <a:t>your</a:t>
            </a:r>
            <a:r>
              <a:rPr sz="3200" spc="200" dirty="0">
                <a:solidFill>
                  <a:srgbClr val="252525"/>
                </a:solidFill>
                <a:latin typeface="Times New Roman"/>
                <a:cs typeface="Times New Roman"/>
              </a:rPr>
              <a:t> </a:t>
            </a:r>
            <a:r>
              <a:rPr sz="3200" spc="-35" dirty="0">
                <a:solidFill>
                  <a:srgbClr val="252525"/>
                </a:solidFill>
                <a:latin typeface="Times New Roman"/>
                <a:cs typeface="Times New Roman"/>
              </a:rPr>
              <a:t>thesis</a:t>
            </a:r>
            <a:endParaRPr sz="3200" dirty="0">
              <a:latin typeface="Times New Roman"/>
              <a:cs typeface="Times New Roman"/>
            </a:endParaRPr>
          </a:p>
        </p:txBody>
      </p:sp>
      <p:pic>
        <p:nvPicPr>
          <p:cNvPr id="7170" name="Picture 2" descr="Image result for writing propos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4724400"/>
            <a:ext cx="2847975" cy="196660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1673314-C564-4C5B-9449-E3ADDB698277}"/>
              </a:ext>
            </a:extLst>
          </p:cNvPr>
          <p:cNvSpPr>
            <a:spLocks noGrp="1"/>
          </p:cNvSpPr>
          <p:nvPr>
            <p:ph type="title"/>
          </p:nvPr>
        </p:nvSpPr>
        <p:spPr/>
        <p:txBody>
          <a:bodyPr/>
          <a:lstStyle/>
          <a:p>
            <a:r>
              <a:rPr lang="en-US" dirty="0"/>
              <a:t>funding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6650" y="457200"/>
            <a:ext cx="7894700" cy="1029128"/>
          </a:xfrm>
          <a:prstGeom prst="rect">
            <a:avLst/>
          </a:prstGeom>
        </p:spPr>
        <p:txBody>
          <a:bodyPr vert="horz" wrap="square" lIns="0" tIns="13335" rIns="0" bIns="0" rtlCol="0">
            <a:spAutoFit/>
          </a:bodyPr>
          <a:lstStyle/>
          <a:p>
            <a:pPr marL="12700">
              <a:lnSpc>
                <a:spcPct val="100000"/>
              </a:lnSpc>
              <a:spcBef>
                <a:spcPts val="105"/>
              </a:spcBef>
            </a:pPr>
            <a:r>
              <a:rPr spc="-75" dirty="0"/>
              <a:t>External: </a:t>
            </a:r>
            <a:r>
              <a:rPr spc="-155" dirty="0"/>
              <a:t>Master’s</a:t>
            </a:r>
            <a:r>
              <a:rPr lang="en-US" spc="-20" dirty="0"/>
              <a:t> CGS</a:t>
            </a:r>
            <a:endParaRPr spc="-165" dirty="0"/>
          </a:p>
        </p:txBody>
      </p:sp>
      <p:sp>
        <p:nvSpPr>
          <p:cNvPr id="3" name="object 3"/>
          <p:cNvSpPr txBox="1"/>
          <p:nvPr/>
        </p:nvSpPr>
        <p:spPr>
          <a:xfrm>
            <a:off x="533400" y="1828800"/>
            <a:ext cx="10896600" cy="5145639"/>
          </a:xfrm>
          <a:prstGeom prst="rect">
            <a:avLst/>
          </a:prstGeom>
        </p:spPr>
        <p:txBody>
          <a:bodyPr vert="horz" wrap="square" lIns="0" tIns="94615" rIns="0" bIns="0" rtlCol="0">
            <a:spAutoFit/>
          </a:bodyPr>
          <a:lstStyle/>
          <a:p>
            <a:pPr marL="299085" indent="-286385">
              <a:lnSpc>
                <a:spcPct val="100000"/>
              </a:lnSpc>
              <a:spcBef>
                <a:spcPts val="745"/>
              </a:spcBef>
              <a:buClr>
                <a:srgbClr val="83992A"/>
              </a:buClr>
              <a:buSzPct val="114583"/>
              <a:buFont typeface="Arial"/>
              <a:buChar char="•"/>
              <a:tabLst>
                <a:tab pos="299085" algn="l"/>
                <a:tab pos="299720" algn="l"/>
              </a:tabLst>
            </a:pPr>
            <a:r>
              <a:rPr sz="2400" spc="-85" dirty="0">
                <a:solidFill>
                  <a:srgbClr val="252525"/>
                </a:solidFill>
                <a:latin typeface="Times New Roman"/>
                <a:cs typeface="Times New Roman"/>
              </a:rPr>
              <a:t>$17,500 </a:t>
            </a:r>
            <a:r>
              <a:rPr sz="2400" dirty="0">
                <a:solidFill>
                  <a:srgbClr val="252525"/>
                </a:solidFill>
                <a:latin typeface="Times New Roman"/>
                <a:cs typeface="Times New Roman"/>
              </a:rPr>
              <a:t>for </a:t>
            </a:r>
            <a:r>
              <a:rPr sz="2400" spc="-95" dirty="0">
                <a:solidFill>
                  <a:srgbClr val="252525"/>
                </a:solidFill>
                <a:latin typeface="Times New Roman"/>
                <a:cs typeface="Times New Roman"/>
              </a:rPr>
              <a:t>a</a:t>
            </a:r>
            <a:r>
              <a:rPr sz="2400" spc="60" dirty="0">
                <a:solidFill>
                  <a:srgbClr val="252525"/>
                </a:solidFill>
                <a:latin typeface="Times New Roman"/>
                <a:cs typeface="Times New Roman"/>
              </a:rPr>
              <a:t> </a:t>
            </a:r>
            <a:r>
              <a:rPr sz="2400" spc="-95" dirty="0">
                <a:solidFill>
                  <a:srgbClr val="252525"/>
                </a:solidFill>
                <a:latin typeface="Times New Roman"/>
                <a:cs typeface="Times New Roman"/>
              </a:rPr>
              <a:t>year</a:t>
            </a:r>
            <a:r>
              <a:rPr lang="en-US" sz="2400" spc="-95" dirty="0">
                <a:solidFill>
                  <a:srgbClr val="252525"/>
                </a:solidFill>
                <a:latin typeface="Times New Roman"/>
                <a:cs typeface="Times New Roman"/>
              </a:rPr>
              <a:t>- can apply only up to 5 schools</a:t>
            </a:r>
            <a:endParaRPr sz="2400" dirty="0">
              <a:latin typeface="Times New Roman"/>
              <a:cs typeface="Times New Roman"/>
            </a:endParaRPr>
          </a:p>
          <a:p>
            <a:pPr marL="299085" marR="5080" indent="-286385" algn="just">
              <a:lnSpc>
                <a:spcPct val="100000"/>
              </a:lnSpc>
              <a:spcBef>
                <a:spcPts val="1100"/>
              </a:spcBef>
              <a:buClr>
                <a:srgbClr val="83992A"/>
              </a:buClr>
              <a:buSzPct val="114583"/>
              <a:buFont typeface="Arial"/>
              <a:buChar char="•"/>
              <a:tabLst>
                <a:tab pos="299720" algn="l"/>
              </a:tabLst>
            </a:pPr>
            <a:r>
              <a:rPr lang="en-US" sz="2400" b="1" spc="-50" dirty="0">
                <a:solidFill>
                  <a:srgbClr val="252525"/>
                </a:solidFill>
                <a:latin typeface="Times New Roman"/>
                <a:cs typeface="Times New Roman"/>
              </a:rPr>
              <a:t>SSHRC </a:t>
            </a:r>
            <a:r>
              <a:rPr sz="2400" b="1" spc="-50" dirty="0">
                <a:solidFill>
                  <a:srgbClr val="252525"/>
                </a:solidFill>
                <a:latin typeface="Times New Roman"/>
                <a:cs typeface="Times New Roman"/>
              </a:rPr>
              <a:t>Topics: </a:t>
            </a:r>
            <a:r>
              <a:rPr sz="2400" spc="-90" dirty="0">
                <a:solidFill>
                  <a:srgbClr val="252525"/>
                </a:solidFill>
                <a:latin typeface="Times New Roman"/>
                <a:cs typeface="Times New Roman"/>
              </a:rPr>
              <a:t>Social, </a:t>
            </a:r>
            <a:r>
              <a:rPr sz="2400" spc="-45" dirty="0">
                <a:solidFill>
                  <a:srgbClr val="252525"/>
                </a:solidFill>
                <a:latin typeface="Times New Roman"/>
                <a:cs typeface="Times New Roman"/>
              </a:rPr>
              <a:t>developmental, </a:t>
            </a:r>
            <a:r>
              <a:rPr sz="2400" spc="-60" dirty="0">
                <a:solidFill>
                  <a:srgbClr val="252525"/>
                </a:solidFill>
                <a:latin typeface="Times New Roman"/>
                <a:cs typeface="Times New Roman"/>
              </a:rPr>
              <a:t>personality, </a:t>
            </a:r>
            <a:r>
              <a:rPr sz="2400" spc="-50" dirty="0">
                <a:solidFill>
                  <a:srgbClr val="252525"/>
                </a:solidFill>
                <a:latin typeface="Times New Roman"/>
                <a:cs typeface="Times New Roman"/>
              </a:rPr>
              <a:t>educational </a:t>
            </a:r>
            <a:r>
              <a:rPr sz="2400" spc="-70" dirty="0">
                <a:solidFill>
                  <a:srgbClr val="252525"/>
                </a:solidFill>
                <a:latin typeface="Times New Roman"/>
                <a:cs typeface="Times New Roman"/>
              </a:rPr>
              <a:t>psychology. </a:t>
            </a:r>
            <a:endParaRPr lang="en-US" sz="2400" spc="-70" dirty="0">
              <a:solidFill>
                <a:srgbClr val="252525"/>
              </a:solidFill>
              <a:latin typeface="Times New Roman"/>
              <a:cs typeface="Times New Roman"/>
            </a:endParaRPr>
          </a:p>
          <a:p>
            <a:pPr marL="12700" marR="5080" algn="just">
              <a:lnSpc>
                <a:spcPct val="100000"/>
              </a:lnSpc>
              <a:spcBef>
                <a:spcPts val="1100"/>
              </a:spcBef>
              <a:buClr>
                <a:srgbClr val="83992A"/>
              </a:buClr>
              <a:buSzPct val="114583"/>
              <a:tabLst>
                <a:tab pos="299720" algn="l"/>
              </a:tabLst>
            </a:pPr>
            <a:r>
              <a:rPr sz="2400" spc="40" dirty="0">
                <a:solidFill>
                  <a:srgbClr val="252525"/>
                </a:solidFill>
                <a:latin typeface="Times New Roman"/>
                <a:cs typeface="Times New Roman"/>
              </a:rPr>
              <a:t>DOES  </a:t>
            </a:r>
            <a:r>
              <a:rPr sz="2400" spc="85" dirty="0">
                <a:solidFill>
                  <a:srgbClr val="252525"/>
                </a:solidFill>
                <a:latin typeface="Times New Roman"/>
                <a:cs typeface="Times New Roman"/>
              </a:rPr>
              <a:t>NOT </a:t>
            </a:r>
            <a:r>
              <a:rPr sz="2400" dirty="0">
                <a:solidFill>
                  <a:srgbClr val="252525"/>
                </a:solidFill>
                <a:latin typeface="Times New Roman"/>
                <a:cs typeface="Times New Roman"/>
              </a:rPr>
              <a:t>support </a:t>
            </a:r>
            <a:r>
              <a:rPr sz="2400" spc="-100" dirty="0">
                <a:solidFill>
                  <a:srgbClr val="252525"/>
                </a:solidFill>
                <a:latin typeface="Times New Roman"/>
                <a:cs typeface="Times New Roman"/>
              </a:rPr>
              <a:t>clinically </a:t>
            </a:r>
            <a:r>
              <a:rPr sz="2400" spc="-25" dirty="0">
                <a:solidFill>
                  <a:srgbClr val="252525"/>
                </a:solidFill>
                <a:latin typeface="Times New Roman"/>
                <a:cs typeface="Times New Roman"/>
              </a:rPr>
              <a:t>oriented </a:t>
            </a:r>
            <a:r>
              <a:rPr sz="2400" spc="-45" dirty="0">
                <a:solidFill>
                  <a:srgbClr val="252525"/>
                </a:solidFill>
                <a:latin typeface="Times New Roman"/>
                <a:cs typeface="Times New Roman"/>
              </a:rPr>
              <a:t>research </a:t>
            </a:r>
            <a:r>
              <a:rPr sz="2400" spc="-55" dirty="0">
                <a:solidFill>
                  <a:srgbClr val="252525"/>
                </a:solidFill>
                <a:latin typeface="Times New Roman"/>
                <a:cs typeface="Times New Roman"/>
              </a:rPr>
              <a:t>with </a:t>
            </a:r>
            <a:r>
              <a:rPr sz="2400" spc="-40" dirty="0">
                <a:solidFill>
                  <a:srgbClr val="252525"/>
                </a:solidFill>
                <a:latin typeface="Times New Roman"/>
                <a:cs typeface="Times New Roman"/>
              </a:rPr>
              <a:t>an </a:t>
            </a:r>
            <a:r>
              <a:rPr sz="2400" spc="-15" dirty="0">
                <a:solidFill>
                  <a:srgbClr val="252525"/>
                </a:solidFill>
                <a:latin typeface="Times New Roman"/>
                <a:cs typeface="Times New Roman"/>
              </a:rPr>
              <a:t>intent </a:t>
            </a:r>
            <a:r>
              <a:rPr sz="2400" spc="25" dirty="0">
                <a:solidFill>
                  <a:srgbClr val="252525"/>
                </a:solidFill>
                <a:latin typeface="Times New Roman"/>
                <a:cs typeface="Times New Roman"/>
              </a:rPr>
              <a:t>to </a:t>
            </a:r>
            <a:r>
              <a:rPr sz="2400" spc="-35" dirty="0">
                <a:solidFill>
                  <a:srgbClr val="252525"/>
                </a:solidFill>
                <a:latin typeface="Times New Roman"/>
                <a:cs typeface="Times New Roman"/>
              </a:rPr>
              <a:t>improve </a:t>
            </a:r>
            <a:r>
              <a:rPr sz="2400" spc="-45" dirty="0">
                <a:solidFill>
                  <a:srgbClr val="252525"/>
                </a:solidFill>
                <a:latin typeface="Times New Roman"/>
                <a:cs typeface="Times New Roman"/>
              </a:rPr>
              <a:t>health,  </a:t>
            </a:r>
            <a:r>
              <a:rPr sz="2400" spc="10" dirty="0">
                <a:solidFill>
                  <a:srgbClr val="252525"/>
                </a:solidFill>
                <a:latin typeface="Times New Roman"/>
                <a:cs typeface="Times New Roman"/>
              </a:rPr>
              <a:t>or </a:t>
            </a:r>
            <a:r>
              <a:rPr sz="2400" spc="-45" dirty="0">
                <a:solidFill>
                  <a:srgbClr val="252525"/>
                </a:solidFill>
                <a:latin typeface="Times New Roman"/>
                <a:cs typeface="Times New Roman"/>
              </a:rPr>
              <a:t>research </a:t>
            </a:r>
            <a:r>
              <a:rPr sz="2400" spc="-65" dirty="0">
                <a:solidFill>
                  <a:srgbClr val="252525"/>
                </a:solidFill>
                <a:latin typeface="Times New Roman"/>
                <a:cs typeface="Times New Roman"/>
              </a:rPr>
              <a:t>involving </a:t>
            </a:r>
            <a:r>
              <a:rPr sz="2400" spc="-90" dirty="0">
                <a:solidFill>
                  <a:srgbClr val="252525"/>
                </a:solidFill>
                <a:latin typeface="Times New Roman"/>
                <a:cs typeface="Times New Roman"/>
              </a:rPr>
              <a:t>clinical</a:t>
            </a:r>
            <a:r>
              <a:rPr sz="2400" spc="90" dirty="0">
                <a:solidFill>
                  <a:srgbClr val="252525"/>
                </a:solidFill>
                <a:latin typeface="Times New Roman"/>
                <a:cs typeface="Times New Roman"/>
              </a:rPr>
              <a:t> </a:t>
            </a:r>
            <a:r>
              <a:rPr sz="2400" spc="-60" dirty="0">
                <a:solidFill>
                  <a:srgbClr val="252525"/>
                </a:solidFill>
                <a:latin typeface="Times New Roman"/>
                <a:cs typeface="Times New Roman"/>
              </a:rPr>
              <a:t>trials</a:t>
            </a:r>
            <a:endParaRPr lang="en-US" sz="2400" spc="-60" dirty="0">
              <a:solidFill>
                <a:srgbClr val="252525"/>
              </a:solidFill>
              <a:latin typeface="Times New Roman"/>
              <a:cs typeface="Times New Roman"/>
            </a:endParaRPr>
          </a:p>
          <a:p>
            <a:pPr marL="299085" marR="5080" indent="-286385" algn="just">
              <a:lnSpc>
                <a:spcPct val="100000"/>
              </a:lnSpc>
              <a:spcBef>
                <a:spcPts val="1100"/>
              </a:spcBef>
              <a:buClr>
                <a:srgbClr val="83992A"/>
              </a:buClr>
              <a:buSzPct val="114583"/>
              <a:buFont typeface="Arial"/>
              <a:buChar char="•"/>
              <a:tabLst>
                <a:tab pos="299720" algn="l"/>
              </a:tabLst>
            </a:pPr>
            <a:endParaRPr lang="en-US" sz="2400" spc="-60" dirty="0">
              <a:solidFill>
                <a:srgbClr val="252525"/>
              </a:solidFill>
              <a:latin typeface="Times New Roman"/>
              <a:cs typeface="Times New Roman"/>
            </a:endParaRPr>
          </a:p>
          <a:p>
            <a:pPr marL="299085" marR="5080" indent="-286385" algn="just">
              <a:spcBef>
                <a:spcPts val="1100"/>
              </a:spcBef>
              <a:buClr>
                <a:srgbClr val="83992A"/>
              </a:buClr>
              <a:buSzPct val="114583"/>
              <a:buFont typeface="Arial"/>
              <a:buChar char="•"/>
              <a:tabLst>
                <a:tab pos="299720" algn="l"/>
              </a:tabLst>
            </a:pPr>
            <a:r>
              <a:rPr lang="en-US" sz="2400" b="1" spc="-65" dirty="0">
                <a:solidFill>
                  <a:srgbClr val="252525"/>
                </a:solidFill>
                <a:latin typeface="Times New Roman"/>
                <a:cs typeface="Times New Roman"/>
              </a:rPr>
              <a:t>NSERC: </a:t>
            </a:r>
            <a:r>
              <a:rPr lang="en-US" sz="2400" spc="-65" dirty="0">
                <a:solidFill>
                  <a:srgbClr val="252525"/>
                </a:solidFill>
                <a:latin typeface="Times New Roman"/>
                <a:cs typeface="Times New Roman"/>
              </a:rPr>
              <a:t>Related </a:t>
            </a:r>
            <a:r>
              <a:rPr lang="en-US" sz="2400" spc="-35" dirty="0">
                <a:solidFill>
                  <a:srgbClr val="252525"/>
                </a:solidFill>
                <a:latin typeface="Times New Roman"/>
                <a:cs typeface="Times New Roman"/>
              </a:rPr>
              <a:t>fundamental </a:t>
            </a:r>
            <a:r>
              <a:rPr lang="en-US" sz="2400" spc="-70" dirty="0">
                <a:solidFill>
                  <a:srgbClr val="252525"/>
                </a:solidFill>
                <a:latin typeface="Times New Roman"/>
                <a:cs typeface="Times New Roman"/>
              </a:rPr>
              <a:t>psychological </a:t>
            </a:r>
            <a:r>
              <a:rPr lang="en-US" sz="2400" spc="-45" dirty="0">
                <a:solidFill>
                  <a:srgbClr val="252525"/>
                </a:solidFill>
                <a:latin typeface="Times New Roman"/>
                <a:cs typeface="Times New Roman"/>
              </a:rPr>
              <a:t>processes, </a:t>
            </a:r>
            <a:r>
              <a:rPr lang="en-US" sz="2400" spc="-30" dirty="0">
                <a:solidFill>
                  <a:srgbClr val="252525"/>
                </a:solidFill>
                <a:latin typeface="Times New Roman"/>
                <a:cs typeface="Times New Roman"/>
              </a:rPr>
              <a:t>their </a:t>
            </a:r>
            <a:r>
              <a:rPr lang="en-US" sz="2400" spc="-60" dirty="0">
                <a:solidFill>
                  <a:srgbClr val="252525"/>
                </a:solidFill>
                <a:latin typeface="Times New Roman"/>
                <a:cs typeface="Times New Roman"/>
              </a:rPr>
              <a:t>underlying </a:t>
            </a:r>
            <a:r>
              <a:rPr lang="en-US" sz="2400" spc="-50" dirty="0">
                <a:solidFill>
                  <a:srgbClr val="252525"/>
                </a:solidFill>
                <a:latin typeface="Times New Roman"/>
                <a:cs typeface="Times New Roman"/>
              </a:rPr>
              <a:t>neural  mechanisms </a:t>
            </a:r>
            <a:r>
              <a:rPr lang="en-US" sz="2400" spc="-90" dirty="0">
                <a:solidFill>
                  <a:srgbClr val="252525"/>
                </a:solidFill>
                <a:latin typeface="Times New Roman"/>
                <a:cs typeface="Times New Roman"/>
              </a:rPr>
              <a:t>e.g. </a:t>
            </a:r>
            <a:r>
              <a:rPr lang="en-US" sz="2400" spc="-35" dirty="0">
                <a:solidFill>
                  <a:srgbClr val="252525"/>
                </a:solidFill>
                <a:latin typeface="Times New Roman"/>
                <a:cs typeface="Times New Roman"/>
              </a:rPr>
              <a:t>sensation </a:t>
            </a:r>
            <a:r>
              <a:rPr lang="en-US" sz="2400" spc="-30" dirty="0">
                <a:solidFill>
                  <a:srgbClr val="252525"/>
                </a:solidFill>
                <a:latin typeface="Times New Roman"/>
                <a:cs typeface="Times New Roman"/>
              </a:rPr>
              <a:t>and perception, </a:t>
            </a:r>
            <a:r>
              <a:rPr lang="en-US" sz="2400" spc="-60" dirty="0">
                <a:solidFill>
                  <a:srgbClr val="252525"/>
                </a:solidFill>
                <a:latin typeface="Times New Roman"/>
                <a:cs typeface="Times New Roman"/>
              </a:rPr>
              <a:t>learning </a:t>
            </a:r>
            <a:r>
              <a:rPr lang="en-US" sz="2400" spc="-30" dirty="0">
                <a:solidFill>
                  <a:srgbClr val="252525"/>
                </a:solidFill>
                <a:latin typeface="Times New Roman"/>
                <a:cs typeface="Times New Roman"/>
              </a:rPr>
              <a:t>and </a:t>
            </a:r>
            <a:r>
              <a:rPr lang="en-US" sz="2400" spc="-55" dirty="0">
                <a:solidFill>
                  <a:srgbClr val="252525"/>
                </a:solidFill>
                <a:latin typeface="Times New Roman"/>
                <a:cs typeface="Times New Roman"/>
              </a:rPr>
              <a:t>memory, </a:t>
            </a:r>
            <a:r>
              <a:rPr lang="en-US" sz="2400" spc="-35" dirty="0">
                <a:solidFill>
                  <a:srgbClr val="252525"/>
                </a:solidFill>
                <a:latin typeface="Times New Roman"/>
                <a:cs typeface="Times New Roman"/>
              </a:rPr>
              <a:t>cognition  </a:t>
            </a:r>
            <a:r>
              <a:rPr lang="en-US" sz="2400" spc="-30" dirty="0">
                <a:solidFill>
                  <a:srgbClr val="252525"/>
                </a:solidFill>
                <a:latin typeface="Times New Roman"/>
                <a:cs typeface="Times New Roman"/>
              </a:rPr>
              <a:t>and </a:t>
            </a:r>
            <a:r>
              <a:rPr lang="en-US" sz="2400" spc="-75" dirty="0">
                <a:solidFill>
                  <a:srgbClr val="252525"/>
                </a:solidFill>
                <a:latin typeface="Times New Roman"/>
                <a:cs typeface="Times New Roman"/>
              </a:rPr>
              <a:t>language- </a:t>
            </a:r>
            <a:r>
              <a:rPr lang="en-US" sz="2400" spc="45" dirty="0">
                <a:solidFill>
                  <a:srgbClr val="252525"/>
                </a:solidFill>
                <a:latin typeface="Times New Roman"/>
                <a:cs typeface="Times New Roman"/>
              </a:rPr>
              <a:t>DOES </a:t>
            </a:r>
            <a:r>
              <a:rPr lang="en-US" sz="2400" spc="85" dirty="0">
                <a:solidFill>
                  <a:srgbClr val="252525"/>
                </a:solidFill>
                <a:latin typeface="Times New Roman"/>
                <a:cs typeface="Times New Roman"/>
              </a:rPr>
              <a:t>NOT </a:t>
            </a:r>
            <a:r>
              <a:rPr lang="en-US" sz="2400" dirty="0">
                <a:solidFill>
                  <a:srgbClr val="252525"/>
                </a:solidFill>
                <a:latin typeface="Times New Roman"/>
                <a:cs typeface="Times New Roman"/>
              </a:rPr>
              <a:t>support </a:t>
            </a:r>
            <a:r>
              <a:rPr lang="en-US" sz="2400" spc="-100" dirty="0">
                <a:solidFill>
                  <a:srgbClr val="252525"/>
                </a:solidFill>
                <a:latin typeface="Times New Roman"/>
                <a:cs typeface="Times New Roman"/>
              </a:rPr>
              <a:t>clinically </a:t>
            </a:r>
            <a:r>
              <a:rPr lang="en-US" sz="2400" spc="-25" dirty="0">
                <a:solidFill>
                  <a:srgbClr val="252525"/>
                </a:solidFill>
                <a:latin typeface="Times New Roman"/>
                <a:cs typeface="Times New Roman"/>
              </a:rPr>
              <a:t>oriented</a:t>
            </a:r>
            <a:r>
              <a:rPr lang="en-US" sz="2400" spc="90" dirty="0">
                <a:solidFill>
                  <a:srgbClr val="252525"/>
                </a:solidFill>
                <a:latin typeface="Times New Roman"/>
                <a:cs typeface="Times New Roman"/>
              </a:rPr>
              <a:t> </a:t>
            </a:r>
            <a:r>
              <a:rPr lang="en-US" sz="2400" spc="-50" dirty="0">
                <a:solidFill>
                  <a:srgbClr val="252525"/>
                </a:solidFill>
                <a:latin typeface="Times New Roman"/>
                <a:cs typeface="Times New Roman"/>
              </a:rPr>
              <a:t>research</a:t>
            </a:r>
          </a:p>
          <a:p>
            <a:pPr marL="299085" marR="5080" indent="-286385" algn="just">
              <a:spcBef>
                <a:spcPts val="1100"/>
              </a:spcBef>
              <a:buClr>
                <a:srgbClr val="83992A"/>
              </a:buClr>
              <a:buSzPct val="114583"/>
              <a:buFont typeface="Arial"/>
              <a:buChar char="•"/>
              <a:tabLst>
                <a:tab pos="299720" algn="l"/>
              </a:tabLst>
            </a:pPr>
            <a:endParaRPr lang="en-US" sz="2400" spc="-50" dirty="0">
              <a:solidFill>
                <a:srgbClr val="252525"/>
              </a:solidFill>
              <a:latin typeface="Times New Roman"/>
              <a:cs typeface="Times New Roman"/>
            </a:endParaRPr>
          </a:p>
          <a:p>
            <a:pPr marL="299085" marR="5080" indent="-286385" algn="just">
              <a:spcBef>
                <a:spcPts val="1100"/>
              </a:spcBef>
              <a:buClr>
                <a:srgbClr val="83992A"/>
              </a:buClr>
              <a:buSzPct val="114583"/>
              <a:buFont typeface="Arial"/>
              <a:buChar char="•"/>
              <a:tabLst>
                <a:tab pos="299720" algn="l"/>
              </a:tabLst>
            </a:pPr>
            <a:r>
              <a:rPr lang="en-US" sz="2400" b="1" spc="-50" dirty="0">
                <a:solidFill>
                  <a:srgbClr val="252525"/>
                </a:solidFill>
                <a:latin typeface="Times New Roman"/>
                <a:cs typeface="Times New Roman"/>
              </a:rPr>
              <a:t>CIHR: </a:t>
            </a:r>
            <a:r>
              <a:rPr lang="en-US" sz="2400" spc="-60" dirty="0">
                <a:solidFill>
                  <a:srgbClr val="252525"/>
                </a:solidFill>
                <a:latin typeface="Times New Roman"/>
                <a:cs typeface="Times New Roman"/>
              </a:rPr>
              <a:t>Research </a:t>
            </a:r>
            <a:r>
              <a:rPr lang="en-US" sz="2400" spc="-5" dirty="0">
                <a:solidFill>
                  <a:srgbClr val="252525"/>
                </a:solidFill>
                <a:latin typeface="Times New Roman"/>
                <a:cs typeface="Times New Roman"/>
              </a:rPr>
              <a:t>that </a:t>
            </a:r>
            <a:r>
              <a:rPr lang="en-US" sz="2400" spc="-45" dirty="0">
                <a:solidFill>
                  <a:srgbClr val="252525"/>
                </a:solidFill>
                <a:latin typeface="Times New Roman"/>
                <a:cs typeface="Times New Roman"/>
              </a:rPr>
              <a:t>has </a:t>
            </a:r>
            <a:r>
              <a:rPr lang="en-US" sz="2400" spc="-35" dirty="0">
                <a:solidFill>
                  <a:srgbClr val="252525"/>
                </a:solidFill>
                <a:latin typeface="Times New Roman"/>
                <a:cs typeface="Times New Roman"/>
              </a:rPr>
              <a:t>direct </a:t>
            </a:r>
            <a:r>
              <a:rPr lang="en-US" sz="2400" spc="-65" dirty="0">
                <a:solidFill>
                  <a:srgbClr val="252525"/>
                </a:solidFill>
                <a:latin typeface="Times New Roman"/>
                <a:cs typeface="Times New Roman"/>
              </a:rPr>
              <a:t>relevance </a:t>
            </a:r>
            <a:r>
              <a:rPr lang="en-US" sz="2400" spc="-5" dirty="0">
                <a:solidFill>
                  <a:srgbClr val="252525"/>
                </a:solidFill>
                <a:latin typeface="Times New Roman"/>
                <a:cs typeface="Times New Roman"/>
              </a:rPr>
              <a:t>to, </a:t>
            </a:r>
            <a:r>
              <a:rPr lang="en-US" sz="2400" spc="10" dirty="0">
                <a:solidFill>
                  <a:srgbClr val="252525"/>
                </a:solidFill>
                <a:latin typeface="Times New Roman"/>
                <a:cs typeface="Times New Roman"/>
              </a:rPr>
              <a:t>or </a:t>
            </a:r>
            <a:r>
              <a:rPr lang="en-US" sz="2400" spc="-50" dirty="0">
                <a:solidFill>
                  <a:srgbClr val="252525"/>
                </a:solidFill>
                <a:latin typeface="Times New Roman"/>
                <a:cs typeface="Times New Roman"/>
              </a:rPr>
              <a:t>ultimate </a:t>
            </a:r>
            <a:r>
              <a:rPr lang="en-US" sz="2400" spc="-40" dirty="0">
                <a:solidFill>
                  <a:srgbClr val="252525"/>
                </a:solidFill>
                <a:latin typeface="Times New Roman"/>
                <a:cs typeface="Times New Roman"/>
              </a:rPr>
              <a:t>impact </a:t>
            </a:r>
            <a:r>
              <a:rPr lang="en-US" sz="2400" spc="-15" dirty="0">
                <a:solidFill>
                  <a:srgbClr val="252525"/>
                </a:solidFill>
                <a:latin typeface="Times New Roman"/>
                <a:cs typeface="Times New Roman"/>
              </a:rPr>
              <a:t>on, </a:t>
            </a:r>
            <a:r>
              <a:rPr lang="en-US" sz="2400" spc="-25" dirty="0">
                <a:solidFill>
                  <a:srgbClr val="252525"/>
                </a:solidFill>
                <a:latin typeface="Times New Roman"/>
                <a:cs typeface="Times New Roman"/>
              </a:rPr>
              <a:t>human</a:t>
            </a:r>
            <a:r>
              <a:rPr lang="en-US" sz="2400" spc="340" dirty="0">
                <a:solidFill>
                  <a:srgbClr val="252525"/>
                </a:solidFill>
                <a:latin typeface="Times New Roman"/>
                <a:cs typeface="Times New Roman"/>
              </a:rPr>
              <a:t> </a:t>
            </a:r>
            <a:r>
              <a:rPr lang="en-US" sz="2400" spc="-40" dirty="0">
                <a:solidFill>
                  <a:srgbClr val="252525"/>
                </a:solidFill>
                <a:latin typeface="Times New Roman"/>
                <a:cs typeface="Times New Roman"/>
              </a:rPr>
              <a:t>health</a:t>
            </a:r>
            <a:endParaRPr lang="en-US" sz="2400" dirty="0">
              <a:latin typeface="Times New Roman"/>
              <a:cs typeface="Times New Roman"/>
            </a:endParaRPr>
          </a:p>
          <a:p>
            <a:pPr marL="299085" marR="5080" indent="-286385" algn="just">
              <a:lnSpc>
                <a:spcPct val="100000"/>
              </a:lnSpc>
              <a:spcBef>
                <a:spcPts val="1100"/>
              </a:spcBef>
              <a:buClr>
                <a:srgbClr val="83992A"/>
              </a:buClr>
              <a:buSzPct val="114583"/>
              <a:buFont typeface="Arial"/>
              <a:buChar char="•"/>
              <a:tabLst>
                <a:tab pos="299720" algn="l"/>
              </a:tabLst>
            </a:pPr>
            <a:endParaRPr sz="2400" dirty="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602E-13BD-4EAC-8C74-BC2616AC5F19}"/>
              </a:ext>
            </a:extLst>
          </p:cNvPr>
          <p:cNvSpPr>
            <a:spLocks noGrp="1"/>
          </p:cNvSpPr>
          <p:nvPr>
            <p:ph type="title"/>
          </p:nvPr>
        </p:nvSpPr>
        <p:spPr/>
        <p:txBody>
          <a:bodyPr/>
          <a:lstStyle/>
          <a:p>
            <a:r>
              <a:rPr lang="en-US" dirty="0"/>
              <a:t>How do they decide? </a:t>
            </a:r>
          </a:p>
        </p:txBody>
      </p:sp>
      <p:sp>
        <p:nvSpPr>
          <p:cNvPr id="3" name="Content Placeholder 2">
            <a:extLst>
              <a:ext uri="{FF2B5EF4-FFF2-40B4-BE49-F238E27FC236}">
                <a16:creationId xmlns:a16="http://schemas.microsoft.com/office/drawing/2014/main" id="{FC740D52-7D7A-4E39-BCC5-9F1960D1E49E}"/>
              </a:ext>
            </a:extLst>
          </p:cNvPr>
          <p:cNvSpPr>
            <a:spLocks noGrp="1"/>
          </p:cNvSpPr>
          <p:nvPr>
            <p:ph idx="1"/>
          </p:nvPr>
        </p:nvSpPr>
        <p:spPr/>
        <p:txBody>
          <a:bodyPr/>
          <a:lstStyle/>
          <a:p>
            <a:endParaRPr lang="en-US"/>
          </a:p>
        </p:txBody>
      </p:sp>
      <p:sp>
        <p:nvSpPr>
          <p:cNvPr id="4" name="object 3">
            <a:extLst>
              <a:ext uri="{FF2B5EF4-FFF2-40B4-BE49-F238E27FC236}">
                <a16:creationId xmlns:a16="http://schemas.microsoft.com/office/drawing/2014/main" id="{3B95ABE5-B757-42AD-B9A0-6A517C39F6F4}"/>
              </a:ext>
            </a:extLst>
          </p:cNvPr>
          <p:cNvSpPr/>
          <p:nvPr/>
        </p:nvSpPr>
        <p:spPr>
          <a:xfrm>
            <a:off x="661418" y="1865202"/>
            <a:ext cx="10506454" cy="471830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77217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568491"/>
            <a:ext cx="8991600" cy="1029128"/>
          </a:xfrm>
          <a:prstGeom prst="rect">
            <a:avLst/>
          </a:prstGeom>
        </p:spPr>
        <p:txBody>
          <a:bodyPr vert="horz" wrap="square" lIns="0" tIns="13335" rIns="0" bIns="0" rtlCol="0">
            <a:spAutoFit/>
          </a:bodyPr>
          <a:lstStyle/>
          <a:p>
            <a:pPr marL="12700">
              <a:lnSpc>
                <a:spcPct val="100000"/>
              </a:lnSpc>
              <a:spcBef>
                <a:spcPts val="105"/>
              </a:spcBef>
            </a:pPr>
            <a:r>
              <a:rPr lang="en-US" spc="-80" dirty="0"/>
              <a:t>Application for funding: </a:t>
            </a:r>
            <a:r>
              <a:rPr spc="-65" dirty="0"/>
              <a:t>Tips</a:t>
            </a:r>
          </a:p>
        </p:txBody>
      </p:sp>
      <p:sp>
        <p:nvSpPr>
          <p:cNvPr id="3" name="object 3"/>
          <p:cNvSpPr txBox="1"/>
          <p:nvPr/>
        </p:nvSpPr>
        <p:spPr>
          <a:xfrm>
            <a:off x="838200" y="1905000"/>
            <a:ext cx="10058400" cy="4627549"/>
          </a:xfrm>
          <a:prstGeom prst="rect">
            <a:avLst/>
          </a:prstGeom>
        </p:spPr>
        <p:txBody>
          <a:bodyPr vert="horz" wrap="square" lIns="0" tIns="94615" rIns="0" bIns="0" rtlCol="0">
            <a:spAutoFit/>
          </a:bodyPr>
          <a:lstStyle/>
          <a:p>
            <a:pPr marL="299085" indent="-286385">
              <a:lnSpc>
                <a:spcPct val="100000"/>
              </a:lnSpc>
              <a:spcBef>
                <a:spcPts val="745"/>
              </a:spcBef>
              <a:buClr>
                <a:srgbClr val="83992A"/>
              </a:buClr>
              <a:buSzPct val="114583"/>
              <a:buFont typeface="Arial"/>
              <a:buChar char="•"/>
              <a:tabLst>
                <a:tab pos="299085" algn="l"/>
                <a:tab pos="299720" algn="l"/>
              </a:tabLst>
            </a:pPr>
            <a:r>
              <a:rPr sz="2800" spc="-85" dirty="0">
                <a:solidFill>
                  <a:srgbClr val="252525"/>
                </a:solidFill>
                <a:latin typeface="Times New Roman"/>
                <a:cs typeface="Times New Roman"/>
              </a:rPr>
              <a:t>Ask </a:t>
            </a:r>
            <a:r>
              <a:rPr sz="2800" spc="20" dirty="0">
                <a:solidFill>
                  <a:srgbClr val="252525"/>
                </a:solidFill>
                <a:latin typeface="Times New Roman"/>
                <a:cs typeface="Times New Roman"/>
              </a:rPr>
              <a:t>to </a:t>
            </a:r>
            <a:r>
              <a:rPr sz="2800" spc="-45" dirty="0">
                <a:solidFill>
                  <a:srgbClr val="252525"/>
                </a:solidFill>
                <a:latin typeface="Times New Roman"/>
                <a:cs typeface="Times New Roman"/>
              </a:rPr>
              <a:t>read </a:t>
            </a:r>
            <a:r>
              <a:rPr sz="2800" spc="-60" dirty="0">
                <a:solidFill>
                  <a:srgbClr val="252525"/>
                </a:solidFill>
                <a:latin typeface="Times New Roman"/>
                <a:cs typeface="Times New Roman"/>
              </a:rPr>
              <a:t>successful </a:t>
            </a:r>
            <a:r>
              <a:rPr sz="2800" spc="-70" dirty="0">
                <a:solidFill>
                  <a:srgbClr val="252525"/>
                </a:solidFill>
                <a:latin typeface="Times New Roman"/>
                <a:cs typeface="Times New Roman"/>
              </a:rPr>
              <a:t>applicants’</a:t>
            </a:r>
            <a:r>
              <a:rPr sz="2800" spc="165" dirty="0">
                <a:solidFill>
                  <a:srgbClr val="252525"/>
                </a:solidFill>
                <a:latin typeface="Times New Roman"/>
                <a:cs typeface="Times New Roman"/>
              </a:rPr>
              <a:t> </a:t>
            </a:r>
            <a:r>
              <a:rPr sz="2800" spc="-30" dirty="0">
                <a:solidFill>
                  <a:srgbClr val="252525"/>
                </a:solidFill>
                <a:latin typeface="Times New Roman"/>
                <a:cs typeface="Times New Roman"/>
              </a:rPr>
              <a:t>proposals</a:t>
            </a:r>
            <a:endParaRPr lang="en-US" sz="2800" spc="-30" dirty="0">
              <a:solidFill>
                <a:srgbClr val="252525"/>
              </a:solidFill>
              <a:latin typeface="Times New Roman"/>
              <a:cs typeface="Times New Roman"/>
            </a:endParaRPr>
          </a:p>
          <a:p>
            <a:pPr marL="299085" indent="-286385">
              <a:lnSpc>
                <a:spcPct val="100000"/>
              </a:lnSpc>
              <a:spcBef>
                <a:spcPts val="745"/>
              </a:spcBef>
              <a:buClr>
                <a:srgbClr val="83992A"/>
              </a:buClr>
              <a:buSzPct val="114583"/>
              <a:buFont typeface="Arial"/>
              <a:buChar char="•"/>
              <a:tabLst>
                <a:tab pos="299085" algn="l"/>
                <a:tab pos="299720" algn="l"/>
              </a:tabLst>
            </a:pPr>
            <a:endParaRPr sz="2800" dirty="0">
              <a:latin typeface="Times New Roman"/>
              <a:cs typeface="Times New Roman"/>
            </a:endParaRPr>
          </a:p>
          <a:p>
            <a:pPr marL="299085" indent="-286385">
              <a:lnSpc>
                <a:spcPct val="100000"/>
              </a:lnSpc>
              <a:spcBef>
                <a:spcPts val="1100"/>
              </a:spcBef>
              <a:buClr>
                <a:srgbClr val="83992A"/>
              </a:buClr>
              <a:buSzPct val="114583"/>
              <a:buFont typeface="Arial"/>
              <a:buChar char="•"/>
              <a:tabLst>
                <a:tab pos="299085" algn="l"/>
                <a:tab pos="299720" algn="l"/>
              </a:tabLst>
            </a:pPr>
            <a:r>
              <a:rPr sz="2800" spc="-85" dirty="0">
                <a:solidFill>
                  <a:srgbClr val="252525"/>
                </a:solidFill>
                <a:latin typeface="Times New Roman"/>
                <a:cs typeface="Times New Roman"/>
              </a:rPr>
              <a:t>Ask </a:t>
            </a:r>
            <a:r>
              <a:rPr sz="2800" spc="-5" dirty="0">
                <a:solidFill>
                  <a:srgbClr val="252525"/>
                </a:solidFill>
                <a:latin typeface="Times New Roman"/>
                <a:cs typeface="Times New Roman"/>
              </a:rPr>
              <a:t>professors/graduate </a:t>
            </a:r>
            <a:r>
              <a:rPr sz="2800" spc="-20" dirty="0">
                <a:solidFill>
                  <a:srgbClr val="252525"/>
                </a:solidFill>
                <a:latin typeface="Times New Roman"/>
                <a:cs typeface="Times New Roman"/>
              </a:rPr>
              <a:t>students </a:t>
            </a:r>
            <a:r>
              <a:rPr sz="2800" spc="25" dirty="0">
                <a:solidFill>
                  <a:srgbClr val="252525"/>
                </a:solidFill>
                <a:latin typeface="Times New Roman"/>
                <a:cs typeface="Times New Roman"/>
              </a:rPr>
              <a:t>to </a:t>
            </a:r>
            <a:r>
              <a:rPr sz="2800" spc="-45" dirty="0">
                <a:solidFill>
                  <a:srgbClr val="252525"/>
                </a:solidFill>
                <a:latin typeface="Times New Roman"/>
                <a:cs typeface="Times New Roman"/>
              </a:rPr>
              <a:t>read </a:t>
            </a:r>
            <a:r>
              <a:rPr sz="2800" spc="-55" dirty="0">
                <a:solidFill>
                  <a:srgbClr val="252525"/>
                </a:solidFill>
                <a:latin typeface="Times New Roman"/>
                <a:cs typeface="Times New Roman"/>
              </a:rPr>
              <a:t>your</a:t>
            </a:r>
            <a:r>
              <a:rPr sz="2800" spc="110" dirty="0">
                <a:solidFill>
                  <a:srgbClr val="252525"/>
                </a:solidFill>
                <a:latin typeface="Times New Roman"/>
                <a:cs typeface="Times New Roman"/>
              </a:rPr>
              <a:t> </a:t>
            </a:r>
            <a:r>
              <a:rPr sz="2800" spc="-25" dirty="0">
                <a:solidFill>
                  <a:srgbClr val="252525"/>
                </a:solidFill>
                <a:latin typeface="Times New Roman"/>
                <a:cs typeface="Times New Roman"/>
              </a:rPr>
              <a:t>proposal</a:t>
            </a:r>
            <a:endParaRPr lang="en-US" sz="2800" spc="-25" dirty="0">
              <a:solidFill>
                <a:srgbClr val="252525"/>
              </a:solidFill>
              <a:latin typeface="Times New Roman"/>
              <a:cs typeface="Times New Roman"/>
            </a:endParaRPr>
          </a:p>
          <a:p>
            <a:pPr marL="756285" lvl="1" indent="-286385">
              <a:spcBef>
                <a:spcPts val="1100"/>
              </a:spcBef>
              <a:buClr>
                <a:srgbClr val="83992A"/>
              </a:buClr>
              <a:buSzPct val="114583"/>
              <a:buFont typeface="Arial"/>
              <a:buChar char="•"/>
              <a:tabLst>
                <a:tab pos="299085" algn="l"/>
                <a:tab pos="299720" algn="l"/>
              </a:tabLst>
            </a:pPr>
            <a:r>
              <a:rPr lang="en-US" sz="2800" spc="-25" dirty="0">
                <a:solidFill>
                  <a:srgbClr val="252525"/>
                </a:solidFill>
                <a:latin typeface="Times New Roman"/>
                <a:cs typeface="Times New Roman"/>
              </a:rPr>
              <a:t>Your honors thesis supervisor is a great resource for helping you make sure your proposed research is ethically and methodologically sound</a:t>
            </a:r>
          </a:p>
          <a:p>
            <a:pPr marL="756285" lvl="1" indent="-286385">
              <a:spcBef>
                <a:spcPts val="1100"/>
              </a:spcBef>
              <a:buClr>
                <a:srgbClr val="83992A"/>
              </a:buClr>
              <a:buSzPct val="114583"/>
              <a:buFont typeface="Arial"/>
              <a:buChar char="•"/>
              <a:tabLst>
                <a:tab pos="299085" algn="l"/>
                <a:tab pos="299720" algn="l"/>
              </a:tabLst>
            </a:pPr>
            <a:endParaRPr sz="2800" dirty="0">
              <a:latin typeface="Times New Roman"/>
              <a:cs typeface="Times New Roman"/>
            </a:endParaRPr>
          </a:p>
          <a:p>
            <a:pPr marL="299085" marR="5080" indent="-286385">
              <a:lnSpc>
                <a:spcPct val="100000"/>
              </a:lnSpc>
              <a:spcBef>
                <a:spcPts val="1095"/>
              </a:spcBef>
              <a:buClr>
                <a:srgbClr val="83992A"/>
              </a:buClr>
              <a:buSzPct val="114583"/>
              <a:buFont typeface="Arial"/>
              <a:buChar char="•"/>
              <a:tabLst>
                <a:tab pos="299085" algn="l"/>
                <a:tab pos="299720" algn="l"/>
              </a:tabLst>
            </a:pPr>
            <a:r>
              <a:rPr sz="2800" spc="-60" dirty="0">
                <a:solidFill>
                  <a:srgbClr val="252525"/>
                </a:solidFill>
                <a:latin typeface="Times New Roman"/>
                <a:cs typeface="Times New Roman"/>
              </a:rPr>
              <a:t>Write </a:t>
            </a:r>
            <a:r>
              <a:rPr sz="2800" spc="-30" dirty="0">
                <a:solidFill>
                  <a:srgbClr val="252525"/>
                </a:solidFill>
                <a:latin typeface="Times New Roman"/>
                <a:cs typeface="Times New Roman"/>
              </a:rPr>
              <a:t>proposal </a:t>
            </a:r>
            <a:r>
              <a:rPr sz="2800" spc="-50" dirty="0">
                <a:solidFill>
                  <a:srgbClr val="252525"/>
                </a:solidFill>
                <a:latin typeface="Times New Roman"/>
                <a:cs typeface="Times New Roman"/>
              </a:rPr>
              <a:t>in </a:t>
            </a:r>
            <a:r>
              <a:rPr sz="2800" spc="-40" dirty="0">
                <a:solidFill>
                  <a:srgbClr val="252525"/>
                </a:solidFill>
                <a:latin typeface="Times New Roman"/>
                <a:cs typeface="Times New Roman"/>
              </a:rPr>
              <a:t>professional </a:t>
            </a:r>
            <a:r>
              <a:rPr sz="2800" spc="5" dirty="0">
                <a:solidFill>
                  <a:srgbClr val="252525"/>
                </a:solidFill>
                <a:latin typeface="Times New Roman"/>
                <a:cs typeface="Times New Roman"/>
              </a:rPr>
              <a:t>but </a:t>
            </a:r>
            <a:r>
              <a:rPr sz="2800" spc="-60" dirty="0">
                <a:solidFill>
                  <a:srgbClr val="252525"/>
                </a:solidFill>
                <a:latin typeface="Times New Roman"/>
                <a:cs typeface="Times New Roman"/>
              </a:rPr>
              <a:t>simple </a:t>
            </a:r>
            <a:r>
              <a:rPr sz="2800" spc="-35" dirty="0">
                <a:solidFill>
                  <a:srgbClr val="252525"/>
                </a:solidFill>
                <a:latin typeface="Times New Roman"/>
                <a:cs typeface="Times New Roman"/>
              </a:rPr>
              <a:t>terms, </a:t>
            </a:r>
            <a:r>
              <a:rPr sz="2800" spc="-60" dirty="0">
                <a:solidFill>
                  <a:srgbClr val="252525"/>
                </a:solidFill>
                <a:latin typeface="Times New Roman"/>
                <a:cs typeface="Times New Roman"/>
              </a:rPr>
              <a:t>minimize </a:t>
            </a:r>
            <a:r>
              <a:rPr sz="2800" spc="-55" dirty="0">
                <a:solidFill>
                  <a:srgbClr val="252525"/>
                </a:solidFill>
                <a:latin typeface="Times New Roman"/>
                <a:cs typeface="Times New Roman"/>
              </a:rPr>
              <a:t>jargon, </a:t>
            </a:r>
            <a:r>
              <a:rPr sz="2800" spc="-25" dirty="0">
                <a:solidFill>
                  <a:srgbClr val="252525"/>
                </a:solidFill>
                <a:latin typeface="Times New Roman"/>
                <a:cs typeface="Times New Roman"/>
              </a:rPr>
              <a:t>be </a:t>
            </a:r>
            <a:r>
              <a:rPr sz="2800" spc="-70" dirty="0">
                <a:solidFill>
                  <a:srgbClr val="252525"/>
                </a:solidFill>
                <a:latin typeface="Times New Roman"/>
                <a:cs typeface="Times New Roman"/>
              </a:rPr>
              <a:t>clear  </a:t>
            </a:r>
            <a:r>
              <a:rPr sz="2800" spc="-30" dirty="0">
                <a:solidFill>
                  <a:srgbClr val="252525"/>
                </a:solidFill>
                <a:latin typeface="Times New Roman"/>
                <a:cs typeface="Times New Roman"/>
              </a:rPr>
              <a:t>and</a:t>
            </a:r>
            <a:r>
              <a:rPr sz="2800" spc="-10" dirty="0">
                <a:solidFill>
                  <a:srgbClr val="252525"/>
                </a:solidFill>
                <a:latin typeface="Times New Roman"/>
                <a:cs typeface="Times New Roman"/>
              </a:rPr>
              <a:t> </a:t>
            </a:r>
            <a:r>
              <a:rPr sz="2800" spc="-55" dirty="0">
                <a:solidFill>
                  <a:srgbClr val="252525"/>
                </a:solidFill>
                <a:latin typeface="Times New Roman"/>
                <a:cs typeface="Times New Roman"/>
              </a:rPr>
              <a:t>concise</a:t>
            </a:r>
            <a:endParaRPr sz="280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A007-54C4-4ABB-8CE5-CF841AC15D51}"/>
              </a:ext>
            </a:extLst>
          </p:cNvPr>
          <p:cNvSpPr>
            <a:spLocks noGrp="1"/>
          </p:cNvSpPr>
          <p:nvPr>
            <p:ph type="title"/>
          </p:nvPr>
        </p:nvSpPr>
        <p:spPr>
          <a:xfrm>
            <a:off x="76200" y="284841"/>
            <a:ext cx="12115800" cy="1499616"/>
          </a:xfrm>
        </p:spPr>
        <p:txBody>
          <a:bodyPr>
            <a:normAutofit fontScale="90000"/>
          </a:bodyPr>
          <a:lstStyle/>
          <a:p>
            <a:r>
              <a:rPr lang="en-US" dirty="0"/>
              <a:t>Applying to graduate school: nitty gritty </a:t>
            </a:r>
          </a:p>
        </p:txBody>
      </p:sp>
      <p:sp>
        <p:nvSpPr>
          <p:cNvPr id="3" name="Content Placeholder 2">
            <a:extLst>
              <a:ext uri="{FF2B5EF4-FFF2-40B4-BE49-F238E27FC236}">
                <a16:creationId xmlns:a16="http://schemas.microsoft.com/office/drawing/2014/main" id="{0031F707-D510-4DD3-9FC2-DF76C4F301CC}"/>
              </a:ext>
            </a:extLst>
          </p:cNvPr>
          <p:cNvSpPr>
            <a:spLocks noGrp="1"/>
          </p:cNvSpPr>
          <p:nvPr>
            <p:ph idx="1"/>
          </p:nvPr>
        </p:nvSpPr>
        <p:spPr/>
        <p:txBody>
          <a:bodyPr/>
          <a:lstStyle/>
          <a:p>
            <a:pPr marL="342900" indent="-342900">
              <a:buAutoNum type="arabicPeriod"/>
            </a:pPr>
            <a:r>
              <a:rPr lang="en-US" dirty="0"/>
              <a:t>Application timeline</a:t>
            </a:r>
          </a:p>
          <a:p>
            <a:pPr marL="342900" indent="-342900">
              <a:buAutoNum type="arabicPeriod"/>
            </a:pPr>
            <a:r>
              <a:rPr lang="en-US" dirty="0"/>
              <a:t>Before you apply – deciding the program! </a:t>
            </a:r>
          </a:p>
          <a:p>
            <a:pPr marL="342900" indent="-342900">
              <a:buAutoNum type="arabicPeriod"/>
            </a:pPr>
            <a:r>
              <a:rPr lang="en-US" dirty="0"/>
              <a:t>Application organization</a:t>
            </a:r>
          </a:p>
          <a:p>
            <a:pPr marL="342900" indent="-342900">
              <a:buAutoNum type="arabicPeriod"/>
            </a:pPr>
            <a:r>
              <a:rPr lang="en-US" dirty="0"/>
              <a:t>How to write your CV</a:t>
            </a:r>
          </a:p>
          <a:p>
            <a:pPr marL="342900" indent="-342900">
              <a:buAutoNum type="arabicPeriod"/>
            </a:pPr>
            <a:r>
              <a:rPr lang="en-US" dirty="0"/>
              <a:t>Approaching supervisors</a:t>
            </a:r>
          </a:p>
          <a:p>
            <a:pPr marL="342900" indent="-342900">
              <a:buAutoNum type="arabicPeriod"/>
            </a:pPr>
            <a:r>
              <a:rPr lang="en-US" dirty="0"/>
              <a:t>Creating your application</a:t>
            </a:r>
          </a:p>
          <a:p>
            <a:pPr marL="342900" indent="-342900">
              <a:buAutoNum type="arabicPeriod"/>
            </a:pPr>
            <a:r>
              <a:rPr lang="en-US" dirty="0"/>
              <a:t>Applying for funding</a:t>
            </a:r>
          </a:p>
          <a:p>
            <a:pPr marL="342900" indent="-342900">
              <a:buAutoNum type="arabicPeriod"/>
            </a:pPr>
            <a:r>
              <a:rPr lang="en-US" dirty="0"/>
              <a:t>Submitting your application</a:t>
            </a:r>
          </a:p>
          <a:p>
            <a:endParaRPr lang="en-US" dirty="0"/>
          </a:p>
        </p:txBody>
      </p:sp>
      <p:sp>
        <p:nvSpPr>
          <p:cNvPr id="4" name="Rectangle 3">
            <a:extLst>
              <a:ext uri="{FF2B5EF4-FFF2-40B4-BE49-F238E27FC236}">
                <a16:creationId xmlns:a16="http://schemas.microsoft.com/office/drawing/2014/main" id="{9223CFAD-D731-499E-A7D8-A900206CCFBD}"/>
              </a:ext>
            </a:extLst>
          </p:cNvPr>
          <p:cNvSpPr/>
          <p:nvPr/>
        </p:nvSpPr>
        <p:spPr>
          <a:xfrm>
            <a:off x="38100" y="1371600"/>
            <a:ext cx="12192000" cy="1967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267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86C7-0EF4-469F-B7E6-F45BFFD5CC58}"/>
              </a:ext>
            </a:extLst>
          </p:cNvPr>
          <p:cNvSpPr>
            <a:spLocks noGrp="1"/>
          </p:cNvSpPr>
          <p:nvPr>
            <p:ph type="title"/>
          </p:nvPr>
        </p:nvSpPr>
        <p:spPr/>
        <p:txBody>
          <a:bodyPr/>
          <a:lstStyle/>
          <a:p>
            <a:r>
              <a:rPr lang="en-US" dirty="0"/>
              <a:t>Funding application submission</a:t>
            </a:r>
          </a:p>
        </p:txBody>
      </p:sp>
      <p:sp>
        <p:nvSpPr>
          <p:cNvPr id="3" name="Content Placeholder 2">
            <a:extLst>
              <a:ext uri="{FF2B5EF4-FFF2-40B4-BE49-F238E27FC236}">
                <a16:creationId xmlns:a16="http://schemas.microsoft.com/office/drawing/2014/main" id="{1F2BE9FD-2BC1-4026-9340-D107E68F8F11}"/>
              </a:ext>
            </a:extLst>
          </p:cNvPr>
          <p:cNvSpPr>
            <a:spLocks noGrp="1"/>
          </p:cNvSpPr>
          <p:nvPr>
            <p:ph idx="1"/>
          </p:nvPr>
        </p:nvSpPr>
        <p:spPr/>
        <p:txBody>
          <a:bodyPr/>
          <a:lstStyle/>
          <a:p>
            <a:pPr marL="241300" indent="-228600">
              <a:lnSpc>
                <a:spcPct val="100000"/>
              </a:lnSpc>
              <a:spcBef>
                <a:spcPts val="434"/>
              </a:spcBef>
              <a:buClr>
                <a:srgbClr val="83992A"/>
              </a:buClr>
              <a:buSzPct val="114583"/>
              <a:buFont typeface="Arial"/>
              <a:buChar char="•"/>
              <a:tabLst>
                <a:tab pos="241300" algn="l"/>
              </a:tabLst>
            </a:pPr>
            <a:r>
              <a:rPr lang="en-US" sz="3200" spc="-25" dirty="0">
                <a:solidFill>
                  <a:srgbClr val="252525"/>
                </a:solidFill>
                <a:latin typeface="Times New Roman"/>
                <a:cs typeface="Times New Roman"/>
              </a:rPr>
              <a:t>Online </a:t>
            </a:r>
            <a:r>
              <a:rPr lang="en-US" sz="3200" spc="-50" dirty="0">
                <a:solidFill>
                  <a:srgbClr val="252525"/>
                </a:solidFill>
                <a:latin typeface="Times New Roman"/>
                <a:cs typeface="Times New Roman"/>
              </a:rPr>
              <a:t>application</a:t>
            </a:r>
            <a:r>
              <a:rPr lang="en-US" sz="3200" spc="25" dirty="0">
                <a:solidFill>
                  <a:srgbClr val="252525"/>
                </a:solidFill>
                <a:latin typeface="Times New Roman"/>
                <a:cs typeface="Times New Roman"/>
              </a:rPr>
              <a:t> </a:t>
            </a:r>
            <a:r>
              <a:rPr lang="en-US" sz="3200" spc="-30" dirty="0">
                <a:solidFill>
                  <a:srgbClr val="252525"/>
                </a:solidFill>
                <a:latin typeface="Times New Roman"/>
                <a:cs typeface="Times New Roman"/>
              </a:rPr>
              <a:t>portal</a:t>
            </a:r>
            <a:endParaRPr lang="en-US" sz="3200" dirty="0">
              <a:latin typeface="Times New Roman"/>
              <a:cs typeface="Times New Roman"/>
            </a:endParaRPr>
          </a:p>
          <a:p>
            <a:pPr marL="698500" lvl="1" indent="-228600">
              <a:lnSpc>
                <a:spcPct val="100000"/>
              </a:lnSpc>
              <a:spcBef>
                <a:spcPts val="625"/>
              </a:spcBef>
              <a:buClr>
                <a:srgbClr val="83992A"/>
              </a:buClr>
              <a:buSzPct val="115000"/>
              <a:buFont typeface="Arial"/>
              <a:buChar char="•"/>
              <a:tabLst>
                <a:tab pos="698500" algn="l"/>
              </a:tabLst>
            </a:pPr>
            <a:r>
              <a:rPr lang="en-US" sz="2800" spc="-25" dirty="0">
                <a:solidFill>
                  <a:srgbClr val="252525"/>
                </a:solidFill>
                <a:latin typeface="Times New Roman"/>
                <a:cs typeface="Times New Roman"/>
              </a:rPr>
              <a:t>Transcripts</a:t>
            </a:r>
            <a:endParaRPr lang="en-US" sz="2800" dirty="0">
              <a:latin typeface="Times New Roman"/>
              <a:cs typeface="Times New Roman"/>
            </a:endParaRPr>
          </a:p>
          <a:p>
            <a:pPr marL="698500" lvl="1" indent="-228600">
              <a:lnSpc>
                <a:spcPct val="100000"/>
              </a:lnSpc>
              <a:spcBef>
                <a:spcPts val="605"/>
              </a:spcBef>
              <a:buClr>
                <a:srgbClr val="83992A"/>
              </a:buClr>
              <a:buSzPct val="115000"/>
              <a:buFont typeface="Arial"/>
              <a:buChar char="•"/>
              <a:tabLst>
                <a:tab pos="698500" algn="l"/>
              </a:tabLst>
            </a:pPr>
            <a:r>
              <a:rPr lang="en-US" sz="2800" spc="-80" dirty="0">
                <a:solidFill>
                  <a:srgbClr val="252525"/>
                </a:solidFill>
                <a:latin typeface="Times New Roman"/>
                <a:cs typeface="Times New Roman"/>
              </a:rPr>
              <a:t>CV</a:t>
            </a:r>
            <a:endParaRPr lang="en-US" sz="2800" dirty="0">
              <a:latin typeface="Times New Roman"/>
              <a:cs typeface="Times New Roman"/>
            </a:endParaRPr>
          </a:p>
          <a:p>
            <a:pPr marL="698500" lvl="1" indent="-228600">
              <a:lnSpc>
                <a:spcPct val="100000"/>
              </a:lnSpc>
              <a:spcBef>
                <a:spcPts val="600"/>
              </a:spcBef>
              <a:buClr>
                <a:srgbClr val="83992A"/>
              </a:buClr>
              <a:buSzPct val="115000"/>
              <a:buFont typeface="Arial"/>
              <a:buChar char="•"/>
              <a:tabLst>
                <a:tab pos="698500" algn="l"/>
              </a:tabLst>
            </a:pPr>
            <a:r>
              <a:rPr lang="en-US" sz="2800" spc="-30" dirty="0">
                <a:solidFill>
                  <a:srgbClr val="252525"/>
                </a:solidFill>
                <a:latin typeface="Times New Roman"/>
                <a:cs typeface="Times New Roman"/>
              </a:rPr>
              <a:t>Personal</a:t>
            </a:r>
            <a:r>
              <a:rPr lang="en-US" sz="2800" spc="-20" dirty="0">
                <a:solidFill>
                  <a:srgbClr val="252525"/>
                </a:solidFill>
                <a:latin typeface="Times New Roman"/>
                <a:cs typeface="Times New Roman"/>
              </a:rPr>
              <a:t> </a:t>
            </a:r>
            <a:r>
              <a:rPr lang="en-US" sz="2800" spc="-15" dirty="0">
                <a:solidFill>
                  <a:srgbClr val="252525"/>
                </a:solidFill>
                <a:latin typeface="Times New Roman"/>
                <a:cs typeface="Times New Roman"/>
              </a:rPr>
              <a:t>statement</a:t>
            </a:r>
            <a:endParaRPr lang="en-US" sz="2800" dirty="0">
              <a:latin typeface="Times New Roman"/>
              <a:cs typeface="Times New Roman"/>
            </a:endParaRPr>
          </a:p>
          <a:p>
            <a:pPr marL="698500" lvl="1" indent="-228600">
              <a:lnSpc>
                <a:spcPct val="100000"/>
              </a:lnSpc>
              <a:spcBef>
                <a:spcPts val="600"/>
              </a:spcBef>
              <a:buClr>
                <a:srgbClr val="83992A"/>
              </a:buClr>
              <a:buSzPct val="115000"/>
              <a:buFont typeface="Arial"/>
              <a:buChar char="•"/>
              <a:tabLst>
                <a:tab pos="698500" algn="l"/>
              </a:tabLst>
            </a:pPr>
            <a:r>
              <a:rPr lang="en-US" sz="2800" spc="-45" dirty="0">
                <a:solidFill>
                  <a:srgbClr val="252525"/>
                </a:solidFill>
                <a:latin typeface="Times New Roman"/>
                <a:cs typeface="Times New Roman"/>
              </a:rPr>
              <a:t>Referee</a:t>
            </a:r>
            <a:r>
              <a:rPr lang="en-US" sz="2800" spc="-20" dirty="0">
                <a:solidFill>
                  <a:srgbClr val="252525"/>
                </a:solidFill>
                <a:latin typeface="Times New Roman"/>
                <a:cs typeface="Times New Roman"/>
              </a:rPr>
              <a:t> information</a:t>
            </a:r>
          </a:p>
          <a:p>
            <a:pPr marL="469900" lvl="1">
              <a:lnSpc>
                <a:spcPct val="100000"/>
              </a:lnSpc>
              <a:spcBef>
                <a:spcPts val="600"/>
              </a:spcBef>
              <a:buClr>
                <a:srgbClr val="83992A"/>
              </a:buClr>
              <a:buSzPct val="115000"/>
              <a:tabLst>
                <a:tab pos="698500" algn="l"/>
              </a:tabLst>
            </a:pPr>
            <a:endParaRPr lang="en-US" sz="2800" dirty="0">
              <a:latin typeface="Times New Roman"/>
              <a:cs typeface="Times New Roman"/>
            </a:endParaRPr>
          </a:p>
          <a:p>
            <a:pPr marL="241300" indent="-228600">
              <a:lnSpc>
                <a:spcPct val="100000"/>
              </a:lnSpc>
              <a:spcBef>
                <a:spcPts val="575"/>
              </a:spcBef>
              <a:buClr>
                <a:srgbClr val="83992A"/>
              </a:buClr>
              <a:buSzPct val="114583"/>
              <a:buFont typeface="Arial"/>
              <a:buChar char="•"/>
              <a:tabLst>
                <a:tab pos="241300" algn="l"/>
              </a:tabLst>
            </a:pPr>
            <a:r>
              <a:rPr lang="en-US" sz="3200" spc="-40" dirty="0">
                <a:solidFill>
                  <a:srgbClr val="252525"/>
                </a:solidFill>
                <a:latin typeface="Times New Roman"/>
                <a:cs typeface="Times New Roman"/>
              </a:rPr>
              <a:t>Most </a:t>
            </a:r>
            <a:r>
              <a:rPr lang="en-US" sz="3200" spc="-35" dirty="0">
                <a:solidFill>
                  <a:srgbClr val="252525"/>
                </a:solidFill>
                <a:latin typeface="Times New Roman"/>
                <a:cs typeface="Times New Roman"/>
              </a:rPr>
              <a:t>due </a:t>
            </a:r>
            <a:r>
              <a:rPr lang="en-US" sz="3200" spc="-45" dirty="0">
                <a:solidFill>
                  <a:srgbClr val="252525"/>
                </a:solidFill>
                <a:latin typeface="Times New Roman"/>
                <a:cs typeface="Times New Roman"/>
              </a:rPr>
              <a:t>between </a:t>
            </a:r>
            <a:r>
              <a:rPr lang="en-US" sz="3200" spc="-25" dirty="0">
                <a:solidFill>
                  <a:srgbClr val="252525"/>
                </a:solidFill>
                <a:latin typeface="Times New Roman"/>
                <a:cs typeface="Times New Roman"/>
              </a:rPr>
              <a:t>December </a:t>
            </a:r>
            <a:r>
              <a:rPr lang="en-US" sz="3200" spc="-35" dirty="0">
                <a:solidFill>
                  <a:srgbClr val="252525"/>
                </a:solidFill>
                <a:latin typeface="Times New Roman"/>
                <a:cs typeface="Times New Roman"/>
              </a:rPr>
              <a:t>1st </a:t>
            </a:r>
            <a:r>
              <a:rPr lang="en-US" sz="3200" spc="-30" dirty="0">
                <a:solidFill>
                  <a:srgbClr val="252525"/>
                </a:solidFill>
                <a:latin typeface="Times New Roman"/>
                <a:cs typeface="Times New Roman"/>
              </a:rPr>
              <a:t>and</a:t>
            </a:r>
            <a:r>
              <a:rPr lang="en-US" sz="3200" spc="220" dirty="0">
                <a:solidFill>
                  <a:srgbClr val="252525"/>
                </a:solidFill>
                <a:latin typeface="Times New Roman"/>
                <a:cs typeface="Times New Roman"/>
              </a:rPr>
              <a:t> </a:t>
            </a:r>
            <a:r>
              <a:rPr lang="en-US" sz="3200" spc="-25" dirty="0">
                <a:solidFill>
                  <a:srgbClr val="252525"/>
                </a:solidFill>
                <a:latin typeface="Times New Roman"/>
                <a:cs typeface="Times New Roman"/>
              </a:rPr>
              <a:t>15th</a:t>
            </a:r>
            <a:endParaRPr lang="en-US" sz="3200" dirty="0">
              <a:latin typeface="Times New Roman"/>
              <a:cs typeface="Times New Roman"/>
            </a:endParaRPr>
          </a:p>
          <a:p>
            <a:endParaRPr lang="en-US" dirty="0"/>
          </a:p>
        </p:txBody>
      </p:sp>
    </p:spTree>
    <p:extLst>
      <p:ext uri="{BB962C8B-B14F-4D97-AF65-F5344CB8AC3E}">
        <p14:creationId xmlns:p14="http://schemas.microsoft.com/office/powerpoint/2010/main" val="3323897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A007-54C4-4ABB-8CE5-CF841AC15D51}"/>
              </a:ext>
            </a:extLst>
          </p:cNvPr>
          <p:cNvSpPr>
            <a:spLocks noGrp="1"/>
          </p:cNvSpPr>
          <p:nvPr>
            <p:ph type="title"/>
          </p:nvPr>
        </p:nvSpPr>
        <p:spPr>
          <a:xfrm>
            <a:off x="76200" y="284841"/>
            <a:ext cx="12115800" cy="1499616"/>
          </a:xfrm>
        </p:spPr>
        <p:txBody>
          <a:bodyPr>
            <a:normAutofit fontScale="90000"/>
          </a:bodyPr>
          <a:lstStyle/>
          <a:p>
            <a:r>
              <a:rPr lang="en-US" dirty="0"/>
              <a:t>Applying to graduate school: nitty gritty </a:t>
            </a:r>
          </a:p>
        </p:txBody>
      </p:sp>
      <p:sp>
        <p:nvSpPr>
          <p:cNvPr id="3" name="Content Placeholder 2">
            <a:extLst>
              <a:ext uri="{FF2B5EF4-FFF2-40B4-BE49-F238E27FC236}">
                <a16:creationId xmlns:a16="http://schemas.microsoft.com/office/drawing/2014/main" id="{0031F707-D510-4DD3-9FC2-DF76C4F301CC}"/>
              </a:ext>
            </a:extLst>
          </p:cNvPr>
          <p:cNvSpPr>
            <a:spLocks noGrp="1"/>
          </p:cNvSpPr>
          <p:nvPr>
            <p:ph idx="1"/>
          </p:nvPr>
        </p:nvSpPr>
        <p:spPr/>
        <p:txBody>
          <a:bodyPr>
            <a:normAutofit fontScale="92500" lnSpcReduction="20000"/>
          </a:bodyPr>
          <a:lstStyle/>
          <a:p>
            <a:pPr marL="342900" indent="-342900">
              <a:buAutoNum type="arabicPeriod"/>
            </a:pPr>
            <a:r>
              <a:rPr lang="en-US" dirty="0"/>
              <a:t>Application timeline</a:t>
            </a:r>
          </a:p>
          <a:p>
            <a:pPr marL="342900" indent="-342900">
              <a:buAutoNum type="arabicPeriod"/>
            </a:pPr>
            <a:r>
              <a:rPr lang="en-US" dirty="0"/>
              <a:t>Before you apply – deciding the program! </a:t>
            </a:r>
          </a:p>
          <a:p>
            <a:pPr marL="342900" indent="-342900">
              <a:buAutoNum type="arabicPeriod"/>
            </a:pPr>
            <a:r>
              <a:rPr lang="en-US" dirty="0"/>
              <a:t>Application organization</a:t>
            </a:r>
          </a:p>
          <a:p>
            <a:pPr marL="342900" indent="-342900">
              <a:buAutoNum type="arabicPeriod"/>
            </a:pPr>
            <a:r>
              <a:rPr lang="en-US" dirty="0"/>
              <a:t>How to write your CV</a:t>
            </a:r>
          </a:p>
          <a:p>
            <a:pPr marL="342900" indent="-342900">
              <a:buAutoNum type="arabicPeriod"/>
            </a:pPr>
            <a:r>
              <a:rPr lang="en-US" dirty="0"/>
              <a:t>Approaching supervisors</a:t>
            </a:r>
          </a:p>
          <a:p>
            <a:pPr marL="342900" indent="-342900">
              <a:buAutoNum type="arabicPeriod"/>
            </a:pPr>
            <a:r>
              <a:rPr lang="en-US" dirty="0"/>
              <a:t>Creating your application</a:t>
            </a:r>
          </a:p>
          <a:p>
            <a:pPr marL="342900" indent="-342900">
              <a:buAutoNum type="arabicPeriod"/>
            </a:pPr>
            <a:r>
              <a:rPr lang="en-US" dirty="0"/>
              <a:t> Applying for funding</a:t>
            </a:r>
          </a:p>
          <a:p>
            <a:pPr marL="342900" indent="-342900">
              <a:buAutoNum type="arabicPeriod"/>
            </a:pPr>
            <a:r>
              <a:rPr lang="en-US" dirty="0"/>
              <a:t>Submitting your application</a:t>
            </a:r>
          </a:p>
          <a:p>
            <a:pPr marL="0" indent="0">
              <a:buNone/>
            </a:pPr>
            <a:r>
              <a:rPr lang="en-US" sz="4300" b="1" dirty="0">
                <a:solidFill>
                  <a:schemeClr val="accent1">
                    <a:lumMod val="60000"/>
                    <a:lumOff val="40000"/>
                  </a:schemeClr>
                </a:solidFill>
              </a:rPr>
              <a:t>Interviews </a:t>
            </a:r>
          </a:p>
          <a:p>
            <a:endParaRPr lang="en-US" dirty="0"/>
          </a:p>
        </p:txBody>
      </p:sp>
      <p:sp>
        <p:nvSpPr>
          <p:cNvPr id="5" name="Rectangle 4">
            <a:extLst>
              <a:ext uri="{FF2B5EF4-FFF2-40B4-BE49-F238E27FC236}">
                <a16:creationId xmlns:a16="http://schemas.microsoft.com/office/drawing/2014/main" id="{13DC11E7-198F-4B39-86E1-9301F217BC23}"/>
              </a:ext>
            </a:extLst>
          </p:cNvPr>
          <p:cNvSpPr/>
          <p:nvPr/>
        </p:nvSpPr>
        <p:spPr>
          <a:xfrm>
            <a:off x="38100" y="1371600"/>
            <a:ext cx="12192000" cy="1967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764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8763000" cy="1743908"/>
          </a:xfrm>
        </p:spPr>
        <p:txBody>
          <a:bodyPr>
            <a:normAutofit/>
          </a:bodyPr>
          <a:lstStyle/>
          <a:p>
            <a:r>
              <a:rPr lang="en-US" dirty="0"/>
              <a:t>Interviews and Supervisor Fit</a:t>
            </a:r>
          </a:p>
        </p:txBody>
      </p:sp>
      <p:sp>
        <p:nvSpPr>
          <p:cNvPr id="3" name="Text Placeholder 2"/>
          <p:cNvSpPr>
            <a:spLocks noGrp="1"/>
          </p:cNvSpPr>
          <p:nvPr>
            <p:ph idx="1"/>
          </p:nvPr>
        </p:nvSpPr>
        <p:spPr>
          <a:xfrm>
            <a:off x="723900" y="2070100"/>
            <a:ext cx="9982200" cy="3962400"/>
          </a:xfrm>
        </p:spPr>
        <p:txBody>
          <a:bodyPr>
            <a:normAutofit/>
          </a:bodyPr>
          <a:lstStyle/>
          <a:p>
            <a:pPr marL="514350" indent="-514350">
              <a:buAutoNum type="arabicPeriod"/>
            </a:pPr>
            <a:r>
              <a:rPr lang="en-US" sz="3200" dirty="0"/>
              <a:t>Supervisor fit is SO IMPORTANT- Finding “the one”</a:t>
            </a:r>
          </a:p>
          <a:p>
            <a:pPr marL="971550" lvl="1" indent="-514350"/>
            <a:r>
              <a:rPr lang="en-US" sz="2800" dirty="0"/>
              <a:t>Meeting style</a:t>
            </a:r>
          </a:p>
          <a:p>
            <a:pPr marL="971550" lvl="1" indent="-514350"/>
            <a:r>
              <a:rPr lang="en-US" sz="2800" dirty="0"/>
              <a:t>Lab culture</a:t>
            </a:r>
          </a:p>
          <a:p>
            <a:pPr marL="971550" lvl="1" indent="-514350"/>
            <a:r>
              <a:rPr lang="en-US" sz="2800" dirty="0"/>
              <a:t>Funding</a:t>
            </a:r>
          </a:p>
          <a:p>
            <a:pPr marL="971550" lvl="1" indent="-514350"/>
            <a:r>
              <a:rPr lang="en-US" sz="2800" dirty="0"/>
              <a:t>Conference expectations</a:t>
            </a:r>
          </a:p>
          <a:p>
            <a:pPr marL="971550" lvl="1" indent="-514350"/>
            <a:r>
              <a:rPr lang="en-US" sz="2800" dirty="0"/>
              <a:t>Work-life balance</a:t>
            </a:r>
          </a:p>
          <a:p>
            <a:pPr marL="971550" lvl="1" indent="-514350"/>
            <a:r>
              <a:rPr lang="en-US" sz="2800" dirty="0"/>
              <a:t>Supervision style</a:t>
            </a:r>
          </a:p>
        </p:txBody>
      </p:sp>
      <p:pic>
        <p:nvPicPr>
          <p:cNvPr id="2050" name="Picture 2" descr="Image result for graduate supervisor">
            <a:extLst>
              <a:ext uri="{FF2B5EF4-FFF2-40B4-BE49-F238E27FC236}">
                <a16:creationId xmlns:a16="http://schemas.microsoft.com/office/drawing/2014/main" id="{D065702E-BE7E-46C2-876F-742A4E14F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51300"/>
            <a:ext cx="6477000"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485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Interviews</a:t>
            </a:r>
          </a:p>
        </p:txBody>
      </p:sp>
      <p:sp>
        <p:nvSpPr>
          <p:cNvPr id="3" name="Text Placeholder 2"/>
          <p:cNvSpPr>
            <a:spLocks noGrp="1"/>
          </p:cNvSpPr>
          <p:nvPr>
            <p:ph idx="1"/>
          </p:nvPr>
        </p:nvSpPr>
        <p:spPr>
          <a:xfrm>
            <a:off x="533400" y="1524000"/>
            <a:ext cx="11125200" cy="5333999"/>
          </a:xfrm>
        </p:spPr>
        <p:txBody>
          <a:bodyPr>
            <a:normAutofit lnSpcReduction="10000"/>
          </a:bodyPr>
          <a:lstStyle/>
          <a:p>
            <a:pPr marL="514350" indent="-514350">
              <a:lnSpc>
                <a:spcPct val="150000"/>
              </a:lnSpc>
              <a:buAutoNum type="arabicPeriod"/>
            </a:pPr>
            <a:r>
              <a:rPr lang="en-US" sz="2800" dirty="0"/>
              <a:t>Be yourself, but be professional. Let your own personality come out</a:t>
            </a:r>
          </a:p>
          <a:p>
            <a:pPr marL="514350" indent="-514350">
              <a:lnSpc>
                <a:spcPct val="150000"/>
              </a:lnSpc>
              <a:buAutoNum type="arabicPeriod"/>
            </a:pPr>
            <a:r>
              <a:rPr lang="en-US" sz="2800" dirty="0"/>
              <a:t>Be prepared to talk about your research, and share your experiences</a:t>
            </a:r>
          </a:p>
          <a:p>
            <a:pPr marL="514350" indent="-514350">
              <a:lnSpc>
                <a:spcPct val="150000"/>
              </a:lnSpc>
              <a:buAutoNum type="arabicPeriod"/>
            </a:pPr>
            <a:r>
              <a:rPr lang="en-US" sz="2800" dirty="0"/>
              <a:t>Know their research (recent research and active projects)</a:t>
            </a:r>
          </a:p>
          <a:p>
            <a:pPr marL="514350" indent="-514350">
              <a:lnSpc>
                <a:spcPct val="150000"/>
              </a:lnSpc>
              <a:buAutoNum type="arabicPeriod"/>
            </a:pPr>
            <a:r>
              <a:rPr lang="en-US" sz="2800" dirty="0"/>
              <a:t>Have an idea of a research project working with that supervisor</a:t>
            </a:r>
          </a:p>
          <a:p>
            <a:pPr marL="514350" indent="-514350">
              <a:lnSpc>
                <a:spcPct val="150000"/>
              </a:lnSpc>
              <a:buAutoNum type="arabicPeriod"/>
            </a:pPr>
            <a:r>
              <a:rPr lang="en-US" sz="2800" dirty="0"/>
              <a:t>Every interview is different (circuit interview, full-day interviews, phone/skype interviews)</a:t>
            </a:r>
          </a:p>
          <a:p>
            <a:pPr marL="514350" indent="-514350">
              <a:lnSpc>
                <a:spcPct val="150000"/>
              </a:lnSpc>
              <a:buAutoNum type="arabicPeriod"/>
            </a:pPr>
            <a:r>
              <a:rPr lang="en-US" sz="2800" dirty="0"/>
              <a:t>Try to relax; you are interviewing them too! </a:t>
            </a:r>
          </a:p>
          <a:p>
            <a:endParaRPr lang="en-US" sz="2800" dirty="0"/>
          </a:p>
        </p:txBody>
      </p:sp>
    </p:spTree>
    <p:extLst>
      <p:ext uri="{BB962C8B-B14F-4D97-AF65-F5344CB8AC3E}">
        <p14:creationId xmlns:p14="http://schemas.microsoft.com/office/powerpoint/2010/main" val="116859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2000" y="1981200"/>
            <a:ext cx="9785350" cy="3895938"/>
          </a:xfrm>
          <a:prstGeom prst="rect">
            <a:avLst/>
          </a:prstGeom>
        </p:spPr>
        <p:txBody>
          <a:bodyPr vert="horz" wrap="square" lIns="0" tIns="12700" rIns="0" bIns="0" rtlCol="0">
            <a:spAutoFit/>
          </a:bodyPr>
          <a:lstStyle/>
          <a:p>
            <a:pPr marL="299085" marR="421640" indent="-286385">
              <a:lnSpc>
                <a:spcPct val="100000"/>
              </a:lnSpc>
              <a:spcBef>
                <a:spcPts val="100"/>
              </a:spcBef>
              <a:buClr>
                <a:srgbClr val="83992A"/>
              </a:buClr>
              <a:buSzPct val="114583"/>
              <a:buFont typeface="Arial"/>
              <a:buChar char="•"/>
              <a:tabLst>
                <a:tab pos="299085" algn="l"/>
                <a:tab pos="299720" algn="l"/>
              </a:tabLst>
            </a:pPr>
            <a:r>
              <a:rPr sz="2800" spc="-80" dirty="0">
                <a:solidFill>
                  <a:srgbClr val="252525"/>
                </a:solidFill>
                <a:latin typeface="Times New Roman"/>
                <a:cs typeface="Times New Roman"/>
              </a:rPr>
              <a:t>Speak </a:t>
            </a:r>
            <a:r>
              <a:rPr sz="2800" spc="20" dirty="0">
                <a:solidFill>
                  <a:srgbClr val="252525"/>
                </a:solidFill>
                <a:latin typeface="Times New Roman"/>
                <a:cs typeface="Times New Roman"/>
              </a:rPr>
              <a:t>to </a:t>
            </a:r>
            <a:r>
              <a:rPr sz="2800" spc="-35" dirty="0">
                <a:solidFill>
                  <a:srgbClr val="252525"/>
                </a:solidFill>
                <a:latin typeface="Times New Roman"/>
                <a:cs typeface="Times New Roman"/>
              </a:rPr>
              <a:t>people </a:t>
            </a:r>
            <a:r>
              <a:rPr sz="2800" spc="-50" dirty="0">
                <a:solidFill>
                  <a:srgbClr val="252525"/>
                </a:solidFill>
                <a:latin typeface="Times New Roman"/>
                <a:cs typeface="Times New Roman"/>
              </a:rPr>
              <a:t>in your </a:t>
            </a:r>
            <a:r>
              <a:rPr sz="2800" spc="-30" dirty="0">
                <a:solidFill>
                  <a:srgbClr val="252525"/>
                </a:solidFill>
                <a:latin typeface="Times New Roman"/>
                <a:cs typeface="Times New Roman"/>
              </a:rPr>
              <a:t>program </a:t>
            </a:r>
            <a:r>
              <a:rPr sz="2800" spc="-5" dirty="0">
                <a:solidFill>
                  <a:srgbClr val="252525"/>
                </a:solidFill>
                <a:latin typeface="Times New Roman"/>
                <a:cs typeface="Times New Roman"/>
              </a:rPr>
              <a:t>of </a:t>
            </a:r>
            <a:r>
              <a:rPr sz="2800" spc="-40" dirty="0">
                <a:solidFill>
                  <a:srgbClr val="252525"/>
                </a:solidFill>
                <a:latin typeface="Times New Roman"/>
                <a:cs typeface="Times New Roman"/>
              </a:rPr>
              <a:t>interest, </a:t>
            </a:r>
            <a:r>
              <a:rPr sz="2800" spc="-30" dirty="0">
                <a:solidFill>
                  <a:srgbClr val="252525"/>
                </a:solidFill>
                <a:latin typeface="Times New Roman"/>
                <a:cs typeface="Times New Roman"/>
              </a:rPr>
              <a:t>professors, </a:t>
            </a:r>
            <a:r>
              <a:rPr sz="2800" spc="-35" dirty="0">
                <a:solidFill>
                  <a:srgbClr val="252525"/>
                </a:solidFill>
                <a:latin typeface="Times New Roman"/>
                <a:cs typeface="Times New Roman"/>
              </a:rPr>
              <a:t>people </a:t>
            </a:r>
            <a:r>
              <a:rPr sz="2800" spc="-30" dirty="0">
                <a:solidFill>
                  <a:srgbClr val="252525"/>
                </a:solidFill>
                <a:latin typeface="Times New Roman"/>
                <a:cs typeface="Times New Roman"/>
              </a:rPr>
              <a:t>who </a:t>
            </a:r>
            <a:r>
              <a:rPr sz="2800" spc="-60" dirty="0">
                <a:solidFill>
                  <a:srgbClr val="252525"/>
                </a:solidFill>
                <a:latin typeface="Times New Roman"/>
                <a:cs typeface="Times New Roman"/>
              </a:rPr>
              <a:t>have  </a:t>
            </a:r>
            <a:r>
              <a:rPr sz="2800" spc="-35" dirty="0">
                <a:solidFill>
                  <a:srgbClr val="252525"/>
                </a:solidFill>
                <a:latin typeface="Times New Roman"/>
                <a:cs typeface="Times New Roman"/>
              </a:rPr>
              <a:t>completed </a:t>
            </a:r>
            <a:r>
              <a:rPr sz="2800" spc="-5" dirty="0">
                <a:solidFill>
                  <a:srgbClr val="252525"/>
                </a:solidFill>
                <a:latin typeface="Times New Roman"/>
                <a:cs typeface="Times New Roman"/>
              </a:rPr>
              <a:t>the</a:t>
            </a:r>
            <a:r>
              <a:rPr sz="2800" spc="30" dirty="0">
                <a:solidFill>
                  <a:srgbClr val="252525"/>
                </a:solidFill>
                <a:latin typeface="Times New Roman"/>
                <a:cs typeface="Times New Roman"/>
              </a:rPr>
              <a:t> </a:t>
            </a:r>
            <a:r>
              <a:rPr sz="2800" spc="-30" dirty="0">
                <a:solidFill>
                  <a:srgbClr val="252525"/>
                </a:solidFill>
                <a:latin typeface="Times New Roman"/>
                <a:cs typeface="Times New Roman"/>
              </a:rPr>
              <a:t>program</a:t>
            </a:r>
            <a:endParaRPr lang="en-US" sz="2800" spc="-30" dirty="0">
              <a:solidFill>
                <a:srgbClr val="252525"/>
              </a:solidFill>
              <a:latin typeface="Times New Roman"/>
              <a:cs typeface="Times New Roman"/>
            </a:endParaRPr>
          </a:p>
          <a:p>
            <a:pPr marL="299085" marR="421640" indent="-286385">
              <a:lnSpc>
                <a:spcPct val="100000"/>
              </a:lnSpc>
              <a:spcBef>
                <a:spcPts val="100"/>
              </a:spcBef>
              <a:buClr>
                <a:srgbClr val="83992A"/>
              </a:buClr>
              <a:buSzPct val="114583"/>
              <a:buFont typeface="Arial"/>
              <a:buChar char="•"/>
              <a:tabLst>
                <a:tab pos="299085" algn="l"/>
                <a:tab pos="299720" algn="l"/>
              </a:tabLst>
            </a:pPr>
            <a:endParaRPr sz="2800" dirty="0">
              <a:latin typeface="Times New Roman"/>
              <a:cs typeface="Times New Roman"/>
            </a:endParaRPr>
          </a:p>
          <a:p>
            <a:pPr marL="299085" marR="5080" indent="-286385">
              <a:lnSpc>
                <a:spcPct val="100000"/>
              </a:lnSpc>
              <a:spcBef>
                <a:spcPts val="1105"/>
              </a:spcBef>
              <a:buClr>
                <a:srgbClr val="83992A"/>
              </a:buClr>
              <a:buSzPct val="114583"/>
              <a:buFont typeface="Arial"/>
              <a:buChar char="•"/>
              <a:tabLst>
                <a:tab pos="299085" algn="l"/>
                <a:tab pos="299720" algn="l"/>
              </a:tabLst>
            </a:pPr>
            <a:r>
              <a:rPr sz="2800" spc="-40" dirty="0">
                <a:solidFill>
                  <a:srgbClr val="252525"/>
                </a:solidFill>
                <a:latin typeface="Times New Roman"/>
                <a:cs typeface="Times New Roman"/>
              </a:rPr>
              <a:t>LinkedIn, </a:t>
            </a:r>
            <a:r>
              <a:rPr sz="2800" spc="-15" dirty="0">
                <a:solidFill>
                  <a:srgbClr val="252525"/>
                </a:solidFill>
                <a:latin typeface="Times New Roman"/>
                <a:cs typeface="Times New Roman"/>
              </a:rPr>
              <a:t>Ten Thousand </a:t>
            </a:r>
            <a:r>
              <a:rPr sz="2800" spc="-55" dirty="0">
                <a:solidFill>
                  <a:srgbClr val="252525"/>
                </a:solidFill>
                <a:latin typeface="Times New Roman"/>
                <a:cs typeface="Times New Roman"/>
              </a:rPr>
              <a:t>Coffees: </a:t>
            </a:r>
            <a:r>
              <a:rPr sz="2800" spc="-85" dirty="0">
                <a:solidFill>
                  <a:srgbClr val="252525"/>
                </a:solidFill>
                <a:latin typeface="Times New Roman"/>
                <a:cs typeface="Times New Roman"/>
              </a:rPr>
              <a:t>email </a:t>
            </a:r>
            <a:r>
              <a:rPr sz="2800" spc="-30" dirty="0">
                <a:solidFill>
                  <a:srgbClr val="252525"/>
                </a:solidFill>
                <a:latin typeface="Times New Roman"/>
                <a:cs typeface="Times New Roman"/>
              </a:rPr>
              <a:t>and </a:t>
            </a:r>
            <a:r>
              <a:rPr sz="2800" spc="-70" dirty="0">
                <a:solidFill>
                  <a:srgbClr val="252525"/>
                </a:solidFill>
                <a:latin typeface="Times New Roman"/>
                <a:cs typeface="Times New Roman"/>
              </a:rPr>
              <a:t>talk </a:t>
            </a:r>
            <a:r>
              <a:rPr sz="2800" spc="25" dirty="0">
                <a:solidFill>
                  <a:srgbClr val="252525"/>
                </a:solidFill>
                <a:latin typeface="Times New Roman"/>
                <a:cs typeface="Times New Roman"/>
              </a:rPr>
              <a:t>to </a:t>
            </a:r>
            <a:r>
              <a:rPr sz="2800" spc="10" dirty="0">
                <a:solidFill>
                  <a:srgbClr val="252525"/>
                </a:solidFill>
                <a:latin typeface="Times New Roman"/>
                <a:cs typeface="Times New Roman"/>
              </a:rPr>
              <a:t>or </a:t>
            </a:r>
            <a:r>
              <a:rPr sz="2800" spc="-35" dirty="0">
                <a:solidFill>
                  <a:srgbClr val="252525"/>
                </a:solidFill>
                <a:latin typeface="Times New Roman"/>
                <a:cs typeface="Times New Roman"/>
              </a:rPr>
              <a:t>meet </a:t>
            </a:r>
            <a:r>
              <a:rPr sz="2800" spc="-50" dirty="0">
                <a:solidFill>
                  <a:srgbClr val="252525"/>
                </a:solidFill>
                <a:latin typeface="Times New Roman"/>
                <a:cs typeface="Times New Roman"/>
              </a:rPr>
              <a:t>with </a:t>
            </a:r>
            <a:r>
              <a:rPr sz="2800" spc="-35" dirty="0">
                <a:solidFill>
                  <a:srgbClr val="252525"/>
                </a:solidFill>
                <a:latin typeface="Times New Roman"/>
                <a:cs typeface="Times New Roman"/>
              </a:rPr>
              <a:t>people </a:t>
            </a:r>
            <a:r>
              <a:rPr sz="2800" spc="-30" dirty="0">
                <a:solidFill>
                  <a:srgbClr val="252525"/>
                </a:solidFill>
                <a:latin typeface="Times New Roman"/>
                <a:cs typeface="Times New Roman"/>
              </a:rPr>
              <a:t>who  </a:t>
            </a:r>
            <a:r>
              <a:rPr sz="2800" spc="-55" dirty="0">
                <a:solidFill>
                  <a:srgbClr val="252525"/>
                </a:solidFill>
                <a:latin typeface="Times New Roman"/>
                <a:cs typeface="Times New Roman"/>
              </a:rPr>
              <a:t>are </a:t>
            </a:r>
            <a:r>
              <a:rPr sz="2800" spc="-50" dirty="0">
                <a:solidFill>
                  <a:srgbClr val="252525"/>
                </a:solidFill>
                <a:latin typeface="Times New Roman"/>
                <a:cs typeface="Times New Roman"/>
              </a:rPr>
              <a:t>in your </a:t>
            </a:r>
            <a:r>
              <a:rPr sz="2800" spc="-65" dirty="0">
                <a:solidFill>
                  <a:srgbClr val="252525"/>
                </a:solidFill>
                <a:latin typeface="Times New Roman"/>
                <a:cs typeface="Times New Roman"/>
              </a:rPr>
              <a:t>area </a:t>
            </a:r>
            <a:r>
              <a:rPr sz="2800" spc="-5" dirty="0">
                <a:solidFill>
                  <a:srgbClr val="252525"/>
                </a:solidFill>
                <a:latin typeface="Times New Roman"/>
                <a:cs typeface="Times New Roman"/>
              </a:rPr>
              <a:t>of</a:t>
            </a:r>
            <a:r>
              <a:rPr sz="2800" spc="204" dirty="0">
                <a:solidFill>
                  <a:srgbClr val="252525"/>
                </a:solidFill>
                <a:latin typeface="Times New Roman"/>
                <a:cs typeface="Times New Roman"/>
              </a:rPr>
              <a:t> </a:t>
            </a:r>
            <a:r>
              <a:rPr sz="2800" spc="-30" dirty="0">
                <a:solidFill>
                  <a:srgbClr val="252525"/>
                </a:solidFill>
                <a:latin typeface="Times New Roman"/>
                <a:cs typeface="Times New Roman"/>
              </a:rPr>
              <a:t>interest</a:t>
            </a:r>
            <a:r>
              <a:rPr lang="en-US" sz="2800" spc="-30" dirty="0">
                <a:solidFill>
                  <a:srgbClr val="252525"/>
                </a:solidFill>
                <a:latin typeface="Times New Roman"/>
                <a:cs typeface="Times New Roman"/>
              </a:rPr>
              <a:t> </a:t>
            </a:r>
          </a:p>
          <a:p>
            <a:pPr marL="299085" marR="5080" indent="-286385">
              <a:lnSpc>
                <a:spcPct val="100000"/>
              </a:lnSpc>
              <a:spcBef>
                <a:spcPts val="1105"/>
              </a:spcBef>
              <a:buClr>
                <a:srgbClr val="83992A"/>
              </a:buClr>
              <a:buSzPct val="114583"/>
              <a:buFont typeface="Arial"/>
              <a:buChar char="•"/>
              <a:tabLst>
                <a:tab pos="299085" algn="l"/>
                <a:tab pos="299720" algn="l"/>
              </a:tabLst>
            </a:pPr>
            <a:endParaRPr sz="2800" dirty="0">
              <a:latin typeface="Times New Roman"/>
              <a:cs typeface="Times New Roman"/>
            </a:endParaRPr>
          </a:p>
          <a:p>
            <a:pPr marL="299085" indent="-286385">
              <a:lnSpc>
                <a:spcPct val="100000"/>
              </a:lnSpc>
              <a:spcBef>
                <a:spcPts val="1095"/>
              </a:spcBef>
              <a:buClr>
                <a:srgbClr val="83992A"/>
              </a:buClr>
              <a:buSzPct val="114583"/>
              <a:buFont typeface="Arial"/>
              <a:buChar char="•"/>
              <a:tabLst>
                <a:tab pos="299085" algn="l"/>
                <a:tab pos="299720" algn="l"/>
              </a:tabLst>
            </a:pPr>
            <a:r>
              <a:rPr sz="2800" spc="-80" dirty="0">
                <a:solidFill>
                  <a:srgbClr val="252525"/>
                </a:solidFill>
                <a:latin typeface="Times New Roman"/>
                <a:cs typeface="Times New Roman"/>
              </a:rPr>
              <a:t>Visit </a:t>
            </a:r>
            <a:r>
              <a:rPr sz="2800" spc="-45" dirty="0">
                <a:solidFill>
                  <a:srgbClr val="252525"/>
                </a:solidFill>
                <a:latin typeface="Times New Roman"/>
                <a:cs typeface="Times New Roman"/>
              </a:rPr>
              <a:t>thegradcafe.com discussion </a:t>
            </a:r>
            <a:r>
              <a:rPr sz="2800" spc="-10" dirty="0">
                <a:solidFill>
                  <a:srgbClr val="252525"/>
                </a:solidFill>
                <a:latin typeface="Times New Roman"/>
                <a:cs typeface="Times New Roman"/>
              </a:rPr>
              <a:t>forum </a:t>
            </a:r>
            <a:r>
              <a:rPr sz="2800" spc="10" dirty="0">
                <a:solidFill>
                  <a:srgbClr val="252525"/>
                </a:solidFill>
                <a:latin typeface="Times New Roman"/>
                <a:cs typeface="Times New Roman"/>
              </a:rPr>
              <a:t>or </a:t>
            </a:r>
            <a:r>
              <a:rPr sz="2800" spc="-50" dirty="0">
                <a:solidFill>
                  <a:srgbClr val="252525"/>
                </a:solidFill>
                <a:latin typeface="Times New Roman"/>
                <a:cs typeface="Times New Roman"/>
              </a:rPr>
              <a:t>results </a:t>
            </a:r>
            <a:r>
              <a:rPr sz="2800" spc="-70" dirty="0">
                <a:solidFill>
                  <a:srgbClr val="252525"/>
                </a:solidFill>
                <a:latin typeface="Times New Roman"/>
                <a:cs typeface="Times New Roman"/>
              </a:rPr>
              <a:t>page </a:t>
            </a:r>
            <a:r>
              <a:rPr sz="2800" spc="25" dirty="0">
                <a:solidFill>
                  <a:srgbClr val="252525"/>
                </a:solidFill>
                <a:latin typeface="Times New Roman"/>
                <a:cs typeface="Times New Roman"/>
              </a:rPr>
              <a:t>to </a:t>
            </a:r>
            <a:r>
              <a:rPr sz="2800" spc="-65" dirty="0">
                <a:solidFill>
                  <a:srgbClr val="252525"/>
                </a:solidFill>
                <a:latin typeface="Times New Roman"/>
                <a:cs typeface="Times New Roman"/>
              </a:rPr>
              <a:t>see</a:t>
            </a:r>
            <a:r>
              <a:rPr sz="2800" spc="235" dirty="0">
                <a:solidFill>
                  <a:srgbClr val="252525"/>
                </a:solidFill>
                <a:latin typeface="Times New Roman"/>
                <a:cs typeface="Times New Roman"/>
              </a:rPr>
              <a:t> </a:t>
            </a:r>
            <a:r>
              <a:rPr sz="2800" spc="-40" dirty="0">
                <a:solidFill>
                  <a:srgbClr val="252525"/>
                </a:solidFill>
                <a:latin typeface="Times New Roman"/>
                <a:cs typeface="Times New Roman"/>
              </a:rPr>
              <a:t>when</a:t>
            </a:r>
            <a:endParaRPr sz="2800" dirty="0">
              <a:latin typeface="Times New Roman"/>
              <a:cs typeface="Times New Roman"/>
            </a:endParaRPr>
          </a:p>
          <a:p>
            <a:pPr marL="299085">
              <a:lnSpc>
                <a:spcPct val="100000"/>
              </a:lnSpc>
            </a:pPr>
            <a:r>
              <a:rPr sz="2800" spc="-50" dirty="0">
                <a:solidFill>
                  <a:srgbClr val="252525"/>
                </a:solidFill>
                <a:latin typeface="Times New Roman"/>
                <a:cs typeface="Times New Roman"/>
              </a:rPr>
              <a:t>admission decisions </a:t>
            </a:r>
            <a:r>
              <a:rPr sz="2800" spc="-55" dirty="0">
                <a:solidFill>
                  <a:srgbClr val="252525"/>
                </a:solidFill>
                <a:latin typeface="Times New Roman"/>
                <a:cs typeface="Times New Roman"/>
              </a:rPr>
              <a:t>begin </a:t>
            </a:r>
            <a:r>
              <a:rPr sz="2800" dirty="0">
                <a:solidFill>
                  <a:srgbClr val="252525"/>
                </a:solidFill>
                <a:latin typeface="Times New Roman"/>
                <a:cs typeface="Times New Roman"/>
              </a:rPr>
              <a:t>for </a:t>
            </a:r>
            <a:r>
              <a:rPr sz="2800" spc="-50" dirty="0">
                <a:solidFill>
                  <a:srgbClr val="252525"/>
                </a:solidFill>
                <a:latin typeface="Times New Roman"/>
                <a:cs typeface="Times New Roman"/>
              </a:rPr>
              <a:t>your</a:t>
            </a:r>
            <a:r>
              <a:rPr sz="2800" spc="140" dirty="0">
                <a:solidFill>
                  <a:srgbClr val="252525"/>
                </a:solidFill>
                <a:latin typeface="Times New Roman"/>
                <a:cs typeface="Times New Roman"/>
              </a:rPr>
              <a:t> </a:t>
            </a:r>
            <a:r>
              <a:rPr sz="2800" spc="-35" dirty="0">
                <a:solidFill>
                  <a:srgbClr val="252525"/>
                </a:solidFill>
                <a:latin typeface="Times New Roman"/>
                <a:cs typeface="Times New Roman"/>
              </a:rPr>
              <a:t>schools</a:t>
            </a:r>
            <a:r>
              <a:rPr lang="en-US" sz="2800" spc="-35" dirty="0">
                <a:solidFill>
                  <a:srgbClr val="252525"/>
                </a:solidFill>
                <a:latin typeface="Times New Roman"/>
                <a:cs typeface="Times New Roman"/>
              </a:rPr>
              <a:t> </a:t>
            </a:r>
            <a:endParaRPr sz="2800" dirty="0">
              <a:latin typeface="Times New Roman"/>
              <a:cs typeface="Times New Roman"/>
            </a:endParaRPr>
          </a:p>
        </p:txBody>
      </p:sp>
      <p:sp>
        <p:nvSpPr>
          <p:cNvPr id="5" name="Title 4">
            <a:extLst>
              <a:ext uri="{FF2B5EF4-FFF2-40B4-BE49-F238E27FC236}">
                <a16:creationId xmlns:a16="http://schemas.microsoft.com/office/drawing/2014/main" id="{CE198E78-5127-42AF-A203-01C0E7A03F43}"/>
              </a:ext>
            </a:extLst>
          </p:cNvPr>
          <p:cNvSpPr>
            <a:spLocks noGrp="1"/>
          </p:cNvSpPr>
          <p:nvPr>
            <p:ph type="title"/>
          </p:nvPr>
        </p:nvSpPr>
        <p:spPr/>
        <p:txBody>
          <a:bodyPr/>
          <a:lstStyle/>
          <a:p>
            <a:r>
              <a:rPr lang="en-US" dirty="0"/>
              <a:t>Possible resources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CA5D-ABE4-4E2D-AF13-D7C699F78F09}"/>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66570FB8-244B-4E64-8217-84D7314AD17E}"/>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19D9AB64-3258-45FE-8E4A-5538FF07AC97}"/>
              </a:ext>
            </a:extLst>
          </p:cNvPr>
          <p:cNvSpPr/>
          <p:nvPr/>
        </p:nvSpPr>
        <p:spPr>
          <a:xfrm>
            <a:off x="38100" y="1371600"/>
            <a:ext cx="12192000" cy="1967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651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779278"/>
            <a:ext cx="11125200" cy="4982133"/>
          </a:xfrm>
          <a:prstGeom prst="rect">
            <a:avLst/>
          </a:prstGeom>
        </p:spPr>
        <p:txBody>
          <a:bodyPr vert="horz" wrap="square" lIns="0" tIns="13970" rIns="0" bIns="0" rtlCol="0">
            <a:spAutoFit/>
          </a:bodyPr>
          <a:lstStyle/>
          <a:p>
            <a:pPr marL="254000" indent="-241300">
              <a:lnSpc>
                <a:spcPct val="100000"/>
              </a:lnSpc>
              <a:spcBef>
                <a:spcPts val="110"/>
              </a:spcBef>
              <a:buClr>
                <a:srgbClr val="83992A"/>
              </a:buClr>
              <a:buSzPct val="110416"/>
              <a:buAutoNum type="arabicPeriod"/>
              <a:tabLst>
                <a:tab pos="254635" algn="l"/>
              </a:tabLst>
            </a:pPr>
            <a:r>
              <a:rPr sz="2400" spc="10" dirty="0">
                <a:solidFill>
                  <a:srgbClr val="252525"/>
                </a:solidFill>
                <a:latin typeface="Times New Roman"/>
                <a:cs typeface="Times New Roman"/>
              </a:rPr>
              <a:t>If </a:t>
            </a:r>
            <a:r>
              <a:rPr sz="2400" spc="50" dirty="0">
                <a:solidFill>
                  <a:srgbClr val="252525"/>
                </a:solidFill>
                <a:latin typeface="Times New Roman"/>
                <a:cs typeface="Times New Roman"/>
              </a:rPr>
              <a:t>I </a:t>
            </a:r>
            <a:r>
              <a:rPr sz="2400" spc="-40" dirty="0">
                <a:solidFill>
                  <a:srgbClr val="252525"/>
                </a:solidFill>
                <a:latin typeface="Times New Roman"/>
                <a:cs typeface="Times New Roman"/>
              </a:rPr>
              <a:t>don’t </a:t>
            </a:r>
            <a:r>
              <a:rPr sz="2400" spc="-55" dirty="0">
                <a:solidFill>
                  <a:srgbClr val="252525"/>
                </a:solidFill>
                <a:latin typeface="Times New Roman"/>
                <a:cs typeface="Times New Roman"/>
              </a:rPr>
              <a:t>get </a:t>
            </a:r>
            <a:r>
              <a:rPr sz="2400" spc="-60" dirty="0">
                <a:solidFill>
                  <a:srgbClr val="252525"/>
                </a:solidFill>
                <a:latin typeface="Times New Roman"/>
                <a:cs typeface="Times New Roman"/>
              </a:rPr>
              <a:t>in, </a:t>
            </a:r>
            <a:r>
              <a:rPr sz="2400" spc="-30" dirty="0">
                <a:solidFill>
                  <a:srgbClr val="252525"/>
                </a:solidFill>
                <a:latin typeface="Times New Roman"/>
                <a:cs typeface="Times New Roman"/>
              </a:rPr>
              <a:t>should </a:t>
            </a:r>
            <a:r>
              <a:rPr sz="2400" spc="50" dirty="0">
                <a:solidFill>
                  <a:srgbClr val="252525"/>
                </a:solidFill>
                <a:latin typeface="Times New Roman"/>
                <a:cs typeface="Times New Roman"/>
              </a:rPr>
              <a:t>I</a:t>
            </a:r>
            <a:r>
              <a:rPr sz="2400" spc="110" dirty="0">
                <a:solidFill>
                  <a:srgbClr val="252525"/>
                </a:solidFill>
                <a:latin typeface="Times New Roman"/>
                <a:cs typeface="Times New Roman"/>
              </a:rPr>
              <a:t> </a:t>
            </a:r>
            <a:r>
              <a:rPr sz="2400" spc="-80" dirty="0">
                <a:solidFill>
                  <a:srgbClr val="252525"/>
                </a:solidFill>
                <a:latin typeface="Times New Roman"/>
                <a:cs typeface="Times New Roman"/>
              </a:rPr>
              <a:t>reapply?</a:t>
            </a:r>
            <a:r>
              <a:rPr lang="en-US" sz="2400" spc="-80" dirty="0">
                <a:solidFill>
                  <a:srgbClr val="252525"/>
                </a:solidFill>
                <a:latin typeface="Times New Roman"/>
                <a:cs typeface="Times New Roman"/>
              </a:rPr>
              <a:t> </a:t>
            </a:r>
            <a:r>
              <a:rPr lang="en-US" sz="2400" b="1" spc="-80" dirty="0">
                <a:solidFill>
                  <a:srgbClr val="252525"/>
                </a:solidFill>
                <a:latin typeface="Times New Roman"/>
                <a:cs typeface="Times New Roman"/>
              </a:rPr>
              <a:t>Yes! Most students don’t get in their first round- but take it as a learning experience, and improve your application</a:t>
            </a:r>
          </a:p>
          <a:p>
            <a:pPr marL="469900" indent="-457200">
              <a:lnSpc>
                <a:spcPct val="100000"/>
              </a:lnSpc>
              <a:spcBef>
                <a:spcPts val="110"/>
              </a:spcBef>
              <a:buClr>
                <a:srgbClr val="83992A"/>
              </a:buClr>
              <a:buSzPct val="110416"/>
              <a:buFont typeface="+mj-lt"/>
              <a:buAutoNum type="arabicPeriod"/>
              <a:tabLst>
                <a:tab pos="254635" algn="l"/>
              </a:tabLst>
            </a:pPr>
            <a:endParaRPr sz="2400" dirty="0">
              <a:latin typeface="Times New Roman"/>
              <a:cs typeface="Times New Roman"/>
            </a:endParaRPr>
          </a:p>
          <a:p>
            <a:pPr marL="254635" indent="-241935">
              <a:lnSpc>
                <a:spcPct val="100000"/>
              </a:lnSpc>
              <a:spcBef>
                <a:spcPts val="180"/>
              </a:spcBef>
              <a:buClr>
                <a:srgbClr val="83992A"/>
              </a:buClr>
              <a:buSzPct val="110416"/>
              <a:buAutoNum type="arabicPeriod"/>
              <a:tabLst>
                <a:tab pos="255270" algn="l"/>
              </a:tabLst>
            </a:pPr>
            <a:r>
              <a:rPr sz="2400" spc="10" dirty="0">
                <a:solidFill>
                  <a:srgbClr val="252525"/>
                </a:solidFill>
                <a:latin typeface="Times New Roman"/>
                <a:cs typeface="Times New Roman"/>
              </a:rPr>
              <a:t>If </a:t>
            </a:r>
            <a:r>
              <a:rPr sz="2400" spc="50" dirty="0">
                <a:solidFill>
                  <a:srgbClr val="252525"/>
                </a:solidFill>
                <a:latin typeface="Times New Roman"/>
                <a:cs typeface="Times New Roman"/>
              </a:rPr>
              <a:t>I </a:t>
            </a:r>
            <a:r>
              <a:rPr sz="2400" spc="-65" dirty="0">
                <a:solidFill>
                  <a:srgbClr val="252525"/>
                </a:solidFill>
                <a:latin typeface="Times New Roman"/>
                <a:cs typeface="Times New Roman"/>
              </a:rPr>
              <a:t>re-apply </a:t>
            </a:r>
            <a:r>
              <a:rPr sz="2400" spc="25" dirty="0">
                <a:solidFill>
                  <a:srgbClr val="252525"/>
                </a:solidFill>
                <a:latin typeface="Times New Roman"/>
                <a:cs typeface="Times New Roman"/>
              </a:rPr>
              <a:t>to </a:t>
            </a:r>
            <a:r>
              <a:rPr sz="2400" spc="-90" dirty="0">
                <a:solidFill>
                  <a:srgbClr val="252525"/>
                </a:solidFill>
                <a:latin typeface="Times New Roman"/>
                <a:cs typeface="Times New Roman"/>
              </a:rPr>
              <a:t>a </a:t>
            </a:r>
            <a:r>
              <a:rPr sz="2400" spc="-40" dirty="0">
                <a:solidFill>
                  <a:srgbClr val="252525"/>
                </a:solidFill>
                <a:latin typeface="Times New Roman"/>
                <a:cs typeface="Times New Roman"/>
              </a:rPr>
              <a:t>supervisor, </a:t>
            </a:r>
            <a:r>
              <a:rPr sz="2400" spc="-30" dirty="0">
                <a:solidFill>
                  <a:srgbClr val="252525"/>
                </a:solidFill>
                <a:latin typeface="Times New Roman"/>
                <a:cs typeface="Times New Roman"/>
              </a:rPr>
              <a:t>does </a:t>
            </a:r>
            <a:r>
              <a:rPr sz="2400" spc="-45" dirty="0">
                <a:solidFill>
                  <a:srgbClr val="252525"/>
                </a:solidFill>
                <a:latin typeface="Times New Roman"/>
                <a:cs typeface="Times New Roman"/>
              </a:rPr>
              <a:t>it </a:t>
            </a:r>
            <a:r>
              <a:rPr sz="2400" spc="-70" dirty="0">
                <a:solidFill>
                  <a:srgbClr val="252525"/>
                </a:solidFill>
                <a:latin typeface="Times New Roman"/>
                <a:cs typeface="Times New Roman"/>
              </a:rPr>
              <a:t>make </a:t>
            </a:r>
            <a:r>
              <a:rPr sz="2400" spc="-40" dirty="0">
                <a:solidFill>
                  <a:srgbClr val="252525"/>
                </a:solidFill>
                <a:latin typeface="Times New Roman"/>
                <a:cs typeface="Times New Roman"/>
              </a:rPr>
              <a:t>me </a:t>
            </a:r>
            <a:r>
              <a:rPr sz="2400" spc="-35" dirty="0">
                <a:solidFill>
                  <a:srgbClr val="252525"/>
                </a:solidFill>
                <a:latin typeface="Times New Roman"/>
                <a:cs typeface="Times New Roman"/>
              </a:rPr>
              <a:t>look</a:t>
            </a:r>
            <a:r>
              <a:rPr sz="2400" spc="265" dirty="0">
                <a:solidFill>
                  <a:srgbClr val="252525"/>
                </a:solidFill>
                <a:latin typeface="Times New Roman"/>
                <a:cs typeface="Times New Roman"/>
              </a:rPr>
              <a:t> </a:t>
            </a:r>
            <a:r>
              <a:rPr sz="2400" spc="-70" dirty="0">
                <a:solidFill>
                  <a:srgbClr val="252525"/>
                </a:solidFill>
                <a:latin typeface="Times New Roman"/>
                <a:cs typeface="Times New Roman"/>
              </a:rPr>
              <a:t>bad?</a:t>
            </a:r>
            <a:r>
              <a:rPr lang="en-US" sz="2400" spc="-70" dirty="0">
                <a:solidFill>
                  <a:srgbClr val="252525"/>
                </a:solidFill>
                <a:latin typeface="Times New Roman"/>
                <a:cs typeface="Times New Roman"/>
              </a:rPr>
              <a:t> </a:t>
            </a:r>
            <a:r>
              <a:rPr lang="en-US" sz="2400" b="1" spc="-70" dirty="0">
                <a:solidFill>
                  <a:srgbClr val="252525"/>
                </a:solidFill>
                <a:latin typeface="Times New Roman"/>
                <a:cs typeface="Times New Roman"/>
              </a:rPr>
              <a:t>No!</a:t>
            </a:r>
          </a:p>
          <a:p>
            <a:pPr marL="254635" indent="-241935">
              <a:lnSpc>
                <a:spcPct val="100000"/>
              </a:lnSpc>
              <a:spcBef>
                <a:spcPts val="180"/>
              </a:spcBef>
              <a:buClr>
                <a:srgbClr val="83992A"/>
              </a:buClr>
              <a:buSzPct val="110416"/>
              <a:buAutoNum type="arabicPeriod"/>
              <a:tabLst>
                <a:tab pos="255270" algn="l"/>
              </a:tabLst>
            </a:pPr>
            <a:endParaRPr sz="2400" dirty="0">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r>
              <a:rPr sz="2400" spc="-10" dirty="0">
                <a:solidFill>
                  <a:srgbClr val="252525"/>
                </a:solidFill>
                <a:latin typeface="Times New Roman"/>
                <a:cs typeface="Times New Roman"/>
              </a:rPr>
              <a:t>How </a:t>
            </a:r>
            <a:r>
              <a:rPr sz="2400" spc="-25" dirty="0">
                <a:solidFill>
                  <a:srgbClr val="252525"/>
                </a:solidFill>
                <a:latin typeface="Times New Roman"/>
                <a:cs typeface="Times New Roman"/>
              </a:rPr>
              <a:t>much </a:t>
            </a:r>
            <a:r>
              <a:rPr sz="2400" spc="-85" dirty="0">
                <a:solidFill>
                  <a:srgbClr val="252525"/>
                </a:solidFill>
                <a:latin typeface="Times New Roman"/>
                <a:cs typeface="Times New Roman"/>
              </a:rPr>
              <a:t>clinical</a:t>
            </a:r>
            <a:r>
              <a:rPr lang="en-US" sz="2400" spc="-85" dirty="0">
                <a:solidFill>
                  <a:srgbClr val="252525"/>
                </a:solidFill>
                <a:latin typeface="Times New Roman"/>
                <a:cs typeface="Times New Roman"/>
              </a:rPr>
              <a:t>/research</a:t>
            </a:r>
            <a:r>
              <a:rPr sz="2400" spc="-85" dirty="0">
                <a:solidFill>
                  <a:srgbClr val="252525"/>
                </a:solidFill>
                <a:latin typeface="Times New Roman"/>
                <a:cs typeface="Times New Roman"/>
              </a:rPr>
              <a:t> </a:t>
            </a:r>
            <a:r>
              <a:rPr sz="2400" spc="-55" dirty="0">
                <a:solidFill>
                  <a:srgbClr val="252525"/>
                </a:solidFill>
                <a:latin typeface="Times New Roman"/>
                <a:cs typeface="Times New Roman"/>
              </a:rPr>
              <a:t>experience </a:t>
            </a:r>
            <a:r>
              <a:rPr sz="2400" spc="10" dirty="0">
                <a:solidFill>
                  <a:srgbClr val="252525"/>
                </a:solidFill>
                <a:latin typeface="Times New Roman"/>
                <a:cs typeface="Times New Roman"/>
              </a:rPr>
              <a:t>do </a:t>
            </a:r>
            <a:r>
              <a:rPr sz="2400" spc="50" dirty="0">
                <a:solidFill>
                  <a:srgbClr val="252525"/>
                </a:solidFill>
                <a:latin typeface="Times New Roman"/>
                <a:cs typeface="Times New Roman"/>
              </a:rPr>
              <a:t>I </a:t>
            </a:r>
            <a:r>
              <a:rPr sz="2400" spc="-35" dirty="0">
                <a:solidFill>
                  <a:srgbClr val="252525"/>
                </a:solidFill>
                <a:latin typeface="Times New Roman"/>
                <a:cs typeface="Times New Roman"/>
              </a:rPr>
              <a:t>need </a:t>
            </a:r>
            <a:r>
              <a:rPr sz="2400" dirty="0">
                <a:solidFill>
                  <a:srgbClr val="252525"/>
                </a:solidFill>
                <a:latin typeface="Times New Roman"/>
                <a:cs typeface="Times New Roman"/>
              </a:rPr>
              <a:t>for </a:t>
            </a:r>
            <a:r>
              <a:rPr sz="2400" spc="-90" dirty="0">
                <a:solidFill>
                  <a:srgbClr val="252525"/>
                </a:solidFill>
                <a:latin typeface="Times New Roman"/>
                <a:cs typeface="Times New Roman"/>
              </a:rPr>
              <a:t>Clinical</a:t>
            </a:r>
            <a:r>
              <a:rPr sz="2400" spc="165" dirty="0">
                <a:solidFill>
                  <a:srgbClr val="252525"/>
                </a:solidFill>
                <a:latin typeface="Times New Roman"/>
                <a:cs typeface="Times New Roman"/>
              </a:rPr>
              <a:t> </a:t>
            </a:r>
            <a:r>
              <a:rPr sz="2400" spc="-85" dirty="0">
                <a:solidFill>
                  <a:srgbClr val="252525"/>
                </a:solidFill>
                <a:latin typeface="Times New Roman"/>
                <a:cs typeface="Times New Roman"/>
              </a:rPr>
              <a:t>Psychology?</a:t>
            </a:r>
            <a:r>
              <a:rPr lang="en-US" sz="2400" b="1" spc="-85" dirty="0">
                <a:solidFill>
                  <a:srgbClr val="252525"/>
                </a:solidFill>
                <a:latin typeface="Times New Roman"/>
                <a:cs typeface="Times New Roman"/>
              </a:rPr>
              <a:t> It differs between supervisors. In general, quality is more important than quantity- resume padding by working in lots of labs with little work is not recommended!</a:t>
            </a:r>
          </a:p>
          <a:p>
            <a:pPr marL="254000" indent="-241300">
              <a:lnSpc>
                <a:spcPct val="100000"/>
              </a:lnSpc>
              <a:spcBef>
                <a:spcPts val="180"/>
              </a:spcBef>
              <a:buClr>
                <a:srgbClr val="83992A"/>
              </a:buClr>
              <a:buSzPct val="110416"/>
              <a:buAutoNum type="arabicPeriod"/>
              <a:tabLst>
                <a:tab pos="254635" algn="l"/>
              </a:tabLst>
            </a:pPr>
            <a:endParaRPr lang="en-US" sz="2400" b="1" spc="-85" dirty="0">
              <a:solidFill>
                <a:srgbClr val="252525"/>
              </a:solidFill>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r>
              <a:rPr lang="en-US" sz="2400" spc="70" dirty="0">
                <a:solidFill>
                  <a:srgbClr val="252525"/>
                </a:solidFill>
                <a:latin typeface="Times New Roman"/>
                <a:cs typeface="Times New Roman"/>
              </a:rPr>
              <a:t>Do </a:t>
            </a:r>
            <a:r>
              <a:rPr lang="en-US" sz="2400" spc="50" dirty="0">
                <a:solidFill>
                  <a:srgbClr val="252525"/>
                </a:solidFill>
                <a:latin typeface="Times New Roman"/>
                <a:cs typeface="Times New Roman"/>
              </a:rPr>
              <a:t>I </a:t>
            </a:r>
            <a:r>
              <a:rPr lang="en-US" sz="2400" spc="-35" dirty="0">
                <a:solidFill>
                  <a:srgbClr val="252525"/>
                </a:solidFill>
                <a:latin typeface="Times New Roman"/>
                <a:cs typeface="Times New Roman"/>
              </a:rPr>
              <a:t>need </a:t>
            </a:r>
            <a:r>
              <a:rPr lang="en-US" sz="2400" spc="25" dirty="0">
                <a:solidFill>
                  <a:srgbClr val="252525"/>
                </a:solidFill>
                <a:latin typeface="Times New Roman"/>
                <a:cs typeface="Times New Roman"/>
              </a:rPr>
              <a:t>to </a:t>
            </a:r>
            <a:r>
              <a:rPr lang="en-US" sz="2400" spc="-40" dirty="0">
                <a:solidFill>
                  <a:srgbClr val="252525"/>
                </a:solidFill>
                <a:latin typeface="Times New Roman"/>
                <a:cs typeface="Times New Roman"/>
              </a:rPr>
              <a:t>complete </a:t>
            </a:r>
            <a:r>
              <a:rPr lang="en-US" sz="2400" spc="-95" dirty="0">
                <a:solidFill>
                  <a:srgbClr val="252525"/>
                </a:solidFill>
                <a:latin typeface="Times New Roman"/>
                <a:cs typeface="Times New Roman"/>
              </a:rPr>
              <a:t>a</a:t>
            </a:r>
            <a:r>
              <a:rPr lang="en-US" sz="2400" spc="-60" dirty="0">
                <a:solidFill>
                  <a:srgbClr val="252525"/>
                </a:solidFill>
                <a:latin typeface="Times New Roman"/>
                <a:cs typeface="Times New Roman"/>
              </a:rPr>
              <a:t> </a:t>
            </a:r>
            <a:r>
              <a:rPr lang="en-US" sz="2400" spc="-70" dirty="0">
                <a:solidFill>
                  <a:srgbClr val="252525"/>
                </a:solidFill>
                <a:latin typeface="Times New Roman"/>
                <a:cs typeface="Times New Roman"/>
              </a:rPr>
              <a:t>thesis? </a:t>
            </a:r>
            <a:r>
              <a:rPr lang="en-US" sz="2400" b="1" spc="-70" dirty="0">
                <a:solidFill>
                  <a:srgbClr val="252525"/>
                </a:solidFill>
                <a:latin typeface="Times New Roman"/>
                <a:cs typeface="Times New Roman"/>
              </a:rPr>
              <a:t>This differs from school to school (you can find their requirements), but in general either a thesis or similar (independent study or other research experience) is necessary</a:t>
            </a:r>
            <a:endParaRPr lang="en-US" sz="2400" dirty="0">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endParaRPr sz="2400" dirty="0">
              <a:latin typeface="Times New Roman"/>
              <a:cs typeface="Times New Roman"/>
            </a:endParaRPr>
          </a:p>
        </p:txBody>
      </p:sp>
      <p:sp>
        <p:nvSpPr>
          <p:cNvPr id="6" name="Title 5">
            <a:extLst>
              <a:ext uri="{FF2B5EF4-FFF2-40B4-BE49-F238E27FC236}">
                <a16:creationId xmlns:a16="http://schemas.microsoft.com/office/drawing/2014/main" id="{FB227897-6581-49C1-BFB9-CA9F737B95FB}"/>
              </a:ext>
            </a:extLst>
          </p:cNvPr>
          <p:cNvSpPr>
            <a:spLocks noGrp="1"/>
          </p:cNvSpPr>
          <p:nvPr>
            <p:ph type="title"/>
          </p:nvPr>
        </p:nvSpPr>
        <p:spPr/>
        <p:txBody>
          <a:bodyPr/>
          <a:lstStyle/>
          <a:p>
            <a:r>
              <a:rPr lang="en-US" dirty="0"/>
              <a:t>Frequently asked questions</a:t>
            </a:r>
          </a:p>
        </p:txBody>
      </p:sp>
      <p:sp>
        <p:nvSpPr>
          <p:cNvPr id="7" name="Rectangle 6">
            <a:extLst>
              <a:ext uri="{FF2B5EF4-FFF2-40B4-BE49-F238E27FC236}">
                <a16:creationId xmlns:a16="http://schemas.microsoft.com/office/drawing/2014/main" id="{C4BAB7EC-7768-4F9F-A533-EB55EBF60F3F}"/>
              </a:ext>
            </a:extLst>
          </p:cNvPr>
          <p:cNvSpPr/>
          <p:nvPr/>
        </p:nvSpPr>
        <p:spPr>
          <a:xfrm>
            <a:off x="228600" y="2971800"/>
            <a:ext cx="11811000" cy="3601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779278"/>
            <a:ext cx="11125200" cy="4982133"/>
          </a:xfrm>
          <a:prstGeom prst="rect">
            <a:avLst/>
          </a:prstGeom>
        </p:spPr>
        <p:txBody>
          <a:bodyPr vert="horz" wrap="square" lIns="0" tIns="13970" rIns="0" bIns="0" rtlCol="0">
            <a:spAutoFit/>
          </a:bodyPr>
          <a:lstStyle/>
          <a:p>
            <a:pPr marL="254000" indent="-241300">
              <a:lnSpc>
                <a:spcPct val="100000"/>
              </a:lnSpc>
              <a:spcBef>
                <a:spcPts val="110"/>
              </a:spcBef>
              <a:buClr>
                <a:srgbClr val="83992A"/>
              </a:buClr>
              <a:buSzPct val="110416"/>
              <a:buAutoNum type="arabicPeriod"/>
              <a:tabLst>
                <a:tab pos="254635" algn="l"/>
              </a:tabLst>
            </a:pPr>
            <a:r>
              <a:rPr sz="2400" spc="10" dirty="0">
                <a:solidFill>
                  <a:srgbClr val="252525"/>
                </a:solidFill>
                <a:latin typeface="Times New Roman"/>
                <a:cs typeface="Times New Roman"/>
              </a:rPr>
              <a:t>If </a:t>
            </a:r>
            <a:r>
              <a:rPr sz="2400" spc="50" dirty="0">
                <a:solidFill>
                  <a:srgbClr val="252525"/>
                </a:solidFill>
                <a:latin typeface="Times New Roman"/>
                <a:cs typeface="Times New Roman"/>
              </a:rPr>
              <a:t>I </a:t>
            </a:r>
            <a:r>
              <a:rPr sz="2400" spc="-40" dirty="0">
                <a:solidFill>
                  <a:srgbClr val="252525"/>
                </a:solidFill>
                <a:latin typeface="Times New Roman"/>
                <a:cs typeface="Times New Roman"/>
              </a:rPr>
              <a:t>don’t </a:t>
            </a:r>
            <a:r>
              <a:rPr sz="2400" spc="-55" dirty="0">
                <a:solidFill>
                  <a:srgbClr val="252525"/>
                </a:solidFill>
                <a:latin typeface="Times New Roman"/>
                <a:cs typeface="Times New Roman"/>
              </a:rPr>
              <a:t>get </a:t>
            </a:r>
            <a:r>
              <a:rPr sz="2400" spc="-60" dirty="0">
                <a:solidFill>
                  <a:srgbClr val="252525"/>
                </a:solidFill>
                <a:latin typeface="Times New Roman"/>
                <a:cs typeface="Times New Roman"/>
              </a:rPr>
              <a:t>in, </a:t>
            </a:r>
            <a:r>
              <a:rPr sz="2400" spc="-30" dirty="0">
                <a:solidFill>
                  <a:srgbClr val="252525"/>
                </a:solidFill>
                <a:latin typeface="Times New Roman"/>
                <a:cs typeface="Times New Roman"/>
              </a:rPr>
              <a:t>should </a:t>
            </a:r>
            <a:r>
              <a:rPr sz="2400" spc="50" dirty="0">
                <a:solidFill>
                  <a:srgbClr val="252525"/>
                </a:solidFill>
                <a:latin typeface="Times New Roman"/>
                <a:cs typeface="Times New Roman"/>
              </a:rPr>
              <a:t>I</a:t>
            </a:r>
            <a:r>
              <a:rPr sz="2400" spc="110" dirty="0">
                <a:solidFill>
                  <a:srgbClr val="252525"/>
                </a:solidFill>
                <a:latin typeface="Times New Roman"/>
                <a:cs typeface="Times New Roman"/>
              </a:rPr>
              <a:t> </a:t>
            </a:r>
            <a:r>
              <a:rPr sz="2400" spc="-80" dirty="0">
                <a:solidFill>
                  <a:srgbClr val="252525"/>
                </a:solidFill>
                <a:latin typeface="Times New Roman"/>
                <a:cs typeface="Times New Roman"/>
              </a:rPr>
              <a:t>reapply?</a:t>
            </a:r>
            <a:r>
              <a:rPr lang="en-US" sz="2400" spc="-80" dirty="0">
                <a:solidFill>
                  <a:srgbClr val="252525"/>
                </a:solidFill>
                <a:latin typeface="Times New Roman"/>
                <a:cs typeface="Times New Roman"/>
              </a:rPr>
              <a:t> </a:t>
            </a:r>
            <a:r>
              <a:rPr lang="en-US" sz="2400" b="1" spc="-80" dirty="0">
                <a:solidFill>
                  <a:srgbClr val="252525"/>
                </a:solidFill>
                <a:latin typeface="Times New Roman"/>
                <a:cs typeface="Times New Roman"/>
              </a:rPr>
              <a:t>Yes! Most students don’t get in their first round- but take it as a learning experience, and improve your application</a:t>
            </a:r>
          </a:p>
          <a:p>
            <a:pPr marL="469900" indent="-457200">
              <a:lnSpc>
                <a:spcPct val="100000"/>
              </a:lnSpc>
              <a:spcBef>
                <a:spcPts val="110"/>
              </a:spcBef>
              <a:buClr>
                <a:srgbClr val="83992A"/>
              </a:buClr>
              <a:buSzPct val="110416"/>
              <a:buFont typeface="+mj-lt"/>
              <a:buAutoNum type="arabicPeriod"/>
              <a:tabLst>
                <a:tab pos="254635" algn="l"/>
              </a:tabLst>
            </a:pPr>
            <a:endParaRPr sz="2400" dirty="0">
              <a:latin typeface="Times New Roman"/>
              <a:cs typeface="Times New Roman"/>
            </a:endParaRPr>
          </a:p>
          <a:p>
            <a:pPr marL="254635" indent="-241935">
              <a:lnSpc>
                <a:spcPct val="100000"/>
              </a:lnSpc>
              <a:spcBef>
                <a:spcPts val="180"/>
              </a:spcBef>
              <a:buClr>
                <a:srgbClr val="83992A"/>
              </a:buClr>
              <a:buSzPct val="110416"/>
              <a:buAutoNum type="arabicPeriod"/>
              <a:tabLst>
                <a:tab pos="255270" algn="l"/>
              </a:tabLst>
            </a:pPr>
            <a:r>
              <a:rPr sz="2400" spc="10" dirty="0">
                <a:solidFill>
                  <a:srgbClr val="252525"/>
                </a:solidFill>
                <a:latin typeface="Times New Roman"/>
                <a:cs typeface="Times New Roman"/>
              </a:rPr>
              <a:t>If </a:t>
            </a:r>
            <a:r>
              <a:rPr sz="2400" spc="50" dirty="0">
                <a:solidFill>
                  <a:srgbClr val="252525"/>
                </a:solidFill>
                <a:latin typeface="Times New Roman"/>
                <a:cs typeface="Times New Roman"/>
              </a:rPr>
              <a:t>I </a:t>
            </a:r>
            <a:r>
              <a:rPr sz="2400" spc="-65" dirty="0">
                <a:solidFill>
                  <a:srgbClr val="252525"/>
                </a:solidFill>
                <a:latin typeface="Times New Roman"/>
                <a:cs typeface="Times New Roman"/>
              </a:rPr>
              <a:t>re-apply </a:t>
            </a:r>
            <a:r>
              <a:rPr sz="2400" spc="25" dirty="0">
                <a:solidFill>
                  <a:srgbClr val="252525"/>
                </a:solidFill>
                <a:latin typeface="Times New Roman"/>
                <a:cs typeface="Times New Roman"/>
              </a:rPr>
              <a:t>to </a:t>
            </a:r>
            <a:r>
              <a:rPr sz="2400" spc="-90" dirty="0">
                <a:solidFill>
                  <a:srgbClr val="252525"/>
                </a:solidFill>
                <a:latin typeface="Times New Roman"/>
                <a:cs typeface="Times New Roman"/>
              </a:rPr>
              <a:t>a </a:t>
            </a:r>
            <a:r>
              <a:rPr sz="2400" spc="-40" dirty="0">
                <a:solidFill>
                  <a:srgbClr val="252525"/>
                </a:solidFill>
                <a:latin typeface="Times New Roman"/>
                <a:cs typeface="Times New Roman"/>
              </a:rPr>
              <a:t>supervisor, </a:t>
            </a:r>
            <a:r>
              <a:rPr sz="2400" spc="-30" dirty="0">
                <a:solidFill>
                  <a:srgbClr val="252525"/>
                </a:solidFill>
                <a:latin typeface="Times New Roman"/>
                <a:cs typeface="Times New Roman"/>
              </a:rPr>
              <a:t>does </a:t>
            </a:r>
            <a:r>
              <a:rPr sz="2400" spc="-45" dirty="0">
                <a:solidFill>
                  <a:srgbClr val="252525"/>
                </a:solidFill>
                <a:latin typeface="Times New Roman"/>
                <a:cs typeface="Times New Roman"/>
              </a:rPr>
              <a:t>it </a:t>
            </a:r>
            <a:r>
              <a:rPr sz="2400" spc="-70" dirty="0">
                <a:solidFill>
                  <a:srgbClr val="252525"/>
                </a:solidFill>
                <a:latin typeface="Times New Roman"/>
                <a:cs typeface="Times New Roman"/>
              </a:rPr>
              <a:t>make </a:t>
            </a:r>
            <a:r>
              <a:rPr sz="2400" spc="-40" dirty="0">
                <a:solidFill>
                  <a:srgbClr val="252525"/>
                </a:solidFill>
                <a:latin typeface="Times New Roman"/>
                <a:cs typeface="Times New Roman"/>
              </a:rPr>
              <a:t>me </a:t>
            </a:r>
            <a:r>
              <a:rPr sz="2400" spc="-35" dirty="0">
                <a:solidFill>
                  <a:srgbClr val="252525"/>
                </a:solidFill>
                <a:latin typeface="Times New Roman"/>
                <a:cs typeface="Times New Roman"/>
              </a:rPr>
              <a:t>look</a:t>
            </a:r>
            <a:r>
              <a:rPr sz="2400" spc="265" dirty="0">
                <a:solidFill>
                  <a:srgbClr val="252525"/>
                </a:solidFill>
                <a:latin typeface="Times New Roman"/>
                <a:cs typeface="Times New Roman"/>
              </a:rPr>
              <a:t> </a:t>
            </a:r>
            <a:r>
              <a:rPr sz="2400" spc="-70" dirty="0">
                <a:solidFill>
                  <a:srgbClr val="252525"/>
                </a:solidFill>
                <a:latin typeface="Times New Roman"/>
                <a:cs typeface="Times New Roman"/>
              </a:rPr>
              <a:t>bad?</a:t>
            </a:r>
            <a:r>
              <a:rPr lang="en-US" sz="2400" spc="-70" dirty="0">
                <a:solidFill>
                  <a:srgbClr val="252525"/>
                </a:solidFill>
                <a:latin typeface="Times New Roman"/>
                <a:cs typeface="Times New Roman"/>
              </a:rPr>
              <a:t> </a:t>
            </a:r>
            <a:r>
              <a:rPr lang="en-US" sz="2400" b="1" spc="-70" dirty="0">
                <a:solidFill>
                  <a:srgbClr val="252525"/>
                </a:solidFill>
                <a:latin typeface="Times New Roman"/>
                <a:cs typeface="Times New Roman"/>
              </a:rPr>
              <a:t>No!</a:t>
            </a:r>
          </a:p>
          <a:p>
            <a:pPr marL="254635" indent="-241935">
              <a:lnSpc>
                <a:spcPct val="100000"/>
              </a:lnSpc>
              <a:spcBef>
                <a:spcPts val="180"/>
              </a:spcBef>
              <a:buClr>
                <a:srgbClr val="83992A"/>
              </a:buClr>
              <a:buSzPct val="110416"/>
              <a:buAutoNum type="arabicPeriod"/>
              <a:tabLst>
                <a:tab pos="255270" algn="l"/>
              </a:tabLst>
            </a:pPr>
            <a:endParaRPr sz="2400" dirty="0">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r>
              <a:rPr sz="2400" spc="-10" dirty="0">
                <a:solidFill>
                  <a:srgbClr val="252525"/>
                </a:solidFill>
                <a:latin typeface="Times New Roman"/>
                <a:cs typeface="Times New Roman"/>
              </a:rPr>
              <a:t>How </a:t>
            </a:r>
            <a:r>
              <a:rPr sz="2400" spc="-25" dirty="0">
                <a:solidFill>
                  <a:srgbClr val="252525"/>
                </a:solidFill>
                <a:latin typeface="Times New Roman"/>
                <a:cs typeface="Times New Roman"/>
              </a:rPr>
              <a:t>much </a:t>
            </a:r>
            <a:r>
              <a:rPr sz="2400" spc="-85" dirty="0">
                <a:solidFill>
                  <a:srgbClr val="252525"/>
                </a:solidFill>
                <a:latin typeface="Times New Roman"/>
                <a:cs typeface="Times New Roman"/>
              </a:rPr>
              <a:t>clinical</a:t>
            </a:r>
            <a:r>
              <a:rPr lang="en-US" sz="2400" spc="-85" dirty="0">
                <a:solidFill>
                  <a:srgbClr val="252525"/>
                </a:solidFill>
                <a:latin typeface="Times New Roman"/>
                <a:cs typeface="Times New Roman"/>
              </a:rPr>
              <a:t>/research</a:t>
            </a:r>
            <a:r>
              <a:rPr sz="2400" spc="-85" dirty="0">
                <a:solidFill>
                  <a:srgbClr val="252525"/>
                </a:solidFill>
                <a:latin typeface="Times New Roman"/>
                <a:cs typeface="Times New Roman"/>
              </a:rPr>
              <a:t> </a:t>
            </a:r>
            <a:r>
              <a:rPr sz="2400" spc="-55" dirty="0">
                <a:solidFill>
                  <a:srgbClr val="252525"/>
                </a:solidFill>
                <a:latin typeface="Times New Roman"/>
                <a:cs typeface="Times New Roman"/>
              </a:rPr>
              <a:t>experience </a:t>
            </a:r>
            <a:r>
              <a:rPr sz="2400" spc="10" dirty="0">
                <a:solidFill>
                  <a:srgbClr val="252525"/>
                </a:solidFill>
                <a:latin typeface="Times New Roman"/>
                <a:cs typeface="Times New Roman"/>
              </a:rPr>
              <a:t>do </a:t>
            </a:r>
            <a:r>
              <a:rPr sz="2400" spc="50" dirty="0">
                <a:solidFill>
                  <a:srgbClr val="252525"/>
                </a:solidFill>
                <a:latin typeface="Times New Roman"/>
                <a:cs typeface="Times New Roman"/>
              </a:rPr>
              <a:t>I </a:t>
            </a:r>
            <a:r>
              <a:rPr sz="2400" spc="-35" dirty="0">
                <a:solidFill>
                  <a:srgbClr val="252525"/>
                </a:solidFill>
                <a:latin typeface="Times New Roman"/>
                <a:cs typeface="Times New Roman"/>
              </a:rPr>
              <a:t>need </a:t>
            </a:r>
            <a:r>
              <a:rPr sz="2400" dirty="0">
                <a:solidFill>
                  <a:srgbClr val="252525"/>
                </a:solidFill>
                <a:latin typeface="Times New Roman"/>
                <a:cs typeface="Times New Roman"/>
              </a:rPr>
              <a:t>for </a:t>
            </a:r>
            <a:r>
              <a:rPr sz="2400" spc="-90" dirty="0">
                <a:solidFill>
                  <a:srgbClr val="252525"/>
                </a:solidFill>
                <a:latin typeface="Times New Roman"/>
                <a:cs typeface="Times New Roman"/>
              </a:rPr>
              <a:t>Clinical</a:t>
            </a:r>
            <a:r>
              <a:rPr sz="2400" spc="165" dirty="0">
                <a:solidFill>
                  <a:srgbClr val="252525"/>
                </a:solidFill>
                <a:latin typeface="Times New Roman"/>
                <a:cs typeface="Times New Roman"/>
              </a:rPr>
              <a:t> </a:t>
            </a:r>
            <a:r>
              <a:rPr sz="2400" spc="-85" dirty="0">
                <a:solidFill>
                  <a:srgbClr val="252525"/>
                </a:solidFill>
                <a:latin typeface="Times New Roman"/>
                <a:cs typeface="Times New Roman"/>
              </a:rPr>
              <a:t>Psychology?</a:t>
            </a:r>
            <a:r>
              <a:rPr lang="en-US" sz="2400" b="1" spc="-85" dirty="0">
                <a:solidFill>
                  <a:srgbClr val="252525"/>
                </a:solidFill>
                <a:latin typeface="Times New Roman"/>
                <a:cs typeface="Times New Roman"/>
              </a:rPr>
              <a:t> It differs between supervisors. In general, quality is more important than quantity- resume padding by working in lots of labs with little work is not recommended!</a:t>
            </a:r>
          </a:p>
          <a:p>
            <a:pPr marL="254000" indent="-241300">
              <a:lnSpc>
                <a:spcPct val="100000"/>
              </a:lnSpc>
              <a:spcBef>
                <a:spcPts val="180"/>
              </a:spcBef>
              <a:buClr>
                <a:srgbClr val="83992A"/>
              </a:buClr>
              <a:buSzPct val="110416"/>
              <a:buAutoNum type="arabicPeriod"/>
              <a:tabLst>
                <a:tab pos="254635" algn="l"/>
              </a:tabLst>
            </a:pPr>
            <a:endParaRPr lang="en-US" sz="2400" b="1" spc="-85" dirty="0">
              <a:solidFill>
                <a:srgbClr val="252525"/>
              </a:solidFill>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r>
              <a:rPr lang="en-US" sz="2400" spc="70" dirty="0">
                <a:solidFill>
                  <a:srgbClr val="252525"/>
                </a:solidFill>
                <a:latin typeface="Times New Roman"/>
                <a:cs typeface="Times New Roman"/>
              </a:rPr>
              <a:t>Do </a:t>
            </a:r>
            <a:r>
              <a:rPr lang="en-US" sz="2400" spc="50" dirty="0">
                <a:solidFill>
                  <a:srgbClr val="252525"/>
                </a:solidFill>
                <a:latin typeface="Times New Roman"/>
                <a:cs typeface="Times New Roman"/>
              </a:rPr>
              <a:t>I </a:t>
            </a:r>
            <a:r>
              <a:rPr lang="en-US" sz="2400" spc="-35" dirty="0">
                <a:solidFill>
                  <a:srgbClr val="252525"/>
                </a:solidFill>
                <a:latin typeface="Times New Roman"/>
                <a:cs typeface="Times New Roman"/>
              </a:rPr>
              <a:t>need </a:t>
            </a:r>
            <a:r>
              <a:rPr lang="en-US" sz="2400" spc="25" dirty="0">
                <a:solidFill>
                  <a:srgbClr val="252525"/>
                </a:solidFill>
                <a:latin typeface="Times New Roman"/>
                <a:cs typeface="Times New Roman"/>
              </a:rPr>
              <a:t>to </a:t>
            </a:r>
            <a:r>
              <a:rPr lang="en-US" sz="2400" spc="-40" dirty="0">
                <a:solidFill>
                  <a:srgbClr val="252525"/>
                </a:solidFill>
                <a:latin typeface="Times New Roman"/>
                <a:cs typeface="Times New Roman"/>
              </a:rPr>
              <a:t>complete </a:t>
            </a:r>
            <a:r>
              <a:rPr lang="en-US" sz="2400" spc="-95" dirty="0">
                <a:solidFill>
                  <a:srgbClr val="252525"/>
                </a:solidFill>
                <a:latin typeface="Times New Roman"/>
                <a:cs typeface="Times New Roman"/>
              </a:rPr>
              <a:t>a</a:t>
            </a:r>
            <a:r>
              <a:rPr lang="en-US" sz="2400" spc="-60" dirty="0">
                <a:solidFill>
                  <a:srgbClr val="252525"/>
                </a:solidFill>
                <a:latin typeface="Times New Roman"/>
                <a:cs typeface="Times New Roman"/>
              </a:rPr>
              <a:t> </a:t>
            </a:r>
            <a:r>
              <a:rPr lang="en-US" sz="2400" spc="-70" dirty="0">
                <a:solidFill>
                  <a:srgbClr val="252525"/>
                </a:solidFill>
                <a:latin typeface="Times New Roman"/>
                <a:cs typeface="Times New Roman"/>
              </a:rPr>
              <a:t>thesis? </a:t>
            </a:r>
            <a:r>
              <a:rPr lang="en-US" sz="2400" b="1" spc="-70" dirty="0">
                <a:solidFill>
                  <a:srgbClr val="252525"/>
                </a:solidFill>
                <a:latin typeface="Times New Roman"/>
                <a:cs typeface="Times New Roman"/>
              </a:rPr>
              <a:t>This differs from school to school (you can find their requirements), but in general either a thesis or similar (independent study or other research experience) is necessary</a:t>
            </a:r>
            <a:endParaRPr lang="en-US" sz="2400" dirty="0">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endParaRPr sz="2400" dirty="0">
              <a:latin typeface="Times New Roman"/>
              <a:cs typeface="Times New Roman"/>
            </a:endParaRPr>
          </a:p>
        </p:txBody>
      </p:sp>
      <p:sp>
        <p:nvSpPr>
          <p:cNvPr id="6" name="Title 5">
            <a:extLst>
              <a:ext uri="{FF2B5EF4-FFF2-40B4-BE49-F238E27FC236}">
                <a16:creationId xmlns:a16="http://schemas.microsoft.com/office/drawing/2014/main" id="{FB227897-6581-49C1-BFB9-CA9F737B95FB}"/>
              </a:ext>
            </a:extLst>
          </p:cNvPr>
          <p:cNvSpPr>
            <a:spLocks noGrp="1"/>
          </p:cNvSpPr>
          <p:nvPr>
            <p:ph type="title"/>
          </p:nvPr>
        </p:nvSpPr>
        <p:spPr/>
        <p:txBody>
          <a:bodyPr/>
          <a:lstStyle/>
          <a:p>
            <a:r>
              <a:rPr lang="en-US" dirty="0"/>
              <a:t>Frequently asked questions</a:t>
            </a:r>
          </a:p>
        </p:txBody>
      </p:sp>
      <p:sp>
        <p:nvSpPr>
          <p:cNvPr id="4" name="Rectangle 3">
            <a:extLst>
              <a:ext uri="{FF2B5EF4-FFF2-40B4-BE49-F238E27FC236}">
                <a16:creationId xmlns:a16="http://schemas.microsoft.com/office/drawing/2014/main" id="{3B01247E-5A52-420F-A7E2-24D30FB1C3B8}"/>
              </a:ext>
            </a:extLst>
          </p:cNvPr>
          <p:cNvSpPr/>
          <p:nvPr/>
        </p:nvSpPr>
        <p:spPr>
          <a:xfrm>
            <a:off x="228600" y="3733800"/>
            <a:ext cx="11811000" cy="2839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771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779278"/>
            <a:ext cx="11125200" cy="4982133"/>
          </a:xfrm>
          <a:prstGeom prst="rect">
            <a:avLst/>
          </a:prstGeom>
        </p:spPr>
        <p:txBody>
          <a:bodyPr vert="horz" wrap="square" lIns="0" tIns="13970" rIns="0" bIns="0" rtlCol="0">
            <a:spAutoFit/>
          </a:bodyPr>
          <a:lstStyle/>
          <a:p>
            <a:pPr marL="254000" indent="-241300">
              <a:lnSpc>
                <a:spcPct val="100000"/>
              </a:lnSpc>
              <a:spcBef>
                <a:spcPts val="110"/>
              </a:spcBef>
              <a:buClr>
                <a:srgbClr val="83992A"/>
              </a:buClr>
              <a:buSzPct val="110416"/>
              <a:buAutoNum type="arabicPeriod"/>
              <a:tabLst>
                <a:tab pos="254635" algn="l"/>
              </a:tabLst>
            </a:pPr>
            <a:r>
              <a:rPr sz="2400" spc="10" dirty="0">
                <a:solidFill>
                  <a:srgbClr val="252525"/>
                </a:solidFill>
                <a:latin typeface="Times New Roman"/>
                <a:cs typeface="Times New Roman"/>
              </a:rPr>
              <a:t>If </a:t>
            </a:r>
            <a:r>
              <a:rPr sz="2400" spc="50" dirty="0">
                <a:solidFill>
                  <a:srgbClr val="252525"/>
                </a:solidFill>
                <a:latin typeface="Times New Roman"/>
                <a:cs typeface="Times New Roman"/>
              </a:rPr>
              <a:t>I </a:t>
            </a:r>
            <a:r>
              <a:rPr sz="2400" spc="-40" dirty="0">
                <a:solidFill>
                  <a:srgbClr val="252525"/>
                </a:solidFill>
                <a:latin typeface="Times New Roman"/>
                <a:cs typeface="Times New Roman"/>
              </a:rPr>
              <a:t>don’t </a:t>
            </a:r>
            <a:r>
              <a:rPr sz="2400" spc="-55" dirty="0">
                <a:solidFill>
                  <a:srgbClr val="252525"/>
                </a:solidFill>
                <a:latin typeface="Times New Roman"/>
                <a:cs typeface="Times New Roman"/>
              </a:rPr>
              <a:t>get </a:t>
            </a:r>
            <a:r>
              <a:rPr sz="2400" spc="-60" dirty="0">
                <a:solidFill>
                  <a:srgbClr val="252525"/>
                </a:solidFill>
                <a:latin typeface="Times New Roman"/>
                <a:cs typeface="Times New Roman"/>
              </a:rPr>
              <a:t>in, </a:t>
            </a:r>
            <a:r>
              <a:rPr sz="2400" spc="-30" dirty="0">
                <a:solidFill>
                  <a:srgbClr val="252525"/>
                </a:solidFill>
                <a:latin typeface="Times New Roman"/>
                <a:cs typeface="Times New Roman"/>
              </a:rPr>
              <a:t>should </a:t>
            </a:r>
            <a:r>
              <a:rPr sz="2400" spc="50" dirty="0">
                <a:solidFill>
                  <a:srgbClr val="252525"/>
                </a:solidFill>
                <a:latin typeface="Times New Roman"/>
                <a:cs typeface="Times New Roman"/>
              </a:rPr>
              <a:t>I</a:t>
            </a:r>
            <a:r>
              <a:rPr sz="2400" spc="110" dirty="0">
                <a:solidFill>
                  <a:srgbClr val="252525"/>
                </a:solidFill>
                <a:latin typeface="Times New Roman"/>
                <a:cs typeface="Times New Roman"/>
              </a:rPr>
              <a:t> </a:t>
            </a:r>
            <a:r>
              <a:rPr sz="2400" spc="-80" dirty="0">
                <a:solidFill>
                  <a:srgbClr val="252525"/>
                </a:solidFill>
                <a:latin typeface="Times New Roman"/>
                <a:cs typeface="Times New Roman"/>
              </a:rPr>
              <a:t>reapply?</a:t>
            </a:r>
            <a:r>
              <a:rPr lang="en-US" sz="2400" spc="-80" dirty="0">
                <a:solidFill>
                  <a:srgbClr val="252525"/>
                </a:solidFill>
                <a:latin typeface="Times New Roman"/>
                <a:cs typeface="Times New Roman"/>
              </a:rPr>
              <a:t> </a:t>
            </a:r>
            <a:r>
              <a:rPr lang="en-US" sz="2400" b="1" spc="-80" dirty="0">
                <a:solidFill>
                  <a:srgbClr val="252525"/>
                </a:solidFill>
                <a:latin typeface="Times New Roman"/>
                <a:cs typeface="Times New Roman"/>
              </a:rPr>
              <a:t>Yes! Most students don’t get in their first round- but take it as a learning experience, and improve your application</a:t>
            </a:r>
          </a:p>
          <a:p>
            <a:pPr marL="469900" indent="-457200">
              <a:lnSpc>
                <a:spcPct val="100000"/>
              </a:lnSpc>
              <a:spcBef>
                <a:spcPts val="110"/>
              </a:spcBef>
              <a:buClr>
                <a:srgbClr val="83992A"/>
              </a:buClr>
              <a:buSzPct val="110416"/>
              <a:buFont typeface="+mj-lt"/>
              <a:buAutoNum type="arabicPeriod"/>
              <a:tabLst>
                <a:tab pos="254635" algn="l"/>
              </a:tabLst>
            </a:pPr>
            <a:endParaRPr sz="2400" dirty="0">
              <a:latin typeface="Times New Roman"/>
              <a:cs typeface="Times New Roman"/>
            </a:endParaRPr>
          </a:p>
          <a:p>
            <a:pPr marL="254635" indent="-241935">
              <a:lnSpc>
                <a:spcPct val="100000"/>
              </a:lnSpc>
              <a:spcBef>
                <a:spcPts val="180"/>
              </a:spcBef>
              <a:buClr>
                <a:srgbClr val="83992A"/>
              </a:buClr>
              <a:buSzPct val="110416"/>
              <a:buAutoNum type="arabicPeriod"/>
              <a:tabLst>
                <a:tab pos="255270" algn="l"/>
              </a:tabLst>
            </a:pPr>
            <a:r>
              <a:rPr sz="2400" spc="10" dirty="0">
                <a:solidFill>
                  <a:srgbClr val="252525"/>
                </a:solidFill>
                <a:latin typeface="Times New Roman"/>
                <a:cs typeface="Times New Roman"/>
              </a:rPr>
              <a:t>If </a:t>
            </a:r>
            <a:r>
              <a:rPr sz="2400" spc="50" dirty="0">
                <a:solidFill>
                  <a:srgbClr val="252525"/>
                </a:solidFill>
                <a:latin typeface="Times New Roman"/>
                <a:cs typeface="Times New Roman"/>
              </a:rPr>
              <a:t>I </a:t>
            </a:r>
            <a:r>
              <a:rPr sz="2400" spc="-65" dirty="0">
                <a:solidFill>
                  <a:srgbClr val="252525"/>
                </a:solidFill>
                <a:latin typeface="Times New Roman"/>
                <a:cs typeface="Times New Roman"/>
              </a:rPr>
              <a:t>re-apply </a:t>
            </a:r>
            <a:r>
              <a:rPr sz="2400" spc="25" dirty="0">
                <a:solidFill>
                  <a:srgbClr val="252525"/>
                </a:solidFill>
                <a:latin typeface="Times New Roman"/>
                <a:cs typeface="Times New Roman"/>
              </a:rPr>
              <a:t>to </a:t>
            </a:r>
            <a:r>
              <a:rPr sz="2400" spc="-90" dirty="0">
                <a:solidFill>
                  <a:srgbClr val="252525"/>
                </a:solidFill>
                <a:latin typeface="Times New Roman"/>
                <a:cs typeface="Times New Roman"/>
              </a:rPr>
              <a:t>a </a:t>
            </a:r>
            <a:r>
              <a:rPr sz="2400" spc="-40" dirty="0">
                <a:solidFill>
                  <a:srgbClr val="252525"/>
                </a:solidFill>
                <a:latin typeface="Times New Roman"/>
                <a:cs typeface="Times New Roman"/>
              </a:rPr>
              <a:t>supervisor, </a:t>
            </a:r>
            <a:r>
              <a:rPr sz="2400" spc="-30" dirty="0">
                <a:solidFill>
                  <a:srgbClr val="252525"/>
                </a:solidFill>
                <a:latin typeface="Times New Roman"/>
                <a:cs typeface="Times New Roman"/>
              </a:rPr>
              <a:t>does </a:t>
            </a:r>
            <a:r>
              <a:rPr sz="2400" spc="-45" dirty="0">
                <a:solidFill>
                  <a:srgbClr val="252525"/>
                </a:solidFill>
                <a:latin typeface="Times New Roman"/>
                <a:cs typeface="Times New Roman"/>
              </a:rPr>
              <a:t>it </a:t>
            </a:r>
            <a:r>
              <a:rPr sz="2400" spc="-70" dirty="0">
                <a:solidFill>
                  <a:srgbClr val="252525"/>
                </a:solidFill>
                <a:latin typeface="Times New Roman"/>
                <a:cs typeface="Times New Roman"/>
              </a:rPr>
              <a:t>make </a:t>
            </a:r>
            <a:r>
              <a:rPr sz="2400" spc="-40" dirty="0">
                <a:solidFill>
                  <a:srgbClr val="252525"/>
                </a:solidFill>
                <a:latin typeface="Times New Roman"/>
                <a:cs typeface="Times New Roman"/>
              </a:rPr>
              <a:t>me </a:t>
            </a:r>
            <a:r>
              <a:rPr sz="2400" spc="-35" dirty="0">
                <a:solidFill>
                  <a:srgbClr val="252525"/>
                </a:solidFill>
                <a:latin typeface="Times New Roman"/>
                <a:cs typeface="Times New Roman"/>
              </a:rPr>
              <a:t>look</a:t>
            </a:r>
            <a:r>
              <a:rPr sz="2400" spc="265" dirty="0">
                <a:solidFill>
                  <a:srgbClr val="252525"/>
                </a:solidFill>
                <a:latin typeface="Times New Roman"/>
                <a:cs typeface="Times New Roman"/>
              </a:rPr>
              <a:t> </a:t>
            </a:r>
            <a:r>
              <a:rPr sz="2400" spc="-70" dirty="0">
                <a:solidFill>
                  <a:srgbClr val="252525"/>
                </a:solidFill>
                <a:latin typeface="Times New Roman"/>
                <a:cs typeface="Times New Roman"/>
              </a:rPr>
              <a:t>bad?</a:t>
            </a:r>
            <a:r>
              <a:rPr lang="en-US" sz="2400" spc="-70" dirty="0">
                <a:solidFill>
                  <a:srgbClr val="252525"/>
                </a:solidFill>
                <a:latin typeface="Times New Roman"/>
                <a:cs typeface="Times New Roman"/>
              </a:rPr>
              <a:t> </a:t>
            </a:r>
            <a:r>
              <a:rPr lang="en-US" sz="2400" b="1" spc="-70" dirty="0">
                <a:solidFill>
                  <a:srgbClr val="252525"/>
                </a:solidFill>
                <a:latin typeface="Times New Roman"/>
                <a:cs typeface="Times New Roman"/>
              </a:rPr>
              <a:t>No!</a:t>
            </a:r>
          </a:p>
          <a:p>
            <a:pPr marL="254635" indent="-241935">
              <a:lnSpc>
                <a:spcPct val="100000"/>
              </a:lnSpc>
              <a:spcBef>
                <a:spcPts val="180"/>
              </a:spcBef>
              <a:buClr>
                <a:srgbClr val="83992A"/>
              </a:buClr>
              <a:buSzPct val="110416"/>
              <a:buAutoNum type="arabicPeriod"/>
              <a:tabLst>
                <a:tab pos="255270" algn="l"/>
              </a:tabLst>
            </a:pPr>
            <a:endParaRPr sz="2400" dirty="0">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r>
              <a:rPr sz="2400" spc="-10" dirty="0">
                <a:solidFill>
                  <a:srgbClr val="252525"/>
                </a:solidFill>
                <a:latin typeface="Times New Roman"/>
                <a:cs typeface="Times New Roman"/>
              </a:rPr>
              <a:t>How </a:t>
            </a:r>
            <a:r>
              <a:rPr sz="2400" spc="-25" dirty="0">
                <a:solidFill>
                  <a:srgbClr val="252525"/>
                </a:solidFill>
                <a:latin typeface="Times New Roman"/>
                <a:cs typeface="Times New Roman"/>
              </a:rPr>
              <a:t>much </a:t>
            </a:r>
            <a:r>
              <a:rPr sz="2400" spc="-85" dirty="0">
                <a:solidFill>
                  <a:srgbClr val="252525"/>
                </a:solidFill>
                <a:latin typeface="Times New Roman"/>
                <a:cs typeface="Times New Roman"/>
              </a:rPr>
              <a:t>clinical</a:t>
            </a:r>
            <a:r>
              <a:rPr lang="en-US" sz="2400" spc="-85" dirty="0">
                <a:solidFill>
                  <a:srgbClr val="252525"/>
                </a:solidFill>
                <a:latin typeface="Times New Roman"/>
                <a:cs typeface="Times New Roman"/>
              </a:rPr>
              <a:t>/research</a:t>
            </a:r>
            <a:r>
              <a:rPr sz="2400" spc="-85" dirty="0">
                <a:solidFill>
                  <a:srgbClr val="252525"/>
                </a:solidFill>
                <a:latin typeface="Times New Roman"/>
                <a:cs typeface="Times New Roman"/>
              </a:rPr>
              <a:t> </a:t>
            </a:r>
            <a:r>
              <a:rPr sz="2400" spc="-55" dirty="0">
                <a:solidFill>
                  <a:srgbClr val="252525"/>
                </a:solidFill>
                <a:latin typeface="Times New Roman"/>
                <a:cs typeface="Times New Roman"/>
              </a:rPr>
              <a:t>experience </a:t>
            </a:r>
            <a:r>
              <a:rPr sz="2400" spc="10" dirty="0">
                <a:solidFill>
                  <a:srgbClr val="252525"/>
                </a:solidFill>
                <a:latin typeface="Times New Roman"/>
                <a:cs typeface="Times New Roman"/>
              </a:rPr>
              <a:t>do </a:t>
            </a:r>
            <a:r>
              <a:rPr sz="2400" spc="50" dirty="0">
                <a:solidFill>
                  <a:srgbClr val="252525"/>
                </a:solidFill>
                <a:latin typeface="Times New Roman"/>
                <a:cs typeface="Times New Roman"/>
              </a:rPr>
              <a:t>I </a:t>
            </a:r>
            <a:r>
              <a:rPr sz="2400" spc="-35" dirty="0">
                <a:solidFill>
                  <a:srgbClr val="252525"/>
                </a:solidFill>
                <a:latin typeface="Times New Roman"/>
                <a:cs typeface="Times New Roman"/>
              </a:rPr>
              <a:t>need </a:t>
            </a:r>
            <a:r>
              <a:rPr sz="2400" dirty="0">
                <a:solidFill>
                  <a:srgbClr val="252525"/>
                </a:solidFill>
                <a:latin typeface="Times New Roman"/>
                <a:cs typeface="Times New Roman"/>
              </a:rPr>
              <a:t>for </a:t>
            </a:r>
            <a:r>
              <a:rPr sz="2400" spc="-90" dirty="0">
                <a:solidFill>
                  <a:srgbClr val="252525"/>
                </a:solidFill>
                <a:latin typeface="Times New Roman"/>
                <a:cs typeface="Times New Roman"/>
              </a:rPr>
              <a:t>Clinical</a:t>
            </a:r>
            <a:r>
              <a:rPr sz="2400" spc="165" dirty="0">
                <a:solidFill>
                  <a:srgbClr val="252525"/>
                </a:solidFill>
                <a:latin typeface="Times New Roman"/>
                <a:cs typeface="Times New Roman"/>
              </a:rPr>
              <a:t> </a:t>
            </a:r>
            <a:r>
              <a:rPr sz="2400" spc="-85" dirty="0">
                <a:solidFill>
                  <a:srgbClr val="252525"/>
                </a:solidFill>
                <a:latin typeface="Times New Roman"/>
                <a:cs typeface="Times New Roman"/>
              </a:rPr>
              <a:t>Psychology?</a:t>
            </a:r>
            <a:r>
              <a:rPr lang="en-US" sz="2400" b="1" spc="-85" dirty="0">
                <a:solidFill>
                  <a:srgbClr val="252525"/>
                </a:solidFill>
                <a:latin typeface="Times New Roman"/>
                <a:cs typeface="Times New Roman"/>
              </a:rPr>
              <a:t> It differs between supervisors. In general, quality is more important than quantity- resume padding by working in lots of labs with little work is not recommended!</a:t>
            </a:r>
          </a:p>
          <a:p>
            <a:pPr marL="254000" indent="-241300">
              <a:lnSpc>
                <a:spcPct val="100000"/>
              </a:lnSpc>
              <a:spcBef>
                <a:spcPts val="180"/>
              </a:spcBef>
              <a:buClr>
                <a:srgbClr val="83992A"/>
              </a:buClr>
              <a:buSzPct val="110416"/>
              <a:buAutoNum type="arabicPeriod"/>
              <a:tabLst>
                <a:tab pos="254635" algn="l"/>
              </a:tabLst>
            </a:pPr>
            <a:endParaRPr lang="en-US" sz="2400" b="1" spc="-85" dirty="0">
              <a:solidFill>
                <a:srgbClr val="252525"/>
              </a:solidFill>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r>
              <a:rPr lang="en-US" sz="2400" spc="70" dirty="0">
                <a:solidFill>
                  <a:srgbClr val="252525"/>
                </a:solidFill>
                <a:latin typeface="Times New Roman"/>
                <a:cs typeface="Times New Roman"/>
              </a:rPr>
              <a:t>Do </a:t>
            </a:r>
            <a:r>
              <a:rPr lang="en-US" sz="2400" spc="50" dirty="0">
                <a:solidFill>
                  <a:srgbClr val="252525"/>
                </a:solidFill>
                <a:latin typeface="Times New Roman"/>
                <a:cs typeface="Times New Roman"/>
              </a:rPr>
              <a:t>I </a:t>
            </a:r>
            <a:r>
              <a:rPr lang="en-US" sz="2400" spc="-35" dirty="0">
                <a:solidFill>
                  <a:srgbClr val="252525"/>
                </a:solidFill>
                <a:latin typeface="Times New Roman"/>
                <a:cs typeface="Times New Roman"/>
              </a:rPr>
              <a:t>need </a:t>
            </a:r>
            <a:r>
              <a:rPr lang="en-US" sz="2400" spc="25" dirty="0">
                <a:solidFill>
                  <a:srgbClr val="252525"/>
                </a:solidFill>
                <a:latin typeface="Times New Roman"/>
                <a:cs typeface="Times New Roman"/>
              </a:rPr>
              <a:t>to </a:t>
            </a:r>
            <a:r>
              <a:rPr lang="en-US" sz="2400" spc="-40" dirty="0">
                <a:solidFill>
                  <a:srgbClr val="252525"/>
                </a:solidFill>
                <a:latin typeface="Times New Roman"/>
                <a:cs typeface="Times New Roman"/>
              </a:rPr>
              <a:t>complete </a:t>
            </a:r>
            <a:r>
              <a:rPr lang="en-US" sz="2400" spc="-95" dirty="0">
                <a:solidFill>
                  <a:srgbClr val="252525"/>
                </a:solidFill>
                <a:latin typeface="Times New Roman"/>
                <a:cs typeface="Times New Roman"/>
              </a:rPr>
              <a:t>a</a:t>
            </a:r>
            <a:r>
              <a:rPr lang="en-US" sz="2400" spc="-60" dirty="0">
                <a:solidFill>
                  <a:srgbClr val="252525"/>
                </a:solidFill>
                <a:latin typeface="Times New Roman"/>
                <a:cs typeface="Times New Roman"/>
              </a:rPr>
              <a:t> </a:t>
            </a:r>
            <a:r>
              <a:rPr lang="en-US" sz="2400" spc="-70" dirty="0">
                <a:solidFill>
                  <a:srgbClr val="252525"/>
                </a:solidFill>
                <a:latin typeface="Times New Roman"/>
                <a:cs typeface="Times New Roman"/>
              </a:rPr>
              <a:t>thesis? </a:t>
            </a:r>
            <a:r>
              <a:rPr lang="en-US" sz="2400" b="1" spc="-70" dirty="0">
                <a:solidFill>
                  <a:srgbClr val="252525"/>
                </a:solidFill>
                <a:latin typeface="Times New Roman"/>
                <a:cs typeface="Times New Roman"/>
              </a:rPr>
              <a:t>This differs from school to school (you can find their requirements), but in general either a thesis or similar (independent study or other research experience) is necessary</a:t>
            </a:r>
            <a:endParaRPr lang="en-US" sz="2400" dirty="0">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endParaRPr sz="2400" dirty="0">
              <a:latin typeface="Times New Roman"/>
              <a:cs typeface="Times New Roman"/>
            </a:endParaRPr>
          </a:p>
        </p:txBody>
      </p:sp>
      <p:sp>
        <p:nvSpPr>
          <p:cNvPr id="6" name="Title 5">
            <a:extLst>
              <a:ext uri="{FF2B5EF4-FFF2-40B4-BE49-F238E27FC236}">
                <a16:creationId xmlns:a16="http://schemas.microsoft.com/office/drawing/2014/main" id="{FB227897-6581-49C1-BFB9-CA9F737B95FB}"/>
              </a:ext>
            </a:extLst>
          </p:cNvPr>
          <p:cNvSpPr>
            <a:spLocks noGrp="1"/>
          </p:cNvSpPr>
          <p:nvPr>
            <p:ph type="title"/>
          </p:nvPr>
        </p:nvSpPr>
        <p:spPr/>
        <p:txBody>
          <a:bodyPr/>
          <a:lstStyle/>
          <a:p>
            <a:r>
              <a:rPr lang="en-US" dirty="0"/>
              <a:t>Frequently asked questions</a:t>
            </a:r>
          </a:p>
        </p:txBody>
      </p:sp>
      <p:sp>
        <p:nvSpPr>
          <p:cNvPr id="4" name="Rectangle 3">
            <a:extLst>
              <a:ext uri="{FF2B5EF4-FFF2-40B4-BE49-F238E27FC236}">
                <a16:creationId xmlns:a16="http://schemas.microsoft.com/office/drawing/2014/main" id="{3B01247E-5A52-420F-A7E2-24D30FB1C3B8}"/>
              </a:ext>
            </a:extLst>
          </p:cNvPr>
          <p:cNvSpPr/>
          <p:nvPr/>
        </p:nvSpPr>
        <p:spPr>
          <a:xfrm>
            <a:off x="457200" y="5073543"/>
            <a:ext cx="11582400" cy="1499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542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1779278"/>
            <a:ext cx="11125200" cy="4612801"/>
          </a:xfrm>
          <a:prstGeom prst="rect">
            <a:avLst/>
          </a:prstGeom>
        </p:spPr>
        <p:txBody>
          <a:bodyPr vert="horz" wrap="square" lIns="0" tIns="13970" rIns="0" bIns="0" rtlCol="0">
            <a:spAutoFit/>
          </a:bodyPr>
          <a:lstStyle/>
          <a:p>
            <a:pPr marL="254000" indent="-241300">
              <a:lnSpc>
                <a:spcPct val="100000"/>
              </a:lnSpc>
              <a:spcBef>
                <a:spcPts val="110"/>
              </a:spcBef>
              <a:buClr>
                <a:srgbClr val="83992A"/>
              </a:buClr>
              <a:buSzPct val="110416"/>
              <a:buAutoNum type="arabicPeriod"/>
              <a:tabLst>
                <a:tab pos="254635" algn="l"/>
              </a:tabLst>
            </a:pPr>
            <a:r>
              <a:rPr sz="2400" spc="10" dirty="0">
                <a:solidFill>
                  <a:srgbClr val="252525"/>
                </a:solidFill>
                <a:latin typeface="Times New Roman"/>
                <a:cs typeface="Times New Roman"/>
              </a:rPr>
              <a:t>If </a:t>
            </a:r>
            <a:r>
              <a:rPr sz="2400" spc="50" dirty="0">
                <a:solidFill>
                  <a:srgbClr val="252525"/>
                </a:solidFill>
                <a:latin typeface="Times New Roman"/>
                <a:cs typeface="Times New Roman"/>
              </a:rPr>
              <a:t>I </a:t>
            </a:r>
            <a:r>
              <a:rPr sz="2400" spc="-40" dirty="0">
                <a:solidFill>
                  <a:srgbClr val="252525"/>
                </a:solidFill>
                <a:latin typeface="Times New Roman"/>
                <a:cs typeface="Times New Roman"/>
              </a:rPr>
              <a:t>don’t </a:t>
            </a:r>
            <a:r>
              <a:rPr sz="2400" spc="-55" dirty="0">
                <a:solidFill>
                  <a:srgbClr val="252525"/>
                </a:solidFill>
                <a:latin typeface="Times New Roman"/>
                <a:cs typeface="Times New Roman"/>
              </a:rPr>
              <a:t>get </a:t>
            </a:r>
            <a:r>
              <a:rPr sz="2400" spc="-60" dirty="0">
                <a:solidFill>
                  <a:srgbClr val="252525"/>
                </a:solidFill>
                <a:latin typeface="Times New Roman"/>
                <a:cs typeface="Times New Roman"/>
              </a:rPr>
              <a:t>in, </a:t>
            </a:r>
            <a:r>
              <a:rPr sz="2400" spc="-30" dirty="0">
                <a:solidFill>
                  <a:srgbClr val="252525"/>
                </a:solidFill>
                <a:latin typeface="Times New Roman"/>
                <a:cs typeface="Times New Roman"/>
              </a:rPr>
              <a:t>should </a:t>
            </a:r>
            <a:r>
              <a:rPr sz="2400" spc="50" dirty="0">
                <a:solidFill>
                  <a:srgbClr val="252525"/>
                </a:solidFill>
                <a:latin typeface="Times New Roman"/>
                <a:cs typeface="Times New Roman"/>
              </a:rPr>
              <a:t>I</a:t>
            </a:r>
            <a:r>
              <a:rPr sz="2400" spc="110" dirty="0">
                <a:solidFill>
                  <a:srgbClr val="252525"/>
                </a:solidFill>
                <a:latin typeface="Times New Roman"/>
                <a:cs typeface="Times New Roman"/>
              </a:rPr>
              <a:t> </a:t>
            </a:r>
            <a:r>
              <a:rPr sz="2400" spc="-80" dirty="0">
                <a:solidFill>
                  <a:srgbClr val="252525"/>
                </a:solidFill>
                <a:latin typeface="Times New Roman"/>
                <a:cs typeface="Times New Roman"/>
              </a:rPr>
              <a:t>reapply?</a:t>
            </a:r>
            <a:r>
              <a:rPr lang="en-US" sz="2400" spc="-80" dirty="0">
                <a:solidFill>
                  <a:srgbClr val="252525"/>
                </a:solidFill>
                <a:latin typeface="Times New Roman"/>
                <a:cs typeface="Times New Roman"/>
              </a:rPr>
              <a:t> </a:t>
            </a:r>
            <a:r>
              <a:rPr lang="en-US" sz="2400" b="1" spc="-80" dirty="0">
                <a:solidFill>
                  <a:srgbClr val="252525"/>
                </a:solidFill>
                <a:latin typeface="Times New Roman"/>
                <a:cs typeface="Times New Roman"/>
              </a:rPr>
              <a:t>Yes! Most students don’t get in their first round- but take it as a learning experience, and improve your application</a:t>
            </a:r>
          </a:p>
          <a:p>
            <a:pPr marL="469900" indent="-457200">
              <a:lnSpc>
                <a:spcPct val="100000"/>
              </a:lnSpc>
              <a:spcBef>
                <a:spcPts val="110"/>
              </a:spcBef>
              <a:buClr>
                <a:srgbClr val="83992A"/>
              </a:buClr>
              <a:buSzPct val="110416"/>
              <a:buFont typeface="+mj-lt"/>
              <a:buAutoNum type="arabicPeriod"/>
              <a:tabLst>
                <a:tab pos="254635" algn="l"/>
              </a:tabLst>
            </a:pPr>
            <a:endParaRPr sz="2400" dirty="0">
              <a:latin typeface="Times New Roman"/>
              <a:cs typeface="Times New Roman"/>
            </a:endParaRPr>
          </a:p>
          <a:p>
            <a:pPr marL="254635" indent="-241935">
              <a:lnSpc>
                <a:spcPct val="100000"/>
              </a:lnSpc>
              <a:spcBef>
                <a:spcPts val="180"/>
              </a:spcBef>
              <a:buClr>
                <a:srgbClr val="83992A"/>
              </a:buClr>
              <a:buSzPct val="110416"/>
              <a:buAutoNum type="arabicPeriod"/>
              <a:tabLst>
                <a:tab pos="255270" algn="l"/>
              </a:tabLst>
            </a:pPr>
            <a:r>
              <a:rPr sz="2400" spc="10" dirty="0">
                <a:solidFill>
                  <a:srgbClr val="252525"/>
                </a:solidFill>
                <a:latin typeface="Times New Roman"/>
                <a:cs typeface="Times New Roman"/>
              </a:rPr>
              <a:t>If </a:t>
            </a:r>
            <a:r>
              <a:rPr sz="2400" spc="50" dirty="0">
                <a:solidFill>
                  <a:srgbClr val="252525"/>
                </a:solidFill>
                <a:latin typeface="Times New Roman"/>
                <a:cs typeface="Times New Roman"/>
              </a:rPr>
              <a:t>I </a:t>
            </a:r>
            <a:r>
              <a:rPr sz="2400" spc="-65" dirty="0">
                <a:solidFill>
                  <a:srgbClr val="252525"/>
                </a:solidFill>
                <a:latin typeface="Times New Roman"/>
                <a:cs typeface="Times New Roman"/>
              </a:rPr>
              <a:t>re-apply </a:t>
            </a:r>
            <a:r>
              <a:rPr sz="2400" spc="25" dirty="0">
                <a:solidFill>
                  <a:srgbClr val="252525"/>
                </a:solidFill>
                <a:latin typeface="Times New Roman"/>
                <a:cs typeface="Times New Roman"/>
              </a:rPr>
              <a:t>to </a:t>
            </a:r>
            <a:r>
              <a:rPr sz="2400" spc="-90" dirty="0">
                <a:solidFill>
                  <a:srgbClr val="252525"/>
                </a:solidFill>
                <a:latin typeface="Times New Roman"/>
                <a:cs typeface="Times New Roman"/>
              </a:rPr>
              <a:t>a </a:t>
            </a:r>
            <a:r>
              <a:rPr sz="2400" spc="-40" dirty="0">
                <a:solidFill>
                  <a:srgbClr val="252525"/>
                </a:solidFill>
                <a:latin typeface="Times New Roman"/>
                <a:cs typeface="Times New Roman"/>
              </a:rPr>
              <a:t>supervisor, </a:t>
            </a:r>
            <a:r>
              <a:rPr sz="2400" spc="-30" dirty="0">
                <a:solidFill>
                  <a:srgbClr val="252525"/>
                </a:solidFill>
                <a:latin typeface="Times New Roman"/>
                <a:cs typeface="Times New Roman"/>
              </a:rPr>
              <a:t>does </a:t>
            </a:r>
            <a:r>
              <a:rPr sz="2400" spc="-45" dirty="0">
                <a:solidFill>
                  <a:srgbClr val="252525"/>
                </a:solidFill>
                <a:latin typeface="Times New Roman"/>
                <a:cs typeface="Times New Roman"/>
              </a:rPr>
              <a:t>it </a:t>
            </a:r>
            <a:r>
              <a:rPr sz="2400" spc="-70" dirty="0">
                <a:solidFill>
                  <a:srgbClr val="252525"/>
                </a:solidFill>
                <a:latin typeface="Times New Roman"/>
                <a:cs typeface="Times New Roman"/>
              </a:rPr>
              <a:t>make </a:t>
            </a:r>
            <a:r>
              <a:rPr sz="2400" spc="-40" dirty="0">
                <a:solidFill>
                  <a:srgbClr val="252525"/>
                </a:solidFill>
                <a:latin typeface="Times New Roman"/>
                <a:cs typeface="Times New Roman"/>
              </a:rPr>
              <a:t>me </a:t>
            </a:r>
            <a:r>
              <a:rPr sz="2400" spc="-35" dirty="0">
                <a:solidFill>
                  <a:srgbClr val="252525"/>
                </a:solidFill>
                <a:latin typeface="Times New Roman"/>
                <a:cs typeface="Times New Roman"/>
              </a:rPr>
              <a:t>look</a:t>
            </a:r>
            <a:r>
              <a:rPr sz="2400" spc="265" dirty="0">
                <a:solidFill>
                  <a:srgbClr val="252525"/>
                </a:solidFill>
                <a:latin typeface="Times New Roman"/>
                <a:cs typeface="Times New Roman"/>
              </a:rPr>
              <a:t> </a:t>
            </a:r>
            <a:r>
              <a:rPr sz="2400" spc="-70" dirty="0">
                <a:solidFill>
                  <a:srgbClr val="252525"/>
                </a:solidFill>
                <a:latin typeface="Times New Roman"/>
                <a:cs typeface="Times New Roman"/>
              </a:rPr>
              <a:t>bad?</a:t>
            </a:r>
            <a:r>
              <a:rPr lang="en-US" sz="2400" spc="-70" dirty="0">
                <a:solidFill>
                  <a:srgbClr val="252525"/>
                </a:solidFill>
                <a:latin typeface="Times New Roman"/>
                <a:cs typeface="Times New Roman"/>
              </a:rPr>
              <a:t> </a:t>
            </a:r>
            <a:r>
              <a:rPr lang="en-US" sz="2400" b="1" spc="-70" dirty="0">
                <a:solidFill>
                  <a:srgbClr val="252525"/>
                </a:solidFill>
                <a:latin typeface="Times New Roman"/>
                <a:cs typeface="Times New Roman"/>
              </a:rPr>
              <a:t>No!</a:t>
            </a:r>
          </a:p>
          <a:p>
            <a:pPr marL="254635" indent="-241935">
              <a:lnSpc>
                <a:spcPct val="100000"/>
              </a:lnSpc>
              <a:spcBef>
                <a:spcPts val="180"/>
              </a:spcBef>
              <a:buClr>
                <a:srgbClr val="83992A"/>
              </a:buClr>
              <a:buSzPct val="110416"/>
              <a:buAutoNum type="arabicPeriod"/>
              <a:tabLst>
                <a:tab pos="255270" algn="l"/>
              </a:tabLst>
            </a:pPr>
            <a:endParaRPr sz="2400" dirty="0">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r>
              <a:rPr sz="2400" spc="-10" dirty="0">
                <a:solidFill>
                  <a:srgbClr val="252525"/>
                </a:solidFill>
                <a:latin typeface="Times New Roman"/>
                <a:cs typeface="Times New Roman"/>
              </a:rPr>
              <a:t>How </a:t>
            </a:r>
            <a:r>
              <a:rPr sz="2400" spc="-25" dirty="0">
                <a:solidFill>
                  <a:srgbClr val="252525"/>
                </a:solidFill>
                <a:latin typeface="Times New Roman"/>
                <a:cs typeface="Times New Roman"/>
              </a:rPr>
              <a:t>much </a:t>
            </a:r>
            <a:r>
              <a:rPr sz="2400" spc="-85" dirty="0">
                <a:solidFill>
                  <a:srgbClr val="252525"/>
                </a:solidFill>
                <a:latin typeface="Times New Roman"/>
                <a:cs typeface="Times New Roman"/>
              </a:rPr>
              <a:t>clinical</a:t>
            </a:r>
            <a:r>
              <a:rPr lang="en-US" sz="2400" spc="-85" dirty="0">
                <a:solidFill>
                  <a:srgbClr val="252525"/>
                </a:solidFill>
                <a:latin typeface="Times New Roman"/>
                <a:cs typeface="Times New Roman"/>
              </a:rPr>
              <a:t>/research</a:t>
            </a:r>
            <a:r>
              <a:rPr sz="2400" spc="-85" dirty="0">
                <a:solidFill>
                  <a:srgbClr val="252525"/>
                </a:solidFill>
                <a:latin typeface="Times New Roman"/>
                <a:cs typeface="Times New Roman"/>
              </a:rPr>
              <a:t> </a:t>
            </a:r>
            <a:r>
              <a:rPr sz="2400" spc="-55" dirty="0">
                <a:solidFill>
                  <a:srgbClr val="252525"/>
                </a:solidFill>
                <a:latin typeface="Times New Roman"/>
                <a:cs typeface="Times New Roman"/>
              </a:rPr>
              <a:t>experience </a:t>
            </a:r>
            <a:r>
              <a:rPr sz="2400" spc="10" dirty="0">
                <a:solidFill>
                  <a:srgbClr val="252525"/>
                </a:solidFill>
                <a:latin typeface="Times New Roman"/>
                <a:cs typeface="Times New Roman"/>
              </a:rPr>
              <a:t>do </a:t>
            </a:r>
            <a:r>
              <a:rPr sz="2400" spc="50" dirty="0">
                <a:solidFill>
                  <a:srgbClr val="252525"/>
                </a:solidFill>
                <a:latin typeface="Times New Roman"/>
                <a:cs typeface="Times New Roman"/>
              </a:rPr>
              <a:t>I </a:t>
            </a:r>
            <a:r>
              <a:rPr sz="2400" spc="-35" dirty="0">
                <a:solidFill>
                  <a:srgbClr val="252525"/>
                </a:solidFill>
                <a:latin typeface="Times New Roman"/>
                <a:cs typeface="Times New Roman"/>
              </a:rPr>
              <a:t>need </a:t>
            </a:r>
            <a:r>
              <a:rPr sz="2400" dirty="0">
                <a:solidFill>
                  <a:srgbClr val="252525"/>
                </a:solidFill>
                <a:latin typeface="Times New Roman"/>
                <a:cs typeface="Times New Roman"/>
              </a:rPr>
              <a:t>for </a:t>
            </a:r>
            <a:r>
              <a:rPr sz="2400" spc="-90" dirty="0">
                <a:solidFill>
                  <a:srgbClr val="252525"/>
                </a:solidFill>
                <a:latin typeface="Times New Roman"/>
                <a:cs typeface="Times New Roman"/>
              </a:rPr>
              <a:t>Clinical</a:t>
            </a:r>
            <a:r>
              <a:rPr sz="2400" spc="165" dirty="0">
                <a:solidFill>
                  <a:srgbClr val="252525"/>
                </a:solidFill>
                <a:latin typeface="Times New Roman"/>
                <a:cs typeface="Times New Roman"/>
              </a:rPr>
              <a:t> </a:t>
            </a:r>
            <a:r>
              <a:rPr sz="2400" spc="-85" dirty="0">
                <a:solidFill>
                  <a:srgbClr val="252525"/>
                </a:solidFill>
                <a:latin typeface="Times New Roman"/>
                <a:cs typeface="Times New Roman"/>
              </a:rPr>
              <a:t>Psychology?</a:t>
            </a:r>
            <a:r>
              <a:rPr lang="en-US" sz="2400" b="1" spc="-85" dirty="0">
                <a:solidFill>
                  <a:srgbClr val="252525"/>
                </a:solidFill>
                <a:latin typeface="Times New Roman"/>
                <a:cs typeface="Times New Roman"/>
              </a:rPr>
              <a:t> It differs between supervisors. In general, quality is more important than quantity- resume padding by working in lots of labs with little work is not recommended!</a:t>
            </a:r>
          </a:p>
          <a:p>
            <a:pPr marL="254000" indent="-241300">
              <a:lnSpc>
                <a:spcPct val="100000"/>
              </a:lnSpc>
              <a:spcBef>
                <a:spcPts val="180"/>
              </a:spcBef>
              <a:buClr>
                <a:srgbClr val="83992A"/>
              </a:buClr>
              <a:buSzPct val="110416"/>
              <a:buAutoNum type="arabicPeriod"/>
              <a:tabLst>
                <a:tab pos="254635" algn="l"/>
              </a:tabLst>
            </a:pPr>
            <a:endParaRPr lang="en-US" sz="2400" b="1" spc="-85" dirty="0">
              <a:solidFill>
                <a:srgbClr val="252525"/>
              </a:solidFill>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r>
              <a:rPr lang="en-US" sz="2400" spc="70" dirty="0">
                <a:solidFill>
                  <a:srgbClr val="252525"/>
                </a:solidFill>
                <a:latin typeface="Times New Roman"/>
                <a:cs typeface="Times New Roman"/>
              </a:rPr>
              <a:t>Do </a:t>
            </a:r>
            <a:r>
              <a:rPr lang="en-US" sz="2400" spc="50" dirty="0">
                <a:solidFill>
                  <a:srgbClr val="252525"/>
                </a:solidFill>
                <a:latin typeface="Times New Roman"/>
                <a:cs typeface="Times New Roman"/>
              </a:rPr>
              <a:t>I </a:t>
            </a:r>
            <a:r>
              <a:rPr lang="en-US" sz="2400" spc="-35" dirty="0">
                <a:solidFill>
                  <a:srgbClr val="252525"/>
                </a:solidFill>
                <a:latin typeface="Times New Roman"/>
                <a:cs typeface="Times New Roman"/>
              </a:rPr>
              <a:t>need </a:t>
            </a:r>
            <a:r>
              <a:rPr lang="en-US" sz="2400" spc="25" dirty="0">
                <a:solidFill>
                  <a:srgbClr val="252525"/>
                </a:solidFill>
                <a:latin typeface="Times New Roman"/>
                <a:cs typeface="Times New Roman"/>
              </a:rPr>
              <a:t>to </a:t>
            </a:r>
            <a:r>
              <a:rPr lang="en-US" sz="2400" spc="-40" dirty="0">
                <a:solidFill>
                  <a:srgbClr val="252525"/>
                </a:solidFill>
                <a:latin typeface="Times New Roman"/>
                <a:cs typeface="Times New Roman"/>
              </a:rPr>
              <a:t>complete </a:t>
            </a:r>
            <a:r>
              <a:rPr lang="en-US" sz="2400" spc="-95" dirty="0">
                <a:solidFill>
                  <a:srgbClr val="252525"/>
                </a:solidFill>
                <a:latin typeface="Times New Roman"/>
                <a:cs typeface="Times New Roman"/>
              </a:rPr>
              <a:t>a</a:t>
            </a:r>
            <a:r>
              <a:rPr lang="en-US" sz="2400" spc="-60" dirty="0">
                <a:solidFill>
                  <a:srgbClr val="252525"/>
                </a:solidFill>
                <a:latin typeface="Times New Roman"/>
                <a:cs typeface="Times New Roman"/>
              </a:rPr>
              <a:t> </a:t>
            </a:r>
            <a:r>
              <a:rPr lang="en-US" sz="2400" spc="-70" dirty="0">
                <a:solidFill>
                  <a:srgbClr val="252525"/>
                </a:solidFill>
                <a:latin typeface="Times New Roman"/>
                <a:cs typeface="Times New Roman"/>
              </a:rPr>
              <a:t>thesis? </a:t>
            </a:r>
            <a:r>
              <a:rPr lang="en-US" sz="2400" b="1" spc="-70" dirty="0">
                <a:solidFill>
                  <a:srgbClr val="252525"/>
                </a:solidFill>
                <a:latin typeface="Times New Roman"/>
                <a:cs typeface="Times New Roman"/>
              </a:rPr>
              <a:t>This differs from school to school (you can find their requirements), but generally a thesis or equivalent (independent study) is necessary</a:t>
            </a:r>
            <a:endParaRPr lang="en-US" sz="2400" dirty="0">
              <a:latin typeface="Times New Roman"/>
              <a:cs typeface="Times New Roman"/>
            </a:endParaRPr>
          </a:p>
          <a:p>
            <a:pPr marL="254000" indent="-241300">
              <a:lnSpc>
                <a:spcPct val="100000"/>
              </a:lnSpc>
              <a:spcBef>
                <a:spcPts val="180"/>
              </a:spcBef>
              <a:buClr>
                <a:srgbClr val="83992A"/>
              </a:buClr>
              <a:buSzPct val="110416"/>
              <a:buAutoNum type="arabicPeriod"/>
              <a:tabLst>
                <a:tab pos="254635" algn="l"/>
              </a:tabLst>
            </a:pPr>
            <a:endParaRPr sz="2400" dirty="0">
              <a:latin typeface="Times New Roman"/>
              <a:cs typeface="Times New Roman"/>
            </a:endParaRPr>
          </a:p>
        </p:txBody>
      </p:sp>
      <p:sp>
        <p:nvSpPr>
          <p:cNvPr id="6" name="Title 5">
            <a:extLst>
              <a:ext uri="{FF2B5EF4-FFF2-40B4-BE49-F238E27FC236}">
                <a16:creationId xmlns:a16="http://schemas.microsoft.com/office/drawing/2014/main" id="{FB227897-6581-49C1-BFB9-CA9F737B95FB}"/>
              </a:ext>
            </a:extLst>
          </p:cNvPr>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39934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7422-3570-49B1-9FF7-CDB525A29F86}"/>
              </a:ext>
            </a:extLst>
          </p:cNvPr>
          <p:cNvSpPr>
            <a:spLocks noGrp="1"/>
          </p:cNvSpPr>
          <p:nvPr>
            <p:ph type="title"/>
          </p:nvPr>
        </p:nvSpPr>
        <p:spPr/>
        <p:txBody>
          <a:bodyPr/>
          <a:lstStyle/>
          <a:p>
            <a:r>
              <a:rPr lang="en-US" dirty="0"/>
              <a:t>Application timeline</a:t>
            </a:r>
          </a:p>
        </p:txBody>
      </p:sp>
      <p:pic>
        <p:nvPicPr>
          <p:cNvPr id="4" name="Picture 3">
            <a:extLst>
              <a:ext uri="{FF2B5EF4-FFF2-40B4-BE49-F238E27FC236}">
                <a16:creationId xmlns:a16="http://schemas.microsoft.com/office/drawing/2014/main" id="{CBF8A109-A177-41E1-AD50-56DBC83BA10A}"/>
              </a:ext>
            </a:extLst>
          </p:cNvPr>
          <p:cNvPicPr>
            <a:picLocks noChangeAspect="1"/>
          </p:cNvPicPr>
          <p:nvPr/>
        </p:nvPicPr>
        <p:blipFill rotWithShape="1">
          <a:blip r:embed="rId3">
            <a:extLst>
              <a:ext uri="{28A0092B-C50C-407E-A947-70E740481C1C}">
                <a14:useLocalDpi xmlns:a14="http://schemas.microsoft.com/office/drawing/2010/main" val="0"/>
              </a:ext>
            </a:extLst>
          </a:blip>
          <a:srcRect l="37647" t="45855" r="11728" b="26321"/>
          <a:stretch/>
        </p:blipFill>
        <p:spPr>
          <a:xfrm>
            <a:off x="-17885" y="2895600"/>
            <a:ext cx="12131399" cy="3750384"/>
          </a:xfrm>
          <a:prstGeom prst="rect">
            <a:avLst/>
          </a:prstGeom>
        </p:spPr>
      </p:pic>
    </p:spTree>
    <p:extLst>
      <p:ext uri="{BB962C8B-B14F-4D97-AF65-F5344CB8AC3E}">
        <p14:creationId xmlns:p14="http://schemas.microsoft.com/office/powerpoint/2010/main" val="1215510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11734800" cy="1447800"/>
          </a:xfrm>
        </p:spPr>
        <p:txBody>
          <a:bodyPr>
            <a:normAutofit/>
          </a:bodyPr>
          <a:lstStyle/>
          <a:p>
            <a:r>
              <a:rPr lang="en-US" dirty="0"/>
              <a:t>Frequently Asked Questions</a:t>
            </a:r>
          </a:p>
        </p:txBody>
      </p:sp>
      <p:sp>
        <p:nvSpPr>
          <p:cNvPr id="3" name="Text Placeholder 2"/>
          <p:cNvSpPr>
            <a:spLocks noGrp="1"/>
          </p:cNvSpPr>
          <p:nvPr>
            <p:ph idx="1"/>
          </p:nvPr>
        </p:nvSpPr>
        <p:spPr>
          <a:xfrm>
            <a:off x="685800" y="1981201"/>
            <a:ext cx="10896600" cy="4343400"/>
          </a:xfrm>
        </p:spPr>
        <p:txBody>
          <a:bodyPr/>
          <a:lstStyle/>
          <a:p>
            <a:pPr marL="457200" indent="-457200">
              <a:buFont typeface="+mj-lt"/>
              <a:buAutoNum type="arabicPeriod"/>
            </a:pPr>
            <a:r>
              <a:rPr lang="en-US" sz="2300" dirty="0"/>
              <a:t>How do I establish relationships with professors? </a:t>
            </a:r>
            <a:r>
              <a:rPr lang="en-US" sz="2300" b="1" dirty="0"/>
              <a:t>Find professors that interest you, and email them asking to meet! Indicate your interests, and see if you can take up a role in their lab, research, etc. If you currently know any professors, using them for networking is a great idea.</a:t>
            </a:r>
            <a:endParaRPr lang="en-US" sz="2300" dirty="0"/>
          </a:p>
          <a:p>
            <a:pPr marL="527050" indent="-514350">
              <a:lnSpc>
                <a:spcPct val="100000"/>
              </a:lnSpc>
              <a:spcBef>
                <a:spcPts val="185"/>
              </a:spcBef>
              <a:buClr>
                <a:srgbClr val="83992A"/>
              </a:buClr>
              <a:buSzPct val="110416"/>
              <a:buFont typeface="+mj-lt"/>
              <a:buAutoNum type="arabicPeriod"/>
              <a:tabLst>
                <a:tab pos="254635" algn="l"/>
              </a:tabLst>
            </a:pPr>
            <a:endParaRPr lang="en-US" sz="2300" spc="70" dirty="0"/>
          </a:p>
          <a:p>
            <a:pPr marL="527050" indent="-514350">
              <a:lnSpc>
                <a:spcPct val="100000"/>
              </a:lnSpc>
              <a:spcBef>
                <a:spcPts val="185"/>
              </a:spcBef>
              <a:buClr>
                <a:srgbClr val="83992A"/>
              </a:buClr>
              <a:buSzPct val="110416"/>
              <a:buFont typeface="+mj-lt"/>
              <a:buAutoNum type="arabicPeriod"/>
              <a:tabLst>
                <a:tab pos="254635" algn="l"/>
              </a:tabLst>
            </a:pPr>
            <a:r>
              <a:rPr lang="en-US" sz="2300" spc="70" dirty="0"/>
              <a:t>Do </a:t>
            </a:r>
            <a:r>
              <a:rPr lang="en-US" sz="2300" spc="50" dirty="0"/>
              <a:t>I </a:t>
            </a:r>
            <a:r>
              <a:rPr lang="en-US" sz="2300" spc="-35" dirty="0"/>
              <a:t>need </a:t>
            </a:r>
            <a:r>
              <a:rPr lang="en-US" sz="2300" spc="25" dirty="0"/>
              <a:t>to </a:t>
            </a:r>
            <a:r>
              <a:rPr lang="en-US" sz="2300" spc="-60" dirty="0"/>
              <a:t>have </a:t>
            </a:r>
            <a:r>
              <a:rPr lang="en-US" sz="2300" spc="-95" dirty="0"/>
              <a:t>a</a:t>
            </a:r>
            <a:r>
              <a:rPr lang="en-US" sz="2300" spc="-50" dirty="0"/>
              <a:t> </a:t>
            </a:r>
            <a:r>
              <a:rPr lang="en-US" sz="2300" spc="-55" dirty="0"/>
              <a:t>publication? </a:t>
            </a:r>
            <a:r>
              <a:rPr lang="en-US" sz="2300" b="1" spc="-55" dirty="0"/>
              <a:t>No; they’re helpful, but not required.</a:t>
            </a:r>
            <a:endParaRPr lang="en-US" sz="2300" spc="-55" dirty="0"/>
          </a:p>
          <a:p>
            <a:pPr marL="514350" indent="-514350">
              <a:buAutoNum type="arabicPeriod"/>
            </a:pPr>
            <a:endParaRPr lang="en-US" dirty="0"/>
          </a:p>
        </p:txBody>
      </p:sp>
    </p:spTree>
    <p:extLst>
      <p:ext uri="{BB962C8B-B14F-4D97-AF65-F5344CB8AC3E}">
        <p14:creationId xmlns:p14="http://schemas.microsoft.com/office/powerpoint/2010/main" val="4094358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905000"/>
            <a:ext cx="10820400" cy="4668837"/>
          </a:xfrm>
        </p:spPr>
        <p:txBody>
          <a:bodyPr>
            <a:normAutofit/>
          </a:bodyPr>
          <a:lstStyle/>
          <a:p>
            <a:pPr marL="0" indent="0">
              <a:buNone/>
            </a:pPr>
            <a:r>
              <a:rPr lang="en-US" sz="2300" b="1" dirty="0"/>
              <a:t>1. How do I know if graduate school is right for me, or if psychology is right for me? </a:t>
            </a:r>
          </a:p>
          <a:p>
            <a:pPr marL="0" indent="0">
              <a:buNone/>
            </a:pPr>
            <a:r>
              <a:rPr lang="en-US" sz="2300" dirty="0"/>
              <a:t>We recommend speaking to current psychologists and grad students in the field you’re interested in- they can give you a better idea of what their lifestyle is like and you can see if it works for your goals!</a:t>
            </a:r>
          </a:p>
          <a:p>
            <a:pPr marL="457200" indent="-457200">
              <a:buFont typeface="+mj-lt"/>
              <a:buAutoNum type="arabicPeriod"/>
            </a:pPr>
            <a:endParaRPr lang="en-US" sz="2300" spc="-55" dirty="0"/>
          </a:p>
          <a:p>
            <a:pPr marL="0" indent="0">
              <a:buNone/>
            </a:pPr>
            <a:r>
              <a:rPr lang="en-US" sz="2300" b="1" spc="-55" dirty="0"/>
              <a:t>2. What do I do if my grades aren’t high enough to get into grad school? </a:t>
            </a:r>
          </a:p>
          <a:p>
            <a:pPr marL="0" indent="0">
              <a:buNone/>
            </a:pPr>
            <a:r>
              <a:rPr lang="en-US" sz="2300" spc="-55" dirty="0"/>
              <a:t>Re-take courses, or complete additional courses. Most schools look at your last 20 half-courses (3-credit courses). The higher your GPA is the better. However, people have gotten in with lower GPAs, so long as their GPA meets the school’s minimum requirement- it’s just harder to do!</a:t>
            </a:r>
          </a:p>
          <a:p>
            <a:pPr marL="0" indent="0">
              <a:buNone/>
            </a:pPr>
            <a:r>
              <a:rPr lang="en-US" sz="2300" spc="-55" dirty="0"/>
              <a:t>Make a very strong personal statement, and have very strong reference letters. Having a lot of great experience and great GRE scores really helps here too!</a:t>
            </a:r>
            <a:endParaRPr lang="en-US" sz="2300" dirty="0"/>
          </a:p>
          <a:p>
            <a:endParaRPr lang="en-US" sz="2300" dirty="0"/>
          </a:p>
          <a:p>
            <a:endParaRPr lang="en-US" sz="2300" dirty="0"/>
          </a:p>
        </p:txBody>
      </p:sp>
      <p:sp>
        <p:nvSpPr>
          <p:cNvPr id="6" name="Title 5">
            <a:extLst>
              <a:ext uri="{FF2B5EF4-FFF2-40B4-BE49-F238E27FC236}">
                <a16:creationId xmlns:a16="http://schemas.microsoft.com/office/drawing/2014/main" id="{33379FAB-F526-4368-919A-CB26F2B8FF43}"/>
              </a:ext>
            </a:extLst>
          </p:cNvPr>
          <p:cNvSpPr>
            <a:spLocks noGrp="1"/>
          </p:cNvSpPr>
          <p:nvPr>
            <p:ph type="title"/>
          </p:nvPr>
        </p:nvSpPr>
        <p:spPr>
          <a:xfrm>
            <a:off x="1023938" y="284163"/>
            <a:ext cx="9720262" cy="1500187"/>
          </a:xfrm>
        </p:spPr>
        <p:txBody>
          <a:bodyPr/>
          <a:lstStyle/>
          <a:p>
            <a:r>
              <a:rPr lang="en-US" dirty="0"/>
              <a:t>Frequently asked questions</a:t>
            </a:r>
          </a:p>
        </p:txBody>
      </p:sp>
      <p:sp>
        <p:nvSpPr>
          <p:cNvPr id="4" name="Rectangle 3">
            <a:extLst>
              <a:ext uri="{FF2B5EF4-FFF2-40B4-BE49-F238E27FC236}">
                <a16:creationId xmlns:a16="http://schemas.microsoft.com/office/drawing/2014/main" id="{DC42D5DD-1CD5-46F5-8FA1-3B87A7AD3A78}"/>
              </a:ext>
            </a:extLst>
          </p:cNvPr>
          <p:cNvSpPr/>
          <p:nvPr/>
        </p:nvSpPr>
        <p:spPr>
          <a:xfrm>
            <a:off x="304800" y="3962400"/>
            <a:ext cx="11734800" cy="26107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98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905000"/>
            <a:ext cx="10820400" cy="4668837"/>
          </a:xfrm>
        </p:spPr>
        <p:txBody>
          <a:bodyPr>
            <a:normAutofit/>
          </a:bodyPr>
          <a:lstStyle/>
          <a:p>
            <a:pPr marL="0" indent="0">
              <a:buNone/>
            </a:pPr>
            <a:r>
              <a:rPr lang="en-US" sz="2300" b="1" dirty="0"/>
              <a:t>1. How do I know if graduate school is right for me, or if psychology is right for me? </a:t>
            </a:r>
          </a:p>
          <a:p>
            <a:pPr marL="0" indent="0">
              <a:buNone/>
            </a:pPr>
            <a:r>
              <a:rPr lang="en-US" sz="2300" dirty="0"/>
              <a:t>We recommend speaking to current psychologists and grad students in the field you’re interested in- they can give you a better idea of what their lifestyle is like, what the work is each day and you can see if it works for your goals!</a:t>
            </a:r>
          </a:p>
          <a:p>
            <a:pPr marL="457200" indent="-457200">
              <a:buFont typeface="+mj-lt"/>
              <a:buAutoNum type="arabicPeriod"/>
            </a:pPr>
            <a:endParaRPr lang="en-US" sz="2300" spc="-55" dirty="0"/>
          </a:p>
          <a:p>
            <a:pPr marL="0" indent="0">
              <a:buNone/>
            </a:pPr>
            <a:r>
              <a:rPr lang="en-US" sz="2300" b="1" spc="-55" dirty="0"/>
              <a:t>2. What do I do if my grades aren’t high enough to get into grad school? </a:t>
            </a:r>
          </a:p>
          <a:p>
            <a:pPr marL="0" indent="0">
              <a:buNone/>
            </a:pPr>
            <a:r>
              <a:rPr lang="en-US" sz="2300" spc="-55" dirty="0"/>
              <a:t>Re-take courses, or complete additional courses. Most schools look at your last 20 half-courses (3-credit courses). The higher your GPA is the better. However, people have gotten in with lower GPAs, so long as their GPA meets the school’s minimum requirement- it’s just harder to do!</a:t>
            </a:r>
          </a:p>
          <a:p>
            <a:pPr marL="0" indent="0">
              <a:buNone/>
            </a:pPr>
            <a:r>
              <a:rPr lang="en-US" sz="2300" spc="-55" dirty="0"/>
              <a:t>Make a very strong personal statement, and have very strong reference letters. Having a lot of great experience and great GRE scores really helps here too!</a:t>
            </a:r>
            <a:endParaRPr lang="en-US" sz="2300" dirty="0"/>
          </a:p>
          <a:p>
            <a:endParaRPr lang="en-US" sz="2300" dirty="0"/>
          </a:p>
          <a:p>
            <a:endParaRPr lang="en-US" sz="2300" dirty="0"/>
          </a:p>
        </p:txBody>
      </p:sp>
      <p:sp>
        <p:nvSpPr>
          <p:cNvPr id="6" name="Title 5">
            <a:extLst>
              <a:ext uri="{FF2B5EF4-FFF2-40B4-BE49-F238E27FC236}">
                <a16:creationId xmlns:a16="http://schemas.microsoft.com/office/drawing/2014/main" id="{33379FAB-F526-4368-919A-CB26F2B8FF43}"/>
              </a:ext>
            </a:extLst>
          </p:cNvPr>
          <p:cNvSpPr>
            <a:spLocks noGrp="1"/>
          </p:cNvSpPr>
          <p:nvPr>
            <p:ph type="title"/>
          </p:nvPr>
        </p:nvSpPr>
        <p:spPr>
          <a:xfrm>
            <a:off x="1023938" y="284163"/>
            <a:ext cx="9720262" cy="1500187"/>
          </a:xfrm>
        </p:spPr>
        <p:txBody>
          <a:bodyPr/>
          <a:lstStyle/>
          <a:p>
            <a:r>
              <a:rPr lang="en-US" dirty="0"/>
              <a:t>Frequently asked questions</a:t>
            </a:r>
          </a:p>
        </p:txBody>
      </p:sp>
    </p:spTree>
    <p:extLst>
      <p:ext uri="{BB962C8B-B14F-4D97-AF65-F5344CB8AC3E}">
        <p14:creationId xmlns:p14="http://schemas.microsoft.com/office/powerpoint/2010/main" val="28103229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8D6D1F-B2D8-4449-8097-947D795DBAC4}"/>
              </a:ext>
            </a:extLst>
          </p:cNvPr>
          <p:cNvSpPr/>
          <p:nvPr/>
        </p:nvSpPr>
        <p:spPr>
          <a:xfrm>
            <a:off x="0" y="381000"/>
            <a:ext cx="12192000" cy="1143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4C96-BF41-42F1-9361-D06C708C8D66}"/>
              </a:ext>
            </a:extLst>
          </p:cNvPr>
          <p:cNvSpPr>
            <a:spLocks noGrp="1"/>
          </p:cNvSpPr>
          <p:nvPr>
            <p:ph type="title"/>
          </p:nvPr>
        </p:nvSpPr>
        <p:spPr/>
        <p:txBody>
          <a:bodyPr/>
          <a:lstStyle/>
          <a:p>
            <a:r>
              <a:rPr lang="en-US" dirty="0"/>
              <a:t>Tonight’s Agenda </a:t>
            </a:r>
          </a:p>
        </p:txBody>
      </p:sp>
      <p:sp>
        <p:nvSpPr>
          <p:cNvPr id="3" name="Content Placeholder 2">
            <a:extLst>
              <a:ext uri="{FF2B5EF4-FFF2-40B4-BE49-F238E27FC236}">
                <a16:creationId xmlns:a16="http://schemas.microsoft.com/office/drawing/2014/main" id="{D54517BB-AD81-4DAB-BF9D-8E249AC6B349}"/>
              </a:ext>
            </a:extLst>
          </p:cNvPr>
          <p:cNvSpPr>
            <a:spLocks noGrp="1"/>
          </p:cNvSpPr>
          <p:nvPr>
            <p:ph idx="1"/>
          </p:nvPr>
        </p:nvSpPr>
        <p:spPr>
          <a:xfrm>
            <a:off x="588264" y="2133600"/>
            <a:ext cx="11015472" cy="4170009"/>
          </a:xfrm>
        </p:spPr>
        <p:txBody>
          <a:bodyPr>
            <a:normAutofit fontScale="92500" lnSpcReduction="10000"/>
          </a:bodyPr>
          <a:lstStyle/>
          <a:p>
            <a:pPr marL="457200" indent="-457200">
              <a:buFont typeface="Arial" panose="020B0604020202020204" pitchFamily="34" charset="0"/>
              <a:buChar char="•"/>
            </a:pPr>
            <a:r>
              <a:rPr lang="en-US" sz="3500" dirty="0"/>
              <a:t>Graduate School Application process – procedure &amp; advice</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b="1" dirty="0"/>
              <a:t>Clinical </a:t>
            </a:r>
            <a:r>
              <a:rPr lang="en-US" sz="3500" dirty="0"/>
              <a:t>(CPA PhD programs) </a:t>
            </a:r>
            <a:r>
              <a:rPr lang="en-US" sz="3500" b="1" dirty="0"/>
              <a:t>vs. Counseling</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What is like to practice clinically as a psychotherapist? </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Question &amp; Answer period / Panel</a:t>
            </a:r>
          </a:p>
          <a:p>
            <a:endParaRPr lang="en-US" dirty="0"/>
          </a:p>
        </p:txBody>
      </p:sp>
    </p:spTree>
    <p:extLst>
      <p:ext uri="{BB962C8B-B14F-4D97-AF65-F5344CB8AC3E}">
        <p14:creationId xmlns:p14="http://schemas.microsoft.com/office/powerpoint/2010/main" val="22683478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6996-1399-4CB8-AFFA-58F1B4710A2A}"/>
              </a:ext>
            </a:extLst>
          </p:cNvPr>
          <p:cNvSpPr>
            <a:spLocks noGrp="1"/>
          </p:cNvSpPr>
          <p:nvPr>
            <p:ph type="title"/>
          </p:nvPr>
        </p:nvSpPr>
        <p:spPr/>
        <p:txBody>
          <a:bodyPr/>
          <a:lstStyle/>
          <a:p>
            <a:r>
              <a:rPr lang="en-US" dirty="0"/>
              <a:t>Clinical vs. counseling</a:t>
            </a:r>
          </a:p>
        </p:txBody>
      </p:sp>
      <p:pic>
        <p:nvPicPr>
          <p:cNvPr id="4" name="Content Placeholder 3">
            <a:extLst>
              <a:ext uri="{FF2B5EF4-FFF2-40B4-BE49-F238E27FC236}">
                <a16:creationId xmlns:a16="http://schemas.microsoft.com/office/drawing/2014/main" id="{39EA2800-80CA-457C-BBBB-38D629E2D382}"/>
              </a:ext>
            </a:extLst>
          </p:cNvPr>
          <p:cNvPicPr>
            <a:picLocks noGrp="1" noChangeAspect="1"/>
          </p:cNvPicPr>
          <p:nvPr>
            <p:ph idx="1"/>
          </p:nvPr>
        </p:nvPicPr>
        <p:blipFill>
          <a:blip r:embed="rId2"/>
          <a:stretch>
            <a:fillRect/>
          </a:stretch>
        </p:blipFill>
        <p:spPr>
          <a:xfrm>
            <a:off x="2743200" y="1828800"/>
            <a:ext cx="6477000" cy="4857750"/>
          </a:xfrm>
          <a:prstGeom prst="rect">
            <a:avLst/>
          </a:prstGeom>
        </p:spPr>
      </p:pic>
    </p:spTree>
    <p:extLst>
      <p:ext uri="{BB962C8B-B14F-4D97-AF65-F5344CB8AC3E}">
        <p14:creationId xmlns:p14="http://schemas.microsoft.com/office/powerpoint/2010/main" val="2319919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606630"/>
            <a:ext cx="11353800" cy="1029128"/>
          </a:xfrm>
          <a:prstGeom prst="rect">
            <a:avLst/>
          </a:prstGeom>
        </p:spPr>
        <p:txBody>
          <a:bodyPr vert="horz" wrap="square" lIns="0" tIns="13335" rIns="0" bIns="0" rtlCol="0">
            <a:spAutoFit/>
          </a:bodyPr>
          <a:lstStyle/>
          <a:p>
            <a:pPr marL="12700">
              <a:lnSpc>
                <a:spcPct val="100000"/>
              </a:lnSpc>
              <a:spcBef>
                <a:spcPts val="105"/>
              </a:spcBef>
            </a:pPr>
            <a:r>
              <a:rPr spc="-105" dirty="0"/>
              <a:t>Types </a:t>
            </a:r>
            <a:r>
              <a:rPr dirty="0"/>
              <a:t>of </a:t>
            </a:r>
            <a:r>
              <a:rPr spc="-70" dirty="0"/>
              <a:t>Degrees</a:t>
            </a:r>
            <a:endParaRPr spc="-130" dirty="0"/>
          </a:p>
        </p:txBody>
      </p:sp>
      <p:sp>
        <p:nvSpPr>
          <p:cNvPr id="3" name="object 3"/>
          <p:cNvSpPr txBox="1"/>
          <p:nvPr/>
        </p:nvSpPr>
        <p:spPr>
          <a:xfrm>
            <a:off x="838200" y="2057400"/>
            <a:ext cx="10820400" cy="3781484"/>
          </a:xfrm>
          <a:prstGeom prst="rect">
            <a:avLst/>
          </a:prstGeom>
        </p:spPr>
        <p:txBody>
          <a:bodyPr vert="horz" wrap="square" lIns="0" tIns="0" rIns="0" bIns="0" rtlCol="0">
            <a:spAutoFit/>
          </a:bodyPr>
          <a:lstStyle/>
          <a:p>
            <a:pPr marL="12701">
              <a:lnSpc>
                <a:spcPts val="2840"/>
              </a:lnSpc>
              <a:buClr>
                <a:srgbClr val="83992A"/>
              </a:buClr>
              <a:buSzPct val="110416"/>
              <a:tabLst>
                <a:tab pos="136525" algn="l"/>
              </a:tabLst>
            </a:pPr>
            <a:r>
              <a:rPr lang="en-US" sz="2400" spc="50" dirty="0">
                <a:solidFill>
                  <a:srgbClr val="252525"/>
                </a:solidFill>
                <a:latin typeface="Times New Roman"/>
                <a:cs typeface="Times New Roman"/>
              </a:rPr>
              <a:t> </a:t>
            </a:r>
            <a:r>
              <a:rPr sz="2400" spc="50" dirty="0">
                <a:solidFill>
                  <a:srgbClr val="252525"/>
                </a:solidFill>
                <a:latin typeface="Times New Roman"/>
                <a:cs typeface="Times New Roman"/>
              </a:rPr>
              <a:t>PhD</a:t>
            </a:r>
            <a:r>
              <a:rPr lang="en-US" sz="2400" spc="50" dirty="0">
                <a:solidFill>
                  <a:srgbClr val="252525"/>
                </a:solidFill>
                <a:latin typeface="Times New Roman"/>
                <a:cs typeface="Times New Roman"/>
              </a:rPr>
              <a:t> in Psychology (child stream, adult stream, or both)</a:t>
            </a:r>
            <a:endParaRPr sz="2400" dirty="0">
              <a:latin typeface="Times New Roman"/>
              <a:cs typeface="Times New Roman"/>
            </a:endParaRPr>
          </a:p>
          <a:p>
            <a:pPr marL="12701">
              <a:lnSpc>
                <a:spcPts val="2880"/>
              </a:lnSpc>
              <a:buClr>
                <a:srgbClr val="83992A"/>
              </a:buClr>
              <a:buSzPct val="110416"/>
              <a:tabLst>
                <a:tab pos="136525" algn="l"/>
              </a:tabLst>
            </a:pPr>
            <a:r>
              <a:rPr lang="en-US" sz="2400" spc="-35" dirty="0">
                <a:solidFill>
                  <a:srgbClr val="252525"/>
                </a:solidFill>
                <a:latin typeface="Times New Roman"/>
                <a:cs typeface="Times New Roman"/>
              </a:rPr>
              <a:t> </a:t>
            </a:r>
            <a:r>
              <a:rPr sz="2400" spc="-35" dirty="0">
                <a:solidFill>
                  <a:srgbClr val="252525"/>
                </a:solidFill>
                <a:latin typeface="Times New Roman"/>
                <a:cs typeface="Times New Roman"/>
              </a:rPr>
              <a:t>PsyD </a:t>
            </a:r>
            <a:r>
              <a:rPr lang="en-US" sz="2400" spc="-35" dirty="0">
                <a:solidFill>
                  <a:srgbClr val="252525"/>
                </a:solidFill>
                <a:latin typeface="Times New Roman"/>
                <a:cs typeface="Times New Roman"/>
              </a:rPr>
              <a:t>in Psychology </a:t>
            </a:r>
            <a:r>
              <a:rPr lang="en-US" sz="2400" spc="-75" dirty="0">
                <a:solidFill>
                  <a:srgbClr val="252525"/>
                </a:solidFill>
                <a:latin typeface="Times New Roman"/>
                <a:cs typeface="Times New Roman"/>
              </a:rPr>
              <a:t>- focuses only on clinical aspect of Clinical Psychology)</a:t>
            </a:r>
            <a:endParaRPr sz="2400" dirty="0">
              <a:latin typeface="Times New Roman"/>
              <a:cs typeface="Times New Roman"/>
            </a:endParaRPr>
          </a:p>
          <a:p>
            <a:pPr marL="12701">
              <a:lnSpc>
                <a:spcPts val="3090"/>
              </a:lnSpc>
              <a:buClr>
                <a:srgbClr val="83992A"/>
              </a:buClr>
              <a:buSzPct val="110416"/>
              <a:tabLst>
                <a:tab pos="136525" algn="l"/>
              </a:tabLst>
            </a:pPr>
            <a:r>
              <a:rPr lang="en-US" sz="2400" spc="-95" dirty="0">
                <a:solidFill>
                  <a:srgbClr val="252525"/>
                </a:solidFill>
                <a:latin typeface="Times New Roman"/>
                <a:cs typeface="Times New Roman"/>
              </a:rPr>
              <a:t> Masters in Counseling </a:t>
            </a:r>
          </a:p>
          <a:p>
            <a:pPr marL="12701">
              <a:lnSpc>
                <a:spcPts val="3090"/>
              </a:lnSpc>
              <a:buClr>
                <a:srgbClr val="83992A"/>
              </a:buClr>
              <a:buSzPct val="110416"/>
              <a:tabLst>
                <a:tab pos="136525" algn="l"/>
              </a:tabLst>
            </a:pPr>
            <a:r>
              <a:rPr lang="en-US" sz="2400" spc="-95" dirty="0">
                <a:solidFill>
                  <a:srgbClr val="252525"/>
                </a:solidFill>
                <a:latin typeface="Times New Roman"/>
                <a:cs typeface="Times New Roman"/>
              </a:rPr>
              <a:t> Masters in </a:t>
            </a:r>
            <a:r>
              <a:rPr sz="2400" spc="-95" dirty="0">
                <a:solidFill>
                  <a:srgbClr val="252525"/>
                </a:solidFill>
                <a:latin typeface="Times New Roman"/>
                <a:cs typeface="Times New Roman"/>
              </a:rPr>
              <a:t>Social </a:t>
            </a:r>
            <a:r>
              <a:rPr sz="2400" spc="-55" dirty="0">
                <a:solidFill>
                  <a:srgbClr val="252525"/>
                </a:solidFill>
                <a:latin typeface="Times New Roman"/>
                <a:cs typeface="Times New Roman"/>
              </a:rPr>
              <a:t>work</a:t>
            </a:r>
            <a:endParaRPr lang="en-US" sz="2400" spc="-55" dirty="0">
              <a:solidFill>
                <a:srgbClr val="252525"/>
              </a:solidFill>
              <a:latin typeface="Times New Roman"/>
              <a:cs typeface="Times New Roman"/>
            </a:endParaRPr>
          </a:p>
          <a:p>
            <a:pPr marL="12701">
              <a:lnSpc>
                <a:spcPts val="3090"/>
              </a:lnSpc>
              <a:buClr>
                <a:srgbClr val="83992A"/>
              </a:buClr>
              <a:buSzPct val="110416"/>
              <a:tabLst>
                <a:tab pos="136525" algn="l"/>
              </a:tabLst>
            </a:pPr>
            <a:endParaRPr lang="en-US" sz="2400" spc="-60" dirty="0">
              <a:solidFill>
                <a:srgbClr val="252525"/>
              </a:solidFill>
              <a:latin typeface="Times New Roman"/>
              <a:cs typeface="Times New Roman"/>
            </a:endParaRPr>
          </a:p>
          <a:p>
            <a:pPr marL="135890" indent="-123189">
              <a:lnSpc>
                <a:spcPts val="3090"/>
              </a:lnSpc>
              <a:buClr>
                <a:srgbClr val="83992A"/>
              </a:buClr>
              <a:buSzPct val="110416"/>
              <a:buFont typeface="Arial"/>
              <a:buChar char="•"/>
              <a:tabLst>
                <a:tab pos="136525" algn="l"/>
              </a:tabLst>
            </a:pPr>
            <a:endParaRPr sz="2400" dirty="0">
              <a:latin typeface="Times New Roman"/>
              <a:cs typeface="Times New Roman"/>
            </a:endParaRPr>
          </a:p>
          <a:p>
            <a:pPr marL="12701">
              <a:lnSpc>
                <a:spcPts val="3090"/>
              </a:lnSpc>
              <a:spcBef>
                <a:spcPts val="2460"/>
              </a:spcBef>
              <a:buClr>
                <a:srgbClr val="83992A"/>
              </a:buClr>
              <a:buSzPct val="110416"/>
              <a:tabLst>
                <a:tab pos="136525" algn="l"/>
              </a:tabLst>
            </a:pPr>
            <a:r>
              <a:rPr sz="2400" spc="10" dirty="0">
                <a:solidFill>
                  <a:srgbClr val="252525"/>
                </a:solidFill>
                <a:latin typeface="Times New Roman"/>
                <a:cs typeface="Times New Roman"/>
              </a:rPr>
              <a:t>If </a:t>
            </a:r>
            <a:r>
              <a:rPr sz="2400" spc="-35" dirty="0">
                <a:solidFill>
                  <a:srgbClr val="252525"/>
                </a:solidFill>
                <a:latin typeface="Times New Roman"/>
                <a:cs typeface="Times New Roman"/>
              </a:rPr>
              <a:t>interested </a:t>
            </a:r>
            <a:r>
              <a:rPr sz="2400" spc="-50" dirty="0">
                <a:solidFill>
                  <a:srgbClr val="252525"/>
                </a:solidFill>
                <a:latin typeface="Times New Roman"/>
                <a:cs typeface="Times New Roman"/>
              </a:rPr>
              <a:t>in </a:t>
            </a:r>
            <a:r>
              <a:rPr lang="en-US" sz="2400" spc="-85" dirty="0">
                <a:solidFill>
                  <a:srgbClr val="252525"/>
                </a:solidFill>
                <a:latin typeface="Times New Roman"/>
                <a:cs typeface="Times New Roman"/>
              </a:rPr>
              <a:t>Clinical Psychology</a:t>
            </a:r>
            <a:r>
              <a:rPr sz="2400" spc="-85" dirty="0">
                <a:solidFill>
                  <a:srgbClr val="252525"/>
                </a:solidFill>
                <a:latin typeface="Times New Roman"/>
                <a:cs typeface="Times New Roman"/>
              </a:rPr>
              <a:t>, </a:t>
            </a:r>
            <a:r>
              <a:rPr sz="2400" spc="-65" dirty="0">
                <a:solidFill>
                  <a:srgbClr val="252525"/>
                </a:solidFill>
                <a:latin typeface="Times New Roman"/>
                <a:cs typeface="Times New Roman"/>
              </a:rPr>
              <a:t>make </a:t>
            </a:r>
            <a:r>
              <a:rPr sz="2400" spc="-40" dirty="0">
                <a:solidFill>
                  <a:srgbClr val="252525"/>
                </a:solidFill>
                <a:latin typeface="Times New Roman"/>
                <a:cs typeface="Times New Roman"/>
              </a:rPr>
              <a:t>sure </a:t>
            </a:r>
            <a:r>
              <a:rPr sz="2400" spc="-10" dirty="0">
                <a:solidFill>
                  <a:srgbClr val="252525"/>
                </a:solidFill>
                <a:latin typeface="Times New Roman"/>
                <a:cs typeface="Times New Roman"/>
              </a:rPr>
              <a:t>the </a:t>
            </a:r>
            <a:r>
              <a:rPr sz="2400" spc="-30" dirty="0">
                <a:solidFill>
                  <a:srgbClr val="252525"/>
                </a:solidFill>
                <a:latin typeface="Times New Roman"/>
                <a:cs typeface="Times New Roman"/>
              </a:rPr>
              <a:t>program </a:t>
            </a:r>
            <a:r>
              <a:rPr sz="2400" spc="-90" dirty="0">
                <a:solidFill>
                  <a:srgbClr val="252525"/>
                </a:solidFill>
                <a:latin typeface="Times New Roman"/>
                <a:cs typeface="Times New Roman"/>
              </a:rPr>
              <a:t>is </a:t>
            </a:r>
            <a:r>
              <a:rPr sz="2400" b="1" spc="-50" dirty="0">
                <a:solidFill>
                  <a:srgbClr val="252525"/>
                </a:solidFill>
                <a:latin typeface="Times New Roman"/>
                <a:cs typeface="Times New Roman"/>
              </a:rPr>
              <a:t>accredited</a:t>
            </a:r>
            <a:r>
              <a:rPr sz="2400" spc="-50" dirty="0">
                <a:solidFill>
                  <a:srgbClr val="252525"/>
                </a:solidFill>
                <a:latin typeface="Times New Roman"/>
                <a:cs typeface="Times New Roman"/>
              </a:rPr>
              <a:t> </a:t>
            </a:r>
            <a:r>
              <a:rPr sz="2400" spc="-95" dirty="0">
                <a:solidFill>
                  <a:srgbClr val="252525"/>
                </a:solidFill>
                <a:latin typeface="Times New Roman"/>
                <a:cs typeface="Times New Roman"/>
              </a:rPr>
              <a:t>by </a:t>
            </a:r>
            <a:r>
              <a:rPr sz="2400" spc="-75" dirty="0">
                <a:solidFill>
                  <a:srgbClr val="252525"/>
                </a:solidFill>
                <a:latin typeface="Times New Roman"/>
                <a:cs typeface="Times New Roman"/>
              </a:rPr>
              <a:t>APA </a:t>
            </a:r>
            <a:r>
              <a:rPr sz="2400" spc="10" dirty="0">
                <a:solidFill>
                  <a:srgbClr val="252525"/>
                </a:solidFill>
                <a:latin typeface="Times New Roman"/>
                <a:cs typeface="Times New Roman"/>
              </a:rPr>
              <a:t>or</a:t>
            </a:r>
            <a:r>
              <a:rPr sz="2400" spc="35" dirty="0">
                <a:solidFill>
                  <a:srgbClr val="252525"/>
                </a:solidFill>
                <a:latin typeface="Times New Roman"/>
                <a:cs typeface="Times New Roman"/>
              </a:rPr>
              <a:t> </a:t>
            </a:r>
            <a:r>
              <a:rPr sz="2400" spc="-85" dirty="0">
                <a:solidFill>
                  <a:srgbClr val="252525"/>
                </a:solidFill>
                <a:latin typeface="Times New Roman"/>
                <a:cs typeface="Times New Roman"/>
              </a:rPr>
              <a:t>CPA:</a:t>
            </a:r>
            <a:endParaRPr sz="2400" dirty="0">
              <a:latin typeface="Times New Roman"/>
              <a:cs typeface="Times New Roman"/>
            </a:endParaRPr>
          </a:p>
          <a:p>
            <a:pPr marL="135890" indent="-123189">
              <a:lnSpc>
                <a:spcPts val="2880"/>
              </a:lnSpc>
              <a:buClr>
                <a:srgbClr val="83992A"/>
              </a:buClr>
              <a:buSzPct val="110416"/>
              <a:buFont typeface="Arial"/>
              <a:buChar char="•"/>
              <a:tabLst>
                <a:tab pos="136525" algn="l"/>
              </a:tabLst>
            </a:pPr>
            <a:r>
              <a:rPr sz="2400" spc="-60" dirty="0">
                <a:solidFill>
                  <a:srgbClr val="252525"/>
                </a:solidFill>
                <a:latin typeface="Times New Roman"/>
                <a:cs typeface="Times New Roman"/>
              </a:rPr>
              <a:t>CPA </a:t>
            </a:r>
            <a:r>
              <a:rPr sz="2400" spc="-50" dirty="0">
                <a:solidFill>
                  <a:srgbClr val="252525"/>
                </a:solidFill>
                <a:latin typeface="Times New Roman"/>
                <a:cs typeface="Times New Roman"/>
              </a:rPr>
              <a:t>accredited </a:t>
            </a:r>
            <a:r>
              <a:rPr sz="2400" spc="-90" dirty="0">
                <a:solidFill>
                  <a:srgbClr val="252525"/>
                </a:solidFill>
                <a:latin typeface="Times New Roman"/>
                <a:cs typeface="Times New Roman"/>
              </a:rPr>
              <a:t>(30)</a:t>
            </a:r>
            <a:r>
              <a:rPr sz="2400" spc="170" dirty="0">
                <a:solidFill>
                  <a:srgbClr val="A8BE4D"/>
                </a:solidFill>
                <a:latin typeface="Times New Roman"/>
                <a:cs typeface="Times New Roman"/>
              </a:rPr>
              <a:t> </a:t>
            </a:r>
            <a:r>
              <a:rPr sz="2400" u="heavy" spc="-10" dirty="0">
                <a:solidFill>
                  <a:srgbClr val="A8BE4D"/>
                </a:solidFill>
                <a:uFill>
                  <a:solidFill>
                    <a:srgbClr val="A8BE4D"/>
                  </a:solidFill>
                </a:uFill>
                <a:latin typeface="Times New Roman"/>
                <a:cs typeface="Times New Roman"/>
                <a:hlinkClick r:id="rId2"/>
              </a:rPr>
              <a:t>http://www.cpa.ca/accreditation/CPAaccreditedprograms</a:t>
            </a:r>
            <a:endParaRPr sz="2400" dirty="0">
              <a:latin typeface="Times New Roman"/>
              <a:cs typeface="Times New Roman"/>
            </a:endParaRPr>
          </a:p>
          <a:p>
            <a:pPr marL="135890" indent="-123189">
              <a:lnSpc>
                <a:spcPts val="3090"/>
              </a:lnSpc>
              <a:buClr>
                <a:srgbClr val="83992A"/>
              </a:buClr>
              <a:buSzPct val="110416"/>
              <a:buFont typeface="Arial"/>
              <a:buChar char="•"/>
              <a:tabLst>
                <a:tab pos="136525" algn="l"/>
              </a:tabLst>
            </a:pPr>
            <a:r>
              <a:rPr sz="2400" spc="-75" dirty="0">
                <a:solidFill>
                  <a:srgbClr val="252525"/>
                </a:solidFill>
                <a:latin typeface="Times New Roman"/>
                <a:cs typeface="Times New Roman"/>
              </a:rPr>
              <a:t>APA </a:t>
            </a:r>
            <a:r>
              <a:rPr sz="2400" spc="-50" dirty="0">
                <a:solidFill>
                  <a:srgbClr val="252525"/>
                </a:solidFill>
                <a:latin typeface="Times New Roman"/>
                <a:cs typeface="Times New Roman"/>
              </a:rPr>
              <a:t>accredited </a:t>
            </a:r>
            <a:r>
              <a:rPr sz="2400" spc="-85" dirty="0">
                <a:solidFill>
                  <a:srgbClr val="252525"/>
                </a:solidFill>
                <a:latin typeface="Times New Roman"/>
                <a:cs typeface="Times New Roman"/>
              </a:rPr>
              <a:t>(240)</a:t>
            </a:r>
            <a:r>
              <a:rPr sz="2400" spc="300" dirty="0">
                <a:solidFill>
                  <a:srgbClr val="A8BE4D"/>
                </a:solidFill>
                <a:latin typeface="Times New Roman"/>
                <a:cs typeface="Times New Roman"/>
              </a:rPr>
              <a:t> </a:t>
            </a:r>
            <a:r>
              <a:rPr sz="2400" u="heavy" spc="10" dirty="0">
                <a:solidFill>
                  <a:srgbClr val="A8BE4D"/>
                </a:solidFill>
                <a:uFill>
                  <a:solidFill>
                    <a:srgbClr val="A8BE4D"/>
                  </a:solidFill>
                </a:uFill>
                <a:latin typeface="Times New Roman"/>
                <a:cs typeface="Times New Roman"/>
                <a:hlinkClick r:id="rId3"/>
              </a:rPr>
              <a:t>http://www.apa.org/ed/accreditation/programs/index.aspx</a:t>
            </a:r>
            <a:endParaRPr sz="2400" dirty="0">
              <a:latin typeface="Times New Roman"/>
              <a:cs typeface="Times New Roman"/>
            </a:endParaRPr>
          </a:p>
        </p:txBody>
      </p:sp>
    </p:spTree>
    <p:extLst>
      <p:ext uri="{BB962C8B-B14F-4D97-AF65-F5344CB8AC3E}">
        <p14:creationId xmlns:p14="http://schemas.microsoft.com/office/powerpoint/2010/main" val="4160228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D200-67A5-4456-9432-4726FB34AAFE}"/>
              </a:ext>
            </a:extLst>
          </p:cNvPr>
          <p:cNvSpPr>
            <a:spLocks noGrp="1"/>
          </p:cNvSpPr>
          <p:nvPr>
            <p:ph type="title"/>
          </p:nvPr>
        </p:nvSpPr>
        <p:spPr/>
        <p:txBody>
          <a:bodyPr/>
          <a:lstStyle/>
          <a:p>
            <a:r>
              <a:rPr lang="en-US" dirty="0"/>
              <a:t>School vs. practice </a:t>
            </a:r>
          </a:p>
        </p:txBody>
      </p:sp>
      <p:sp>
        <p:nvSpPr>
          <p:cNvPr id="3" name="Content Placeholder 2">
            <a:extLst>
              <a:ext uri="{FF2B5EF4-FFF2-40B4-BE49-F238E27FC236}">
                <a16:creationId xmlns:a16="http://schemas.microsoft.com/office/drawing/2014/main" id="{59B8757D-898F-43ED-B31A-82C3123F965D}"/>
              </a:ext>
            </a:extLst>
          </p:cNvPr>
          <p:cNvSpPr>
            <a:spLocks noGrp="1"/>
          </p:cNvSpPr>
          <p:nvPr>
            <p:ph idx="1"/>
          </p:nvPr>
        </p:nvSpPr>
        <p:spPr/>
        <p:txBody>
          <a:bodyPr/>
          <a:lstStyle/>
          <a:p>
            <a:r>
              <a:rPr lang="en-US" dirty="0"/>
              <a:t> Completing a program does not give you the ability to practice</a:t>
            </a:r>
          </a:p>
          <a:p>
            <a:endParaRPr lang="en-US" dirty="0"/>
          </a:p>
          <a:p>
            <a:r>
              <a:rPr lang="en-US" dirty="0"/>
              <a:t> You need to be licensed by appropriate bodies </a:t>
            </a:r>
          </a:p>
        </p:txBody>
      </p:sp>
    </p:spTree>
    <p:extLst>
      <p:ext uri="{BB962C8B-B14F-4D97-AF65-F5344CB8AC3E}">
        <p14:creationId xmlns:p14="http://schemas.microsoft.com/office/powerpoint/2010/main" val="473652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CDBE-99CB-489F-B811-048BC08A8AF8}"/>
              </a:ext>
            </a:extLst>
          </p:cNvPr>
          <p:cNvSpPr>
            <a:spLocks noGrp="1"/>
          </p:cNvSpPr>
          <p:nvPr>
            <p:ph type="title"/>
          </p:nvPr>
        </p:nvSpPr>
        <p:spPr/>
        <p:txBody>
          <a:bodyPr/>
          <a:lstStyle/>
          <a:p>
            <a:r>
              <a:rPr lang="en-US" dirty="0"/>
              <a:t>What is Clinical Psychology? </a:t>
            </a:r>
          </a:p>
        </p:txBody>
      </p:sp>
      <p:sp>
        <p:nvSpPr>
          <p:cNvPr id="3" name="Content Placeholder 2">
            <a:extLst>
              <a:ext uri="{FF2B5EF4-FFF2-40B4-BE49-F238E27FC236}">
                <a16:creationId xmlns:a16="http://schemas.microsoft.com/office/drawing/2014/main" id="{FD05D04F-3C70-4A23-9C1D-6DC4F3E9CF5D}"/>
              </a:ext>
            </a:extLst>
          </p:cNvPr>
          <p:cNvSpPr>
            <a:spLocks noGrp="1"/>
          </p:cNvSpPr>
          <p:nvPr>
            <p:ph idx="1"/>
          </p:nvPr>
        </p:nvSpPr>
        <p:spPr>
          <a:xfrm>
            <a:off x="609600" y="1981200"/>
            <a:ext cx="10820399" cy="4377267"/>
          </a:xfrm>
        </p:spPr>
        <p:txBody>
          <a:bodyPr>
            <a:normAutofit lnSpcReduction="10000"/>
          </a:bodyPr>
          <a:lstStyle/>
          <a:p>
            <a:pPr marL="0" indent="0" algn="ctr">
              <a:buNone/>
            </a:pPr>
            <a:r>
              <a:rPr lang="en-US" sz="3600" dirty="0"/>
              <a:t>“Clinical Psychology is the application of knowledge about human behaviour to the assessment, diagnosis and/or treatment of individuals with disorders of behaviour, emotions and thought” </a:t>
            </a:r>
          </a:p>
          <a:p>
            <a:pPr marL="0" indent="0">
              <a:buNone/>
            </a:pPr>
            <a:endParaRPr lang="en-US" sz="2800" dirty="0"/>
          </a:p>
          <a:p>
            <a:pPr>
              <a:buFont typeface="Arial" panose="020B0604020202020204" pitchFamily="34" charset="0"/>
              <a:buChar char="•"/>
            </a:pPr>
            <a:r>
              <a:rPr lang="en-US" sz="2800" dirty="0"/>
              <a:t> Assessments – testing, interviewing </a:t>
            </a:r>
          </a:p>
          <a:p>
            <a:pPr>
              <a:buFont typeface="Arial" panose="020B0604020202020204" pitchFamily="34" charset="0"/>
              <a:buChar char="•"/>
            </a:pPr>
            <a:r>
              <a:rPr lang="en-US" sz="2800" dirty="0"/>
              <a:t> Behavioural interventions –  psychotherapy or rehabilitation (individual, group), psychoeducation</a:t>
            </a:r>
          </a:p>
          <a:p>
            <a:pPr>
              <a:buFont typeface="Arial" panose="020B0604020202020204" pitchFamily="34" charset="0"/>
              <a:buChar char="•"/>
            </a:pPr>
            <a:r>
              <a:rPr lang="en-US" sz="2800" dirty="0"/>
              <a:t> Diagnosis * </a:t>
            </a:r>
          </a:p>
          <a:p>
            <a:pPr marL="0" indent="0">
              <a:buNone/>
            </a:pPr>
            <a:endParaRPr lang="en-US" dirty="0"/>
          </a:p>
        </p:txBody>
      </p:sp>
      <p:sp>
        <p:nvSpPr>
          <p:cNvPr id="4" name="TextBox 3">
            <a:extLst>
              <a:ext uri="{FF2B5EF4-FFF2-40B4-BE49-F238E27FC236}">
                <a16:creationId xmlns:a16="http://schemas.microsoft.com/office/drawing/2014/main" id="{728D4769-14E0-4724-85E5-44F41B9875EE}"/>
              </a:ext>
            </a:extLst>
          </p:cNvPr>
          <p:cNvSpPr txBox="1"/>
          <p:nvPr/>
        </p:nvSpPr>
        <p:spPr>
          <a:xfrm>
            <a:off x="7890235" y="6488668"/>
            <a:ext cx="4301765" cy="369332"/>
          </a:xfrm>
          <a:prstGeom prst="rect">
            <a:avLst/>
          </a:prstGeom>
          <a:noFill/>
        </p:spPr>
        <p:txBody>
          <a:bodyPr wrap="square" rtlCol="0">
            <a:spAutoFit/>
          </a:bodyPr>
          <a:lstStyle/>
          <a:p>
            <a:r>
              <a:rPr lang="en-US" i="1" dirty="0"/>
              <a:t>Based on College of Psychologists of Ontario </a:t>
            </a:r>
          </a:p>
        </p:txBody>
      </p:sp>
    </p:spTree>
    <p:extLst>
      <p:ext uri="{BB962C8B-B14F-4D97-AF65-F5344CB8AC3E}">
        <p14:creationId xmlns:p14="http://schemas.microsoft.com/office/powerpoint/2010/main" val="3891166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E5DAA-33C6-4F2E-80C4-461A9607CA83}"/>
              </a:ext>
            </a:extLst>
          </p:cNvPr>
          <p:cNvSpPr>
            <a:spLocks noGrp="1"/>
          </p:cNvSpPr>
          <p:nvPr>
            <p:ph type="title"/>
          </p:nvPr>
        </p:nvSpPr>
        <p:spPr/>
        <p:txBody>
          <a:bodyPr>
            <a:normAutofit fontScale="90000"/>
          </a:bodyPr>
          <a:lstStyle/>
          <a:p>
            <a:r>
              <a:rPr lang="en-US" dirty="0"/>
              <a:t>Clinical Psychology competencies</a:t>
            </a:r>
          </a:p>
        </p:txBody>
      </p:sp>
      <p:sp>
        <p:nvSpPr>
          <p:cNvPr id="3" name="Content Placeholder 2">
            <a:extLst>
              <a:ext uri="{FF2B5EF4-FFF2-40B4-BE49-F238E27FC236}">
                <a16:creationId xmlns:a16="http://schemas.microsoft.com/office/drawing/2014/main" id="{D80DC998-24C8-4F6A-BBA0-25FFAACE7603}"/>
              </a:ext>
            </a:extLst>
          </p:cNvPr>
          <p:cNvSpPr>
            <a:spLocks noGrp="1"/>
          </p:cNvSpPr>
          <p:nvPr>
            <p:ph idx="1"/>
          </p:nvPr>
        </p:nvSpPr>
        <p:spPr>
          <a:xfrm>
            <a:off x="685800" y="2299980"/>
            <a:ext cx="11125200" cy="4058487"/>
          </a:xfrm>
        </p:spPr>
        <p:txBody>
          <a:bodyPr>
            <a:normAutofit fontScale="92500" lnSpcReduction="20000"/>
          </a:bodyPr>
          <a:lstStyle/>
          <a:p>
            <a:pPr marL="457200" indent="-457200">
              <a:buFont typeface="+mj-lt"/>
              <a:buAutoNum type="arabicPeriod"/>
            </a:pPr>
            <a:r>
              <a:rPr lang="en-US" sz="3000" dirty="0"/>
              <a:t>Clinical Psychology</a:t>
            </a:r>
          </a:p>
          <a:p>
            <a:pPr marL="457200" indent="-457200">
              <a:buFont typeface="+mj-lt"/>
              <a:buAutoNum type="arabicPeriod"/>
            </a:pPr>
            <a:r>
              <a:rPr lang="en-US" sz="3000" dirty="0"/>
              <a:t>School Psychology </a:t>
            </a:r>
          </a:p>
          <a:p>
            <a:pPr marL="457200" indent="-457200">
              <a:buFont typeface="+mj-lt"/>
              <a:buAutoNum type="arabicPeriod"/>
            </a:pPr>
            <a:r>
              <a:rPr lang="en-US" sz="3000" dirty="0"/>
              <a:t>Clinical Neuropsychology </a:t>
            </a:r>
          </a:p>
          <a:p>
            <a:pPr marL="457200" indent="-457200">
              <a:buFont typeface="+mj-lt"/>
              <a:buAutoNum type="arabicPeriod"/>
            </a:pPr>
            <a:r>
              <a:rPr lang="en-US" sz="3000" dirty="0"/>
              <a:t>Counselling Psychology </a:t>
            </a:r>
          </a:p>
          <a:p>
            <a:pPr marL="457200" indent="-457200">
              <a:buFont typeface="+mj-lt"/>
              <a:buAutoNum type="arabicPeriod"/>
            </a:pPr>
            <a:r>
              <a:rPr lang="en-US" sz="3000" dirty="0"/>
              <a:t>Forensic/Correctional Psychology</a:t>
            </a:r>
          </a:p>
          <a:p>
            <a:pPr marL="457200" indent="-457200">
              <a:buFont typeface="+mj-lt"/>
              <a:buAutoNum type="arabicPeriod"/>
            </a:pPr>
            <a:r>
              <a:rPr lang="en-US" sz="3000" dirty="0"/>
              <a:t>Health Psychology</a:t>
            </a:r>
          </a:p>
          <a:p>
            <a:pPr marL="457200" indent="-457200">
              <a:buFont typeface="+mj-lt"/>
              <a:buAutoNum type="arabicPeriod"/>
            </a:pPr>
            <a:r>
              <a:rPr lang="en-US" sz="3000" dirty="0"/>
              <a:t>Industrial/ Organizational Psychology</a:t>
            </a:r>
          </a:p>
          <a:p>
            <a:pPr marL="457200" indent="-457200">
              <a:buFont typeface="+mj-lt"/>
              <a:buAutoNum type="arabicPeriod"/>
            </a:pPr>
            <a:r>
              <a:rPr lang="en-US" sz="3000" dirty="0"/>
              <a:t>Rehabilitation Psychology  </a:t>
            </a:r>
          </a:p>
          <a:p>
            <a:endParaRPr lang="en-US" dirty="0"/>
          </a:p>
        </p:txBody>
      </p:sp>
      <p:sp>
        <p:nvSpPr>
          <p:cNvPr id="4" name="TextBox 3">
            <a:extLst>
              <a:ext uri="{FF2B5EF4-FFF2-40B4-BE49-F238E27FC236}">
                <a16:creationId xmlns:a16="http://schemas.microsoft.com/office/drawing/2014/main" id="{123B77A4-BD59-4EAE-B490-9EE5A852719E}"/>
              </a:ext>
            </a:extLst>
          </p:cNvPr>
          <p:cNvSpPr txBox="1"/>
          <p:nvPr/>
        </p:nvSpPr>
        <p:spPr>
          <a:xfrm>
            <a:off x="7890235" y="6488668"/>
            <a:ext cx="4301765" cy="369332"/>
          </a:xfrm>
          <a:prstGeom prst="rect">
            <a:avLst/>
          </a:prstGeom>
          <a:noFill/>
        </p:spPr>
        <p:txBody>
          <a:bodyPr wrap="square" rtlCol="0">
            <a:spAutoFit/>
          </a:bodyPr>
          <a:lstStyle/>
          <a:p>
            <a:r>
              <a:rPr lang="en-US" i="1" dirty="0"/>
              <a:t>Based on College of Psychologists of Ontario </a:t>
            </a:r>
          </a:p>
        </p:txBody>
      </p:sp>
      <p:pic>
        <p:nvPicPr>
          <p:cNvPr id="5" name="Picture 4">
            <a:extLst>
              <a:ext uri="{FF2B5EF4-FFF2-40B4-BE49-F238E27FC236}">
                <a16:creationId xmlns:a16="http://schemas.microsoft.com/office/drawing/2014/main" id="{9F396340-DAE7-4BE8-AEF0-0072754B133E}"/>
              </a:ext>
            </a:extLst>
          </p:cNvPr>
          <p:cNvPicPr>
            <a:picLocks noChangeAspect="1"/>
          </p:cNvPicPr>
          <p:nvPr/>
        </p:nvPicPr>
        <p:blipFill>
          <a:blip r:embed="rId3"/>
          <a:stretch>
            <a:fillRect/>
          </a:stretch>
        </p:blipFill>
        <p:spPr>
          <a:xfrm rot="5400000">
            <a:off x="9457549" y="2295192"/>
            <a:ext cx="2619375" cy="1743075"/>
          </a:xfrm>
          <a:prstGeom prst="rect">
            <a:avLst/>
          </a:prstGeom>
        </p:spPr>
      </p:pic>
    </p:spTree>
    <p:extLst>
      <p:ext uri="{BB962C8B-B14F-4D97-AF65-F5344CB8AC3E}">
        <p14:creationId xmlns:p14="http://schemas.microsoft.com/office/powerpoint/2010/main" val="16092383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sychology">
            <a:extLst>
              <a:ext uri="{FF2B5EF4-FFF2-40B4-BE49-F238E27FC236}">
                <a16:creationId xmlns:a16="http://schemas.microsoft.com/office/drawing/2014/main" id="{11D464C9-1E4A-44AE-804D-29A27ADFB54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34700" y="3916767"/>
            <a:ext cx="5157300" cy="2900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45BE65CD-8FBF-4AB7-8A11-4FDF5083B3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81943"/>
            <a:ext cx="4822647" cy="27127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id="{041E26A9-1E80-4FAE-B2D4-86BEC238197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64229" y="3181792"/>
            <a:ext cx="4901610" cy="3676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B1B33C5B-145C-48F3-A635-7CD3CB36915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5360" y="381000"/>
            <a:ext cx="6130479" cy="344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6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A007-54C4-4ABB-8CE5-CF841AC15D51}"/>
              </a:ext>
            </a:extLst>
          </p:cNvPr>
          <p:cNvSpPr>
            <a:spLocks noGrp="1"/>
          </p:cNvSpPr>
          <p:nvPr>
            <p:ph type="title"/>
          </p:nvPr>
        </p:nvSpPr>
        <p:spPr>
          <a:xfrm>
            <a:off x="76200" y="284841"/>
            <a:ext cx="12115800" cy="1499616"/>
          </a:xfrm>
        </p:spPr>
        <p:txBody>
          <a:bodyPr>
            <a:normAutofit fontScale="90000"/>
          </a:bodyPr>
          <a:lstStyle/>
          <a:p>
            <a:r>
              <a:rPr lang="en-US" dirty="0"/>
              <a:t>Applying to graduate school: nitty gritty </a:t>
            </a:r>
          </a:p>
        </p:txBody>
      </p:sp>
      <p:sp>
        <p:nvSpPr>
          <p:cNvPr id="3" name="Content Placeholder 2">
            <a:extLst>
              <a:ext uri="{FF2B5EF4-FFF2-40B4-BE49-F238E27FC236}">
                <a16:creationId xmlns:a16="http://schemas.microsoft.com/office/drawing/2014/main" id="{0031F707-D510-4DD3-9FC2-DF76C4F301CC}"/>
              </a:ext>
            </a:extLst>
          </p:cNvPr>
          <p:cNvSpPr>
            <a:spLocks noGrp="1"/>
          </p:cNvSpPr>
          <p:nvPr>
            <p:ph idx="1"/>
          </p:nvPr>
        </p:nvSpPr>
        <p:spPr/>
        <p:txBody>
          <a:bodyPr>
            <a:normAutofit lnSpcReduction="10000"/>
          </a:bodyPr>
          <a:lstStyle/>
          <a:p>
            <a:pPr marL="342900" indent="-342900">
              <a:buAutoNum type="arabicPeriod"/>
            </a:pPr>
            <a:r>
              <a:rPr lang="en-US" dirty="0"/>
              <a:t>Application timeline</a:t>
            </a:r>
          </a:p>
          <a:p>
            <a:pPr marL="342900" indent="-342900">
              <a:buAutoNum type="arabicPeriod"/>
            </a:pPr>
            <a:r>
              <a:rPr lang="en-US" sz="4000" dirty="0"/>
              <a:t> Before you apply – deciding the program! </a:t>
            </a:r>
          </a:p>
          <a:p>
            <a:pPr marL="342900" indent="-342900">
              <a:buAutoNum type="arabicPeriod"/>
            </a:pPr>
            <a:r>
              <a:rPr lang="en-US" dirty="0"/>
              <a:t>Application organization</a:t>
            </a:r>
          </a:p>
          <a:p>
            <a:pPr marL="342900" indent="-342900">
              <a:buAutoNum type="arabicPeriod"/>
            </a:pPr>
            <a:r>
              <a:rPr lang="en-US" dirty="0"/>
              <a:t>How to write your CV</a:t>
            </a:r>
          </a:p>
          <a:p>
            <a:pPr marL="342900" indent="-342900">
              <a:buAutoNum type="arabicPeriod"/>
            </a:pPr>
            <a:r>
              <a:rPr lang="en-US" dirty="0"/>
              <a:t>Approaching supervisors</a:t>
            </a:r>
          </a:p>
          <a:p>
            <a:pPr marL="342900" indent="-342900">
              <a:buAutoNum type="arabicPeriod"/>
            </a:pPr>
            <a:r>
              <a:rPr lang="en-US" dirty="0"/>
              <a:t>Creating your application</a:t>
            </a:r>
          </a:p>
          <a:p>
            <a:pPr marL="342900" indent="-342900">
              <a:buAutoNum type="arabicPeriod"/>
            </a:pPr>
            <a:r>
              <a:rPr lang="en-US" dirty="0"/>
              <a:t>Applying for funding</a:t>
            </a:r>
          </a:p>
          <a:p>
            <a:pPr marL="342900" indent="-342900">
              <a:buAutoNum type="arabicPeriod"/>
            </a:pPr>
            <a:r>
              <a:rPr lang="en-US" dirty="0"/>
              <a:t>Submitting your application</a:t>
            </a:r>
          </a:p>
          <a:p>
            <a:endParaRPr lang="en-US" dirty="0"/>
          </a:p>
        </p:txBody>
      </p:sp>
      <p:sp>
        <p:nvSpPr>
          <p:cNvPr id="4" name="Rectangle 3">
            <a:extLst>
              <a:ext uri="{FF2B5EF4-FFF2-40B4-BE49-F238E27FC236}">
                <a16:creationId xmlns:a16="http://schemas.microsoft.com/office/drawing/2014/main" id="{3653FF4B-3CB1-4B99-A3A4-2B7635F86DF2}"/>
              </a:ext>
            </a:extLst>
          </p:cNvPr>
          <p:cNvSpPr/>
          <p:nvPr/>
        </p:nvSpPr>
        <p:spPr>
          <a:xfrm>
            <a:off x="38100" y="1371600"/>
            <a:ext cx="12192000" cy="1967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2061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F46DF6AA-24DD-44AC-92E7-EAE5B671E1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68" b="10467"/>
          <a:stretch/>
        </p:blipFill>
        <p:spPr bwMode="auto">
          <a:xfrm>
            <a:off x="20" y="10"/>
            <a:ext cx="12191980" cy="42126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D84099-5E7D-476B-8E16-97E5FCC394B7}"/>
              </a:ext>
            </a:extLst>
          </p:cNvPr>
          <p:cNvSpPr/>
          <p:nvPr/>
        </p:nvSpPr>
        <p:spPr>
          <a:xfrm>
            <a:off x="1" y="4212708"/>
            <a:ext cx="12196438" cy="264529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9293B95-C345-4959-AF83-E34A9AB0F9CB}"/>
              </a:ext>
            </a:extLst>
          </p:cNvPr>
          <p:cNvCxnSpPr/>
          <p:nvPr/>
        </p:nvCxnSpPr>
        <p:spPr>
          <a:xfrm>
            <a:off x="5685905" y="4631524"/>
            <a:ext cx="0" cy="1365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4EC06E-44DA-42E5-ACB8-B9D03E37EA45}"/>
              </a:ext>
            </a:extLst>
          </p:cNvPr>
          <p:cNvSpPr>
            <a:spLocks noGrp="1"/>
          </p:cNvSpPr>
          <p:nvPr>
            <p:ph idx="1"/>
          </p:nvPr>
        </p:nvSpPr>
        <p:spPr>
          <a:xfrm>
            <a:off x="6018416" y="4544813"/>
            <a:ext cx="5993458" cy="2055491"/>
          </a:xfrm>
        </p:spPr>
        <p:txBody>
          <a:bodyPr anchor="ctr">
            <a:normAutofit lnSpcReduction="10000"/>
          </a:bodyPr>
          <a:lstStyle/>
          <a:p>
            <a:pPr marL="0" indent="0">
              <a:buNone/>
            </a:pPr>
            <a:r>
              <a:rPr lang="en-US" dirty="0">
                <a:solidFill>
                  <a:srgbClr val="FFFFFF"/>
                </a:solidFill>
              </a:rPr>
              <a:t>We don’t prescribe or monitor medications*</a:t>
            </a:r>
          </a:p>
          <a:p>
            <a:pPr marL="0" indent="0">
              <a:buNone/>
            </a:pPr>
            <a:r>
              <a:rPr lang="en-US" dirty="0">
                <a:solidFill>
                  <a:srgbClr val="FFFFFF"/>
                </a:solidFill>
              </a:rPr>
              <a:t>We don’t perform physical examinations (we won’t check for strep throat or if you have a cavity or order a biopsy) </a:t>
            </a:r>
          </a:p>
          <a:p>
            <a:pPr marL="0" indent="0">
              <a:buNone/>
            </a:pPr>
            <a:r>
              <a:rPr lang="en-US" dirty="0">
                <a:solidFill>
                  <a:srgbClr val="FFFFFF"/>
                </a:solidFill>
              </a:rPr>
              <a:t>	Why? </a:t>
            </a:r>
            <a:r>
              <a:rPr lang="en-US" b="1" i="1" dirty="0">
                <a:solidFill>
                  <a:srgbClr val="FFFFFF"/>
                </a:solidFill>
              </a:rPr>
              <a:t>We don’t go to medical school</a:t>
            </a:r>
          </a:p>
        </p:txBody>
      </p:sp>
      <p:sp>
        <p:nvSpPr>
          <p:cNvPr id="2" name="Title 1">
            <a:extLst>
              <a:ext uri="{FF2B5EF4-FFF2-40B4-BE49-F238E27FC236}">
                <a16:creationId xmlns:a16="http://schemas.microsoft.com/office/drawing/2014/main" id="{15F9148E-C868-482E-95E0-E42BD05BCF5D}"/>
              </a:ext>
            </a:extLst>
          </p:cNvPr>
          <p:cNvSpPr>
            <a:spLocks noGrp="1"/>
          </p:cNvSpPr>
          <p:nvPr>
            <p:ph type="title"/>
          </p:nvPr>
        </p:nvSpPr>
        <p:spPr>
          <a:xfrm>
            <a:off x="1566537" y="4544814"/>
            <a:ext cx="4119348" cy="1807659"/>
          </a:xfrm>
        </p:spPr>
        <p:txBody>
          <a:bodyPr>
            <a:normAutofit fontScale="90000"/>
          </a:bodyPr>
          <a:lstStyle/>
          <a:p>
            <a:pPr algn="r"/>
            <a:r>
              <a:rPr lang="en-US" sz="4400" dirty="0">
                <a:solidFill>
                  <a:srgbClr val="FFFFFF"/>
                </a:solidFill>
              </a:rPr>
              <a:t>What doesn’t </a:t>
            </a:r>
            <a:br>
              <a:rPr lang="en-US" sz="4400" dirty="0">
                <a:solidFill>
                  <a:srgbClr val="FFFFFF"/>
                </a:solidFill>
              </a:rPr>
            </a:br>
            <a:r>
              <a:rPr lang="en-US" sz="4400" dirty="0">
                <a:solidFill>
                  <a:srgbClr val="FFFFFF"/>
                </a:solidFill>
              </a:rPr>
              <a:t>a clinical psychologist/ psychotherapist do? </a:t>
            </a:r>
          </a:p>
        </p:txBody>
      </p:sp>
    </p:spTree>
    <p:extLst>
      <p:ext uri="{BB962C8B-B14F-4D97-AF65-F5344CB8AC3E}">
        <p14:creationId xmlns:p14="http://schemas.microsoft.com/office/powerpoint/2010/main" val="71991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ADEB-7D69-4018-8A08-3ED413CF3A4A}"/>
              </a:ext>
            </a:extLst>
          </p:cNvPr>
          <p:cNvSpPr>
            <a:spLocks noGrp="1"/>
          </p:cNvSpPr>
          <p:nvPr>
            <p:ph type="title"/>
          </p:nvPr>
        </p:nvSpPr>
        <p:spPr>
          <a:xfrm>
            <a:off x="657224" y="499533"/>
            <a:ext cx="10772775" cy="1658198"/>
          </a:xfrm>
        </p:spPr>
        <p:txBody>
          <a:bodyPr>
            <a:normAutofit/>
          </a:bodyPr>
          <a:lstStyle/>
          <a:p>
            <a:r>
              <a:rPr lang="en-US" dirty="0"/>
              <a:t>More Psychology-related careers </a:t>
            </a:r>
          </a:p>
        </p:txBody>
      </p:sp>
      <p:pic>
        <p:nvPicPr>
          <p:cNvPr id="7" name="Graphic 6" descr="Diploma Roll">
            <a:extLst>
              <a:ext uri="{FF2B5EF4-FFF2-40B4-BE49-F238E27FC236}">
                <a16:creationId xmlns:a16="http://schemas.microsoft.com/office/drawing/2014/main" id="{88F82389-C4C8-47CB-A373-E4CD09376B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2479471"/>
            <a:ext cx="3383936" cy="3383936"/>
          </a:xfrm>
          <a:prstGeom prst="rect">
            <a:avLst/>
          </a:prstGeom>
        </p:spPr>
      </p:pic>
      <p:sp>
        <p:nvSpPr>
          <p:cNvPr id="3" name="Content Placeholder 2">
            <a:extLst>
              <a:ext uri="{FF2B5EF4-FFF2-40B4-BE49-F238E27FC236}">
                <a16:creationId xmlns:a16="http://schemas.microsoft.com/office/drawing/2014/main" id="{C23D7092-8066-4196-AC7A-A1F99353860C}"/>
              </a:ext>
            </a:extLst>
          </p:cNvPr>
          <p:cNvSpPr>
            <a:spLocks noGrp="1"/>
          </p:cNvSpPr>
          <p:nvPr>
            <p:ph idx="1"/>
          </p:nvPr>
        </p:nvSpPr>
        <p:spPr>
          <a:xfrm>
            <a:off x="4753631" y="2452838"/>
            <a:ext cx="6789044" cy="3766185"/>
          </a:xfrm>
        </p:spPr>
        <p:txBody>
          <a:bodyPr>
            <a:normAutofit/>
          </a:bodyPr>
          <a:lstStyle/>
          <a:p>
            <a:r>
              <a:rPr lang="en-US" dirty="0"/>
              <a:t> Psychometrist </a:t>
            </a:r>
          </a:p>
          <a:p>
            <a:endParaRPr lang="en-US" dirty="0"/>
          </a:p>
          <a:p>
            <a:r>
              <a:rPr lang="en-US" dirty="0"/>
              <a:t> Psychotherapist (</a:t>
            </a:r>
            <a:r>
              <a:rPr lang="en-US" i="1" dirty="0"/>
              <a:t>College of Psychotherapists, need masters degree) </a:t>
            </a:r>
          </a:p>
          <a:p>
            <a:endParaRPr lang="en-US" dirty="0"/>
          </a:p>
          <a:p>
            <a:r>
              <a:rPr lang="en-US" dirty="0"/>
              <a:t> Family &amp; couples counselor </a:t>
            </a:r>
            <a:r>
              <a:rPr lang="en-US" i="1" dirty="0"/>
              <a:t>(masters degree)</a:t>
            </a:r>
            <a:r>
              <a:rPr lang="en-US" dirty="0"/>
              <a:t> </a:t>
            </a:r>
          </a:p>
          <a:p>
            <a:pPr marL="0" indent="0">
              <a:buNone/>
            </a:pPr>
            <a:r>
              <a:rPr lang="en-US" dirty="0">
                <a:hlinkClick r:id="rId5"/>
              </a:rPr>
              <a:t>https://camft.ca/professional-training/</a:t>
            </a: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4147173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8D6D1F-B2D8-4449-8097-947D795DBAC4}"/>
              </a:ext>
            </a:extLst>
          </p:cNvPr>
          <p:cNvSpPr/>
          <p:nvPr/>
        </p:nvSpPr>
        <p:spPr>
          <a:xfrm>
            <a:off x="0" y="381000"/>
            <a:ext cx="12192000" cy="1143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4C96-BF41-42F1-9361-D06C708C8D66}"/>
              </a:ext>
            </a:extLst>
          </p:cNvPr>
          <p:cNvSpPr>
            <a:spLocks noGrp="1"/>
          </p:cNvSpPr>
          <p:nvPr>
            <p:ph type="title"/>
          </p:nvPr>
        </p:nvSpPr>
        <p:spPr/>
        <p:txBody>
          <a:bodyPr/>
          <a:lstStyle/>
          <a:p>
            <a:r>
              <a:rPr lang="en-US" dirty="0"/>
              <a:t>Tonight’s Agenda </a:t>
            </a:r>
          </a:p>
        </p:txBody>
      </p:sp>
      <p:sp>
        <p:nvSpPr>
          <p:cNvPr id="3" name="Content Placeholder 2">
            <a:extLst>
              <a:ext uri="{FF2B5EF4-FFF2-40B4-BE49-F238E27FC236}">
                <a16:creationId xmlns:a16="http://schemas.microsoft.com/office/drawing/2014/main" id="{D54517BB-AD81-4DAB-BF9D-8E249AC6B349}"/>
              </a:ext>
            </a:extLst>
          </p:cNvPr>
          <p:cNvSpPr>
            <a:spLocks noGrp="1"/>
          </p:cNvSpPr>
          <p:nvPr>
            <p:ph idx="1"/>
          </p:nvPr>
        </p:nvSpPr>
        <p:spPr>
          <a:xfrm>
            <a:off x="588264" y="2133600"/>
            <a:ext cx="11015472" cy="4170009"/>
          </a:xfrm>
        </p:spPr>
        <p:txBody>
          <a:bodyPr>
            <a:normAutofit fontScale="92500" lnSpcReduction="10000"/>
          </a:bodyPr>
          <a:lstStyle/>
          <a:p>
            <a:pPr marL="457200" indent="-457200">
              <a:buFont typeface="Arial" panose="020B0604020202020204" pitchFamily="34" charset="0"/>
              <a:buChar char="•"/>
            </a:pPr>
            <a:r>
              <a:rPr lang="en-US" sz="3500" dirty="0"/>
              <a:t>Graduate School Application process – procedure &amp; advice</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Clinical (CPA PhD programs) vs. Counseling</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b="1" dirty="0"/>
              <a:t>What is like to practice clinically as a psychotherapist? </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Question &amp; Answer period / Panel</a:t>
            </a:r>
          </a:p>
          <a:p>
            <a:endParaRPr lang="en-US" dirty="0"/>
          </a:p>
        </p:txBody>
      </p:sp>
    </p:spTree>
    <p:extLst>
      <p:ext uri="{BB962C8B-B14F-4D97-AF65-F5344CB8AC3E}">
        <p14:creationId xmlns:p14="http://schemas.microsoft.com/office/powerpoint/2010/main" val="18023137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E6B7-D82F-42D3-BCD7-71272876EB1A}"/>
              </a:ext>
            </a:extLst>
          </p:cNvPr>
          <p:cNvSpPr>
            <a:spLocks noGrp="1"/>
          </p:cNvSpPr>
          <p:nvPr>
            <p:ph type="ctrTitle"/>
          </p:nvPr>
        </p:nvSpPr>
        <p:spPr/>
        <p:txBody>
          <a:bodyPr/>
          <a:lstStyle/>
          <a:p>
            <a:r>
              <a:rPr lang="fr-CA" dirty="0"/>
              <a:t>How to </a:t>
            </a:r>
            <a:r>
              <a:rPr lang="en-CA" dirty="0"/>
              <a:t>become</a:t>
            </a:r>
            <a:r>
              <a:rPr lang="fr-CA" dirty="0"/>
              <a:t> a </a:t>
            </a:r>
            <a:r>
              <a:rPr lang="en-CA" dirty="0"/>
              <a:t>psychotherapist</a:t>
            </a:r>
          </a:p>
        </p:txBody>
      </p:sp>
      <p:sp>
        <p:nvSpPr>
          <p:cNvPr id="3" name="Subtitle 2">
            <a:extLst>
              <a:ext uri="{FF2B5EF4-FFF2-40B4-BE49-F238E27FC236}">
                <a16:creationId xmlns:a16="http://schemas.microsoft.com/office/drawing/2014/main" id="{4BD56430-A5F3-4312-AD31-8324F5044200}"/>
              </a:ext>
            </a:extLst>
          </p:cNvPr>
          <p:cNvSpPr>
            <a:spLocks noGrp="1"/>
          </p:cNvSpPr>
          <p:nvPr>
            <p:ph type="subTitle" idx="1"/>
          </p:nvPr>
        </p:nvSpPr>
        <p:spPr/>
        <p:txBody>
          <a:bodyPr>
            <a:normAutofit/>
          </a:bodyPr>
          <a:lstStyle/>
          <a:p>
            <a:r>
              <a:rPr lang="fr-CA" sz="2400" dirty="0"/>
              <a:t>Rana Khan, </a:t>
            </a:r>
            <a:r>
              <a:rPr lang="fr-CA" sz="2400" dirty="0" err="1"/>
              <a:t>MSc</a:t>
            </a:r>
            <a:r>
              <a:rPr lang="fr-CA" sz="2400" dirty="0"/>
              <a:t>, RP</a:t>
            </a:r>
          </a:p>
        </p:txBody>
      </p:sp>
    </p:spTree>
    <p:extLst>
      <p:ext uri="{BB962C8B-B14F-4D97-AF65-F5344CB8AC3E}">
        <p14:creationId xmlns:p14="http://schemas.microsoft.com/office/powerpoint/2010/main" val="30579678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C2F5-0EEA-453D-98FE-A33BEB867232}"/>
              </a:ext>
            </a:extLst>
          </p:cNvPr>
          <p:cNvSpPr>
            <a:spLocks noGrp="1"/>
          </p:cNvSpPr>
          <p:nvPr>
            <p:ph type="title"/>
          </p:nvPr>
        </p:nvSpPr>
        <p:spPr/>
        <p:txBody>
          <a:bodyPr/>
          <a:lstStyle/>
          <a:p>
            <a:r>
              <a:rPr lang="fr-CA" dirty="0" err="1"/>
              <a:t>What</a:t>
            </a:r>
            <a:r>
              <a:rPr lang="fr-CA" dirty="0"/>
              <a:t> </a:t>
            </a:r>
            <a:r>
              <a:rPr lang="fr-CA" dirty="0" err="1"/>
              <a:t>is</a:t>
            </a:r>
            <a:r>
              <a:rPr lang="fr-CA" dirty="0"/>
              <a:t> a </a:t>
            </a:r>
            <a:r>
              <a:rPr lang="fr-CA" dirty="0" err="1"/>
              <a:t>Psychotherapist</a:t>
            </a:r>
            <a:r>
              <a:rPr lang="fr-CA" dirty="0"/>
              <a:t>?</a:t>
            </a:r>
          </a:p>
        </p:txBody>
      </p:sp>
      <p:sp>
        <p:nvSpPr>
          <p:cNvPr id="3" name="Content Placeholder 2">
            <a:extLst>
              <a:ext uri="{FF2B5EF4-FFF2-40B4-BE49-F238E27FC236}">
                <a16:creationId xmlns:a16="http://schemas.microsoft.com/office/drawing/2014/main" id="{5D599AA3-4AD9-4771-9815-E9E648118C6D}"/>
              </a:ext>
            </a:extLst>
          </p:cNvPr>
          <p:cNvSpPr>
            <a:spLocks noGrp="1"/>
          </p:cNvSpPr>
          <p:nvPr>
            <p:ph idx="1"/>
          </p:nvPr>
        </p:nvSpPr>
        <p:spPr/>
        <p:txBody>
          <a:bodyPr/>
          <a:lstStyle/>
          <a:p>
            <a:r>
              <a:rPr lang="fr-CA" dirty="0" err="1"/>
              <a:t>Someone</a:t>
            </a:r>
            <a:r>
              <a:rPr lang="fr-CA" dirty="0"/>
              <a:t> </a:t>
            </a:r>
            <a:r>
              <a:rPr lang="fr-CA" dirty="0" err="1"/>
              <a:t>who</a:t>
            </a:r>
            <a:r>
              <a:rPr lang="fr-CA" dirty="0"/>
              <a:t> </a:t>
            </a:r>
            <a:r>
              <a:rPr lang="fr-CA" dirty="0" err="1"/>
              <a:t>is</a:t>
            </a:r>
            <a:r>
              <a:rPr lang="fr-CA" dirty="0"/>
              <a:t> </a:t>
            </a:r>
            <a:r>
              <a:rPr lang="fr-CA" dirty="0" err="1"/>
              <a:t>registered</a:t>
            </a:r>
            <a:r>
              <a:rPr lang="fr-CA" dirty="0"/>
              <a:t> </a:t>
            </a:r>
            <a:r>
              <a:rPr lang="fr-CA" dirty="0" err="1"/>
              <a:t>with</a:t>
            </a:r>
            <a:r>
              <a:rPr lang="fr-CA" dirty="0"/>
              <a:t> the </a:t>
            </a:r>
            <a:r>
              <a:rPr lang="fr-CA" dirty="0" err="1"/>
              <a:t>College</a:t>
            </a:r>
            <a:r>
              <a:rPr lang="fr-CA" dirty="0"/>
              <a:t> of Registered </a:t>
            </a:r>
            <a:r>
              <a:rPr lang="fr-CA" dirty="0" err="1"/>
              <a:t>Psychotherapist</a:t>
            </a:r>
            <a:r>
              <a:rPr lang="fr-CA" dirty="0"/>
              <a:t> of Ontario</a:t>
            </a:r>
          </a:p>
          <a:p>
            <a:endParaRPr lang="fr-CA" dirty="0"/>
          </a:p>
          <a:p>
            <a:r>
              <a:rPr lang="fr-CA" dirty="0"/>
              <a:t>To </a:t>
            </a:r>
            <a:r>
              <a:rPr lang="fr-CA" dirty="0" err="1"/>
              <a:t>register</a:t>
            </a:r>
            <a:r>
              <a:rPr lang="fr-CA" dirty="0"/>
              <a:t> </a:t>
            </a:r>
            <a:r>
              <a:rPr lang="fr-CA" dirty="0" err="1"/>
              <a:t>you</a:t>
            </a:r>
            <a:r>
              <a:rPr lang="fr-CA" dirty="0"/>
              <a:t> must:</a:t>
            </a:r>
          </a:p>
          <a:p>
            <a:pPr lvl="1"/>
            <a:r>
              <a:rPr lang="fr-CA" dirty="0"/>
              <a:t>Complete a program </a:t>
            </a:r>
            <a:r>
              <a:rPr lang="fr-CA" dirty="0" err="1"/>
              <a:t>from</a:t>
            </a:r>
            <a:r>
              <a:rPr lang="fr-CA" dirty="0"/>
              <a:t> a </a:t>
            </a:r>
            <a:r>
              <a:rPr lang="fr-CA" dirty="0" err="1"/>
              <a:t>recognized</a:t>
            </a:r>
            <a:r>
              <a:rPr lang="fr-CA" dirty="0"/>
              <a:t> </a:t>
            </a:r>
            <a:r>
              <a:rPr lang="fr-CA" dirty="0" err="1"/>
              <a:t>education</a:t>
            </a:r>
            <a:r>
              <a:rPr lang="fr-CA" dirty="0"/>
              <a:t> and training program</a:t>
            </a:r>
          </a:p>
          <a:p>
            <a:pPr lvl="1"/>
            <a:r>
              <a:rPr lang="fr-CA" dirty="0"/>
              <a:t>Complete 500 </a:t>
            </a:r>
            <a:r>
              <a:rPr lang="fr-CA" dirty="0" err="1"/>
              <a:t>hours</a:t>
            </a:r>
            <a:r>
              <a:rPr lang="fr-CA" dirty="0"/>
              <a:t> of direct client contact (DCC) </a:t>
            </a:r>
            <a:r>
              <a:rPr lang="fr-CA" dirty="0" err="1"/>
              <a:t>hours</a:t>
            </a:r>
            <a:r>
              <a:rPr lang="fr-CA" dirty="0"/>
              <a:t> to </a:t>
            </a:r>
            <a:r>
              <a:rPr lang="fr-CA" dirty="0" err="1"/>
              <a:t>become</a:t>
            </a:r>
            <a:r>
              <a:rPr lang="fr-CA" dirty="0"/>
              <a:t> a </a:t>
            </a:r>
            <a:r>
              <a:rPr lang="fr-CA" dirty="0" err="1"/>
              <a:t>qualifying</a:t>
            </a:r>
            <a:r>
              <a:rPr lang="fr-CA" dirty="0"/>
              <a:t> </a:t>
            </a:r>
            <a:r>
              <a:rPr lang="fr-CA" dirty="0" err="1"/>
              <a:t>member</a:t>
            </a:r>
            <a:r>
              <a:rPr lang="fr-CA" dirty="0"/>
              <a:t>, and a 1000 </a:t>
            </a:r>
            <a:r>
              <a:rPr lang="fr-CA" dirty="0" err="1"/>
              <a:t>hours</a:t>
            </a:r>
            <a:r>
              <a:rPr lang="fr-CA" dirty="0"/>
              <a:t> of DCC to </a:t>
            </a:r>
            <a:r>
              <a:rPr lang="fr-CA" dirty="0" err="1"/>
              <a:t>become</a:t>
            </a:r>
            <a:r>
              <a:rPr lang="fr-CA" dirty="0"/>
              <a:t> a </a:t>
            </a:r>
            <a:r>
              <a:rPr lang="fr-CA" dirty="0" err="1"/>
              <a:t>complete</a:t>
            </a:r>
            <a:r>
              <a:rPr lang="fr-CA" dirty="0"/>
              <a:t> </a:t>
            </a:r>
            <a:r>
              <a:rPr lang="fr-CA" dirty="0" err="1"/>
              <a:t>member</a:t>
            </a:r>
            <a:endParaRPr lang="fr-CA" dirty="0"/>
          </a:p>
          <a:p>
            <a:pPr lvl="1"/>
            <a:r>
              <a:rPr lang="fr-CA" dirty="0"/>
              <a:t>150 </a:t>
            </a:r>
            <a:r>
              <a:rPr lang="fr-CA" dirty="0" err="1"/>
              <a:t>hours</a:t>
            </a:r>
            <a:r>
              <a:rPr lang="fr-CA" dirty="0"/>
              <a:t> of </a:t>
            </a:r>
            <a:r>
              <a:rPr lang="fr-CA" dirty="0" err="1"/>
              <a:t>clinical</a:t>
            </a:r>
            <a:r>
              <a:rPr lang="fr-CA" dirty="0"/>
              <a:t> supervision</a:t>
            </a:r>
          </a:p>
          <a:p>
            <a:pPr lvl="1"/>
            <a:r>
              <a:rPr lang="fr-CA" dirty="0"/>
              <a:t>A registration exam</a:t>
            </a:r>
          </a:p>
          <a:p>
            <a:pPr lvl="1"/>
            <a:r>
              <a:rPr lang="fr-CA" dirty="0"/>
              <a:t>A </a:t>
            </a:r>
            <a:r>
              <a:rPr lang="fr-CA" dirty="0" err="1"/>
              <a:t>very</a:t>
            </a:r>
            <a:r>
              <a:rPr lang="fr-CA" dirty="0"/>
              <a:t> </a:t>
            </a:r>
            <a:r>
              <a:rPr lang="fr-CA" dirty="0" err="1"/>
              <a:t>thorough</a:t>
            </a:r>
            <a:r>
              <a:rPr lang="fr-CA" dirty="0"/>
              <a:t> and </a:t>
            </a:r>
            <a:r>
              <a:rPr lang="en-CA" dirty="0"/>
              <a:t>tedious</a:t>
            </a:r>
            <a:r>
              <a:rPr lang="fr-CA" dirty="0"/>
              <a:t> application program, and $$$</a:t>
            </a:r>
          </a:p>
          <a:p>
            <a:endParaRPr lang="fr-CA" dirty="0"/>
          </a:p>
          <a:p>
            <a:endParaRPr lang="fr-CA" dirty="0"/>
          </a:p>
        </p:txBody>
      </p:sp>
    </p:spTree>
    <p:extLst>
      <p:ext uri="{BB962C8B-B14F-4D97-AF65-F5344CB8AC3E}">
        <p14:creationId xmlns:p14="http://schemas.microsoft.com/office/powerpoint/2010/main" val="2916144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10F8-3A1E-4C02-BD09-58EE77E79862}"/>
              </a:ext>
            </a:extLst>
          </p:cNvPr>
          <p:cNvSpPr>
            <a:spLocks noGrp="1"/>
          </p:cNvSpPr>
          <p:nvPr>
            <p:ph type="title"/>
          </p:nvPr>
        </p:nvSpPr>
        <p:spPr/>
        <p:txBody>
          <a:bodyPr/>
          <a:lstStyle/>
          <a:p>
            <a:r>
              <a:rPr lang="fr-CA" dirty="0" err="1"/>
              <a:t>What</a:t>
            </a:r>
            <a:r>
              <a:rPr lang="fr-CA" dirty="0"/>
              <a:t> </a:t>
            </a:r>
            <a:r>
              <a:rPr lang="fr-CA" dirty="0" err="1"/>
              <a:t>is</a:t>
            </a:r>
            <a:r>
              <a:rPr lang="fr-CA" dirty="0"/>
              <a:t> in a </a:t>
            </a:r>
            <a:r>
              <a:rPr lang="fr-CA" dirty="0" err="1"/>
              <a:t>name</a:t>
            </a:r>
            <a:r>
              <a:rPr lang="fr-CA" dirty="0"/>
              <a:t>?</a:t>
            </a:r>
          </a:p>
        </p:txBody>
      </p:sp>
      <p:sp>
        <p:nvSpPr>
          <p:cNvPr id="3" name="Content Placeholder 2">
            <a:extLst>
              <a:ext uri="{FF2B5EF4-FFF2-40B4-BE49-F238E27FC236}">
                <a16:creationId xmlns:a16="http://schemas.microsoft.com/office/drawing/2014/main" id="{E340A5FB-0E36-4875-99EC-44423DF73A22}"/>
              </a:ext>
            </a:extLst>
          </p:cNvPr>
          <p:cNvSpPr>
            <a:spLocks noGrp="1"/>
          </p:cNvSpPr>
          <p:nvPr>
            <p:ph idx="1"/>
          </p:nvPr>
        </p:nvSpPr>
        <p:spPr/>
        <p:txBody>
          <a:bodyPr/>
          <a:lstStyle/>
          <a:p>
            <a:r>
              <a:rPr lang="fr-CA" dirty="0"/>
              <a:t>To call </a:t>
            </a:r>
            <a:r>
              <a:rPr lang="fr-CA" dirty="0" err="1"/>
              <a:t>yourself</a:t>
            </a:r>
            <a:r>
              <a:rPr lang="fr-CA" dirty="0"/>
              <a:t> </a:t>
            </a:r>
            <a:r>
              <a:rPr lang="fr-CA" dirty="0" err="1"/>
              <a:t>anything</a:t>
            </a:r>
            <a:r>
              <a:rPr lang="fr-CA" dirty="0"/>
              <a:t> </a:t>
            </a:r>
            <a:r>
              <a:rPr lang="fr-CA" dirty="0" err="1"/>
              <a:t>other</a:t>
            </a:r>
            <a:r>
              <a:rPr lang="fr-CA" dirty="0"/>
              <a:t> </a:t>
            </a:r>
            <a:r>
              <a:rPr lang="fr-CA" dirty="0" err="1"/>
              <a:t>than</a:t>
            </a:r>
            <a:r>
              <a:rPr lang="fr-CA" dirty="0"/>
              <a:t> </a:t>
            </a:r>
            <a:r>
              <a:rPr lang="fr-CA" dirty="0" err="1"/>
              <a:t>your</a:t>
            </a:r>
            <a:r>
              <a:rPr lang="fr-CA" dirty="0"/>
              <a:t> </a:t>
            </a:r>
            <a:r>
              <a:rPr lang="fr-CA" dirty="0" err="1"/>
              <a:t>given</a:t>
            </a:r>
            <a:r>
              <a:rPr lang="fr-CA" dirty="0"/>
              <a:t> </a:t>
            </a:r>
            <a:r>
              <a:rPr lang="fr-CA" dirty="0" err="1"/>
              <a:t>name</a:t>
            </a:r>
            <a:r>
              <a:rPr lang="fr-CA" dirty="0"/>
              <a:t>, </a:t>
            </a:r>
            <a:r>
              <a:rPr lang="fr-CA" dirty="0" err="1"/>
              <a:t>requires</a:t>
            </a:r>
            <a:r>
              <a:rPr lang="fr-CA" dirty="0"/>
              <a:t> </a:t>
            </a:r>
            <a:r>
              <a:rPr lang="fr-CA" dirty="0" err="1"/>
              <a:t>some</a:t>
            </a:r>
            <a:r>
              <a:rPr lang="fr-CA" dirty="0"/>
              <a:t> sort of registration to an association, </a:t>
            </a:r>
            <a:r>
              <a:rPr lang="fr-CA" dirty="0" err="1"/>
              <a:t>college</a:t>
            </a:r>
            <a:r>
              <a:rPr lang="fr-CA" dirty="0"/>
              <a:t>, or certification </a:t>
            </a:r>
            <a:r>
              <a:rPr lang="fr-CA" dirty="0" err="1"/>
              <a:t>board</a:t>
            </a:r>
            <a:endParaRPr lang="fr-CA" dirty="0"/>
          </a:p>
          <a:p>
            <a:endParaRPr lang="fr-CA" dirty="0"/>
          </a:p>
          <a:p>
            <a:r>
              <a:rPr lang="fr-CA" dirty="0" err="1"/>
              <a:t>College</a:t>
            </a:r>
            <a:r>
              <a:rPr lang="fr-CA" dirty="0"/>
              <a:t> = </a:t>
            </a:r>
            <a:r>
              <a:rPr lang="fr-CA" dirty="0" err="1"/>
              <a:t>branch</a:t>
            </a:r>
            <a:r>
              <a:rPr lang="fr-CA" dirty="0"/>
              <a:t> of </a:t>
            </a:r>
            <a:r>
              <a:rPr lang="fr-CA" dirty="0" err="1"/>
              <a:t>government</a:t>
            </a:r>
            <a:r>
              <a:rPr lang="fr-CA" dirty="0"/>
              <a:t>, to </a:t>
            </a:r>
            <a:r>
              <a:rPr lang="fr-CA" dirty="0" err="1"/>
              <a:t>protect</a:t>
            </a:r>
            <a:r>
              <a:rPr lang="fr-CA" dirty="0"/>
              <a:t> the people (registration </a:t>
            </a:r>
            <a:r>
              <a:rPr lang="fr-CA" dirty="0" err="1"/>
              <a:t>is</a:t>
            </a:r>
            <a:r>
              <a:rPr lang="fr-CA" dirty="0"/>
              <a:t> </a:t>
            </a:r>
            <a:r>
              <a:rPr lang="fr-CA" dirty="0" err="1"/>
              <a:t>mandatory</a:t>
            </a:r>
            <a:r>
              <a:rPr lang="fr-CA" dirty="0"/>
              <a:t>)</a:t>
            </a:r>
          </a:p>
          <a:p>
            <a:endParaRPr lang="fr-CA" dirty="0"/>
          </a:p>
          <a:p>
            <a:r>
              <a:rPr lang="fr-CA" dirty="0"/>
              <a:t>Association = a group of </a:t>
            </a:r>
            <a:r>
              <a:rPr lang="fr-CA" dirty="0" err="1"/>
              <a:t>professionals</a:t>
            </a:r>
            <a:r>
              <a:rPr lang="fr-CA" dirty="0"/>
              <a:t> </a:t>
            </a:r>
            <a:r>
              <a:rPr lang="fr-CA" dirty="0" err="1"/>
              <a:t>looking</a:t>
            </a:r>
            <a:r>
              <a:rPr lang="fr-CA" dirty="0"/>
              <a:t> out for </a:t>
            </a:r>
            <a:r>
              <a:rPr lang="fr-CA" dirty="0" err="1"/>
              <a:t>professionals</a:t>
            </a:r>
            <a:r>
              <a:rPr lang="fr-CA" dirty="0"/>
              <a:t> (registration </a:t>
            </a:r>
            <a:r>
              <a:rPr lang="fr-CA" dirty="0" err="1"/>
              <a:t>is</a:t>
            </a:r>
            <a:r>
              <a:rPr lang="fr-CA" dirty="0"/>
              <a:t> </a:t>
            </a:r>
            <a:r>
              <a:rPr lang="fr-CA" dirty="0" err="1"/>
              <a:t>optional</a:t>
            </a:r>
            <a:r>
              <a:rPr lang="fr-CA" dirty="0"/>
              <a:t>)</a:t>
            </a:r>
          </a:p>
        </p:txBody>
      </p:sp>
    </p:spTree>
    <p:extLst>
      <p:ext uri="{BB962C8B-B14F-4D97-AF65-F5344CB8AC3E}">
        <p14:creationId xmlns:p14="http://schemas.microsoft.com/office/powerpoint/2010/main" val="4182811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A2F4-B05F-4094-98F4-C004D99325A9}"/>
              </a:ext>
            </a:extLst>
          </p:cNvPr>
          <p:cNvSpPr>
            <a:spLocks noGrp="1"/>
          </p:cNvSpPr>
          <p:nvPr>
            <p:ph type="title"/>
          </p:nvPr>
        </p:nvSpPr>
        <p:spPr/>
        <p:txBody>
          <a:bodyPr/>
          <a:lstStyle/>
          <a:p>
            <a:r>
              <a:rPr lang="fr-CA" dirty="0" err="1"/>
              <a:t>College</a:t>
            </a:r>
            <a:r>
              <a:rPr lang="fr-CA" dirty="0"/>
              <a:t> vs. Association</a:t>
            </a:r>
          </a:p>
        </p:txBody>
      </p:sp>
      <p:sp>
        <p:nvSpPr>
          <p:cNvPr id="3" name="Content Placeholder 2">
            <a:extLst>
              <a:ext uri="{FF2B5EF4-FFF2-40B4-BE49-F238E27FC236}">
                <a16:creationId xmlns:a16="http://schemas.microsoft.com/office/drawing/2014/main" id="{268A9A2A-C669-42E2-A253-B03B49140EB3}"/>
              </a:ext>
            </a:extLst>
          </p:cNvPr>
          <p:cNvSpPr>
            <a:spLocks noGrp="1"/>
          </p:cNvSpPr>
          <p:nvPr>
            <p:ph idx="1"/>
          </p:nvPr>
        </p:nvSpPr>
        <p:spPr/>
        <p:txBody>
          <a:bodyPr/>
          <a:lstStyle/>
          <a:p>
            <a:r>
              <a:rPr lang="fr-CA" dirty="0" err="1"/>
              <a:t>College</a:t>
            </a:r>
            <a:r>
              <a:rPr lang="fr-CA" dirty="0"/>
              <a:t>:</a:t>
            </a:r>
          </a:p>
          <a:p>
            <a:pPr lvl="1"/>
            <a:r>
              <a:rPr lang="fr-CA" dirty="0" err="1"/>
              <a:t>College</a:t>
            </a:r>
            <a:r>
              <a:rPr lang="fr-CA" dirty="0"/>
              <a:t> of Registered </a:t>
            </a:r>
            <a:r>
              <a:rPr lang="fr-CA" dirty="0" err="1"/>
              <a:t>Psychotherapist</a:t>
            </a:r>
            <a:r>
              <a:rPr lang="fr-CA" dirty="0"/>
              <a:t> of Ontario (CRPO)</a:t>
            </a:r>
          </a:p>
          <a:p>
            <a:pPr lvl="1"/>
            <a:r>
              <a:rPr lang="fr-CA" dirty="0" err="1"/>
              <a:t>College</a:t>
            </a:r>
            <a:r>
              <a:rPr lang="fr-CA" dirty="0"/>
              <a:t> of </a:t>
            </a:r>
            <a:r>
              <a:rPr lang="fr-CA" dirty="0" err="1"/>
              <a:t>Psychologists</a:t>
            </a:r>
            <a:r>
              <a:rPr lang="fr-CA" dirty="0"/>
              <a:t> of Ontario (CPO)</a:t>
            </a:r>
          </a:p>
          <a:p>
            <a:pPr lvl="1"/>
            <a:r>
              <a:rPr lang="fr-CA" dirty="0" err="1"/>
              <a:t>College</a:t>
            </a:r>
            <a:r>
              <a:rPr lang="fr-CA" dirty="0"/>
              <a:t> of </a:t>
            </a:r>
            <a:r>
              <a:rPr lang="fr-CA" dirty="0" err="1"/>
              <a:t>Physicians</a:t>
            </a:r>
            <a:r>
              <a:rPr lang="fr-CA" dirty="0"/>
              <a:t> and Surgeons of Ontario (CPSO)</a:t>
            </a:r>
          </a:p>
          <a:p>
            <a:r>
              <a:rPr lang="fr-CA" dirty="0"/>
              <a:t>Associations:</a:t>
            </a:r>
          </a:p>
          <a:p>
            <a:pPr lvl="1"/>
            <a:r>
              <a:rPr lang="fr-CA" dirty="0"/>
              <a:t>Canadian Association of </a:t>
            </a:r>
            <a:r>
              <a:rPr lang="fr-CA" dirty="0" err="1"/>
              <a:t>Marriage</a:t>
            </a:r>
            <a:r>
              <a:rPr lang="fr-CA" dirty="0"/>
              <a:t> and Family </a:t>
            </a:r>
            <a:r>
              <a:rPr lang="fr-CA" dirty="0" err="1"/>
              <a:t>Therapy</a:t>
            </a:r>
            <a:r>
              <a:rPr lang="fr-CA" dirty="0"/>
              <a:t> (CAMFT)</a:t>
            </a:r>
          </a:p>
          <a:p>
            <a:pPr lvl="2"/>
            <a:r>
              <a:rPr lang="fr-CA" dirty="0"/>
              <a:t>RMFT – Registered </a:t>
            </a:r>
            <a:r>
              <a:rPr lang="fr-CA" dirty="0" err="1"/>
              <a:t>Marriage</a:t>
            </a:r>
            <a:r>
              <a:rPr lang="fr-CA" dirty="0"/>
              <a:t> and Family </a:t>
            </a:r>
            <a:r>
              <a:rPr lang="fr-CA" dirty="0" err="1"/>
              <a:t>Therapist</a:t>
            </a:r>
            <a:endParaRPr lang="fr-CA" dirty="0"/>
          </a:p>
          <a:p>
            <a:pPr lvl="1"/>
            <a:r>
              <a:rPr lang="fr-CA" dirty="0"/>
              <a:t>Canadian </a:t>
            </a:r>
            <a:r>
              <a:rPr lang="fr-CA" dirty="0" err="1"/>
              <a:t>Counselling</a:t>
            </a:r>
            <a:r>
              <a:rPr lang="fr-CA" dirty="0"/>
              <a:t> and </a:t>
            </a:r>
            <a:r>
              <a:rPr lang="fr-CA" dirty="0" err="1"/>
              <a:t>Psychotherapy</a:t>
            </a:r>
            <a:r>
              <a:rPr lang="fr-CA" dirty="0"/>
              <a:t> </a:t>
            </a:r>
            <a:r>
              <a:rPr lang="fr-CA" dirty="0" err="1"/>
              <a:t>Assocation</a:t>
            </a:r>
            <a:r>
              <a:rPr lang="fr-CA" dirty="0"/>
              <a:t> (CCPA)</a:t>
            </a:r>
          </a:p>
          <a:p>
            <a:pPr lvl="2"/>
            <a:r>
              <a:rPr lang="fr-CA" dirty="0"/>
              <a:t>CCC – Canadian </a:t>
            </a:r>
            <a:r>
              <a:rPr lang="fr-CA" dirty="0" err="1"/>
              <a:t>Certified</a:t>
            </a:r>
            <a:r>
              <a:rPr lang="fr-CA" dirty="0"/>
              <a:t> </a:t>
            </a:r>
            <a:r>
              <a:rPr lang="fr-CA" dirty="0" err="1"/>
              <a:t>Counsellor</a:t>
            </a:r>
            <a:r>
              <a:rPr lang="fr-CA" dirty="0"/>
              <a:t> </a:t>
            </a:r>
          </a:p>
          <a:p>
            <a:pPr marL="530352" lvl="1" indent="0">
              <a:buNone/>
            </a:pPr>
            <a:endParaRPr lang="fr-CA" dirty="0"/>
          </a:p>
          <a:p>
            <a:pPr marL="530352" lvl="1" indent="0">
              <a:buNone/>
            </a:pPr>
            <a:endParaRPr lang="fr-CA" dirty="0"/>
          </a:p>
          <a:p>
            <a:pPr lvl="1"/>
            <a:endParaRPr lang="fr-CA" dirty="0"/>
          </a:p>
          <a:p>
            <a:pPr lvl="1"/>
            <a:endParaRPr lang="fr-CA" dirty="0"/>
          </a:p>
        </p:txBody>
      </p:sp>
    </p:spTree>
    <p:extLst>
      <p:ext uri="{BB962C8B-B14F-4D97-AF65-F5344CB8AC3E}">
        <p14:creationId xmlns:p14="http://schemas.microsoft.com/office/powerpoint/2010/main" val="104892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D1F0-E336-47E7-A0F7-385F8EAE2921}"/>
              </a:ext>
            </a:extLst>
          </p:cNvPr>
          <p:cNvSpPr>
            <a:spLocks noGrp="1"/>
          </p:cNvSpPr>
          <p:nvPr>
            <p:ph type="title"/>
          </p:nvPr>
        </p:nvSpPr>
        <p:spPr/>
        <p:txBody>
          <a:bodyPr>
            <a:normAutofit fontScale="90000"/>
          </a:bodyPr>
          <a:lstStyle/>
          <a:p>
            <a:r>
              <a:rPr lang="fr-CA" dirty="0" err="1"/>
              <a:t>Recognized</a:t>
            </a:r>
            <a:r>
              <a:rPr lang="fr-CA" dirty="0"/>
              <a:t> </a:t>
            </a:r>
            <a:r>
              <a:rPr lang="fr-CA" dirty="0" err="1"/>
              <a:t>Education</a:t>
            </a:r>
            <a:r>
              <a:rPr lang="fr-CA" dirty="0"/>
              <a:t> </a:t>
            </a:r>
            <a:br>
              <a:rPr lang="fr-CA" dirty="0"/>
            </a:br>
            <a:r>
              <a:rPr lang="fr-CA" dirty="0"/>
              <a:t>and Training Programs in Ontario</a:t>
            </a:r>
          </a:p>
        </p:txBody>
      </p:sp>
      <p:sp>
        <p:nvSpPr>
          <p:cNvPr id="3" name="Content Placeholder 2">
            <a:extLst>
              <a:ext uri="{FF2B5EF4-FFF2-40B4-BE49-F238E27FC236}">
                <a16:creationId xmlns:a16="http://schemas.microsoft.com/office/drawing/2014/main" id="{13379159-0A0A-4234-87CA-F3B3DEC01D54}"/>
              </a:ext>
            </a:extLst>
          </p:cNvPr>
          <p:cNvSpPr>
            <a:spLocks noGrp="1"/>
          </p:cNvSpPr>
          <p:nvPr>
            <p:ph idx="1"/>
          </p:nvPr>
        </p:nvSpPr>
        <p:spPr>
          <a:xfrm>
            <a:off x="381000" y="1676400"/>
            <a:ext cx="11811000" cy="4632961"/>
          </a:xfrm>
        </p:spPr>
        <p:txBody>
          <a:bodyPr>
            <a:noAutofit/>
          </a:bodyPr>
          <a:lstStyle/>
          <a:p>
            <a:r>
              <a:rPr lang="fr-CA" sz="1700" dirty="0"/>
              <a:t>Canadian Institute for Child and Adolescent </a:t>
            </a:r>
            <a:r>
              <a:rPr lang="fr-CA" sz="1700" dirty="0" err="1"/>
              <a:t>Psychoanalytic</a:t>
            </a:r>
            <a:r>
              <a:rPr lang="fr-CA" sz="1700" dirty="0"/>
              <a:t> </a:t>
            </a:r>
            <a:r>
              <a:rPr lang="fr-CA" sz="1700" dirty="0" err="1"/>
              <a:t>Psychotherapy</a:t>
            </a:r>
            <a:r>
              <a:rPr lang="fr-CA" sz="1700" dirty="0"/>
              <a:t> – </a:t>
            </a:r>
            <a:r>
              <a:rPr lang="fr-CA" sz="1700" dirty="0" err="1"/>
              <a:t>Diploma</a:t>
            </a:r>
            <a:r>
              <a:rPr lang="fr-CA" sz="1700" dirty="0"/>
              <a:t> for Child and Adolescent </a:t>
            </a:r>
            <a:r>
              <a:rPr lang="fr-CA" sz="1700" dirty="0" err="1"/>
              <a:t>Psychoanalytic</a:t>
            </a:r>
            <a:r>
              <a:rPr lang="fr-CA" sz="1700" dirty="0"/>
              <a:t> </a:t>
            </a:r>
            <a:r>
              <a:rPr lang="fr-CA" sz="1700" dirty="0" err="1"/>
              <a:t>Psychotherapist</a:t>
            </a:r>
            <a:r>
              <a:rPr lang="fr-CA" sz="1700" dirty="0"/>
              <a:t> </a:t>
            </a:r>
          </a:p>
          <a:p>
            <a:r>
              <a:rPr lang="fr-CA" sz="1700" dirty="0"/>
              <a:t>Gestalt Institute of Toronto – 5 </a:t>
            </a:r>
            <a:r>
              <a:rPr lang="fr-CA" sz="1700" dirty="0" err="1"/>
              <a:t>year</a:t>
            </a:r>
            <a:r>
              <a:rPr lang="fr-CA" sz="1700" dirty="0"/>
              <a:t> training program</a:t>
            </a:r>
          </a:p>
          <a:p>
            <a:r>
              <a:rPr lang="fr-CA" sz="1700" dirty="0"/>
              <a:t>Ontario </a:t>
            </a:r>
            <a:r>
              <a:rPr lang="fr-CA" sz="1700" dirty="0" err="1"/>
              <a:t>Psychotherapy</a:t>
            </a:r>
            <a:r>
              <a:rPr lang="fr-CA" sz="1700" dirty="0"/>
              <a:t> and Counseling Program – </a:t>
            </a:r>
            <a:r>
              <a:rPr lang="fr-CA" sz="1700" dirty="0" err="1"/>
              <a:t>Diploma</a:t>
            </a:r>
            <a:r>
              <a:rPr lang="fr-CA" sz="1700" dirty="0"/>
              <a:t> in </a:t>
            </a:r>
            <a:r>
              <a:rPr lang="fr-CA" sz="1700" dirty="0" err="1"/>
              <a:t>Psychotherapy</a:t>
            </a:r>
            <a:r>
              <a:rPr lang="fr-CA" sz="1700" dirty="0"/>
              <a:t> </a:t>
            </a:r>
            <a:r>
              <a:rPr lang="fr-CA" sz="1700" dirty="0" err="1"/>
              <a:t>with</a:t>
            </a:r>
            <a:r>
              <a:rPr lang="fr-CA" sz="1700" dirty="0"/>
              <a:t> focus on </a:t>
            </a:r>
            <a:r>
              <a:rPr lang="fr-CA" sz="1700" dirty="0" err="1"/>
              <a:t>Psychodynamic</a:t>
            </a:r>
            <a:r>
              <a:rPr lang="fr-CA" sz="1700" dirty="0"/>
              <a:t> </a:t>
            </a:r>
            <a:r>
              <a:rPr lang="fr-CA" sz="1700" dirty="0" err="1"/>
              <a:t>therapy</a:t>
            </a:r>
            <a:endParaRPr lang="fr-CA" sz="1700" dirty="0"/>
          </a:p>
          <a:p>
            <a:r>
              <a:rPr lang="fr-CA" sz="1700" dirty="0"/>
              <a:t>Toronto Institute of </a:t>
            </a:r>
            <a:r>
              <a:rPr lang="fr-CA" sz="1700" dirty="0" err="1"/>
              <a:t>Psychoanalysis</a:t>
            </a:r>
            <a:r>
              <a:rPr lang="fr-CA" sz="1700" dirty="0"/>
              <a:t> – </a:t>
            </a:r>
            <a:r>
              <a:rPr lang="fr-CA" sz="1700" dirty="0" err="1"/>
              <a:t>Certificate</a:t>
            </a:r>
            <a:r>
              <a:rPr lang="fr-CA" sz="1700" dirty="0"/>
              <a:t> of Graduation as a </a:t>
            </a:r>
            <a:r>
              <a:rPr lang="fr-CA" sz="1700" dirty="0" err="1"/>
              <a:t>Psychoanalyst</a:t>
            </a:r>
            <a:r>
              <a:rPr lang="fr-CA" sz="1700" dirty="0"/>
              <a:t> </a:t>
            </a:r>
          </a:p>
          <a:p>
            <a:r>
              <a:rPr lang="en-US" sz="1700" dirty="0"/>
              <a:t>Toronto School of Theology – Master of Pastoral Studies, Spiritual Care and Psychotherapy Certificate</a:t>
            </a:r>
          </a:p>
          <a:p>
            <a:r>
              <a:rPr lang="en-US" sz="1700" dirty="0"/>
              <a:t>Toronto Institute for Relational Psychotherapy – Diploma, Toronto Institute for Relational </a:t>
            </a:r>
            <a:r>
              <a:rPr lang="en-US" sz="1700" dirty="0" err="1"/>
              <a:t>Psychotherap</a:t>
            </a:r>
            <a:endParaRPr lang="fr-CA" sz="1700" dirty="0"/>
          </a:p>
          <a:p>
            <a:r>
              <a:rPr lang="fr-CA" sz="1700" dirty="0" err="1"/>
              <a:t>Tyndale</a:t>
            </a:r>
            <a:r>
              <a:rPr lang="fr-CA" sz="1700" dirty="0"/>
              <a:t> </a:t>
            </a:r>
            <a:r>
              <a:rPr lang="fr-CA" sz="1700" dirty="0" err="1"/>
              <a:t>University</a:t>
            </a:r>
            <a:r>
              <a:rPr lang="fr-CA" sz="1700" dirty="0"/>
              <a:t> – Master of </a:t>
            </a:r>
            <a:r>
              <a:rPr lang="fr-CA" sz="1700" dirty="0" err="1"/>
              <a:t>Divinity</a:t>
            </a:r>
            <a:r>
              <a:rPr lang="fr-CA" sz="1700" dirty="0"/>
              <a:t> – </a:t>
            </a:r>
            <a:r>
              <a:rPr lang="fr-CA" sz="1700" dirty="0" err="1"/>
              <a:t>Counselling</a:t>
            </a:r>
            <a:r>
              <a:rPr lang="fr-CA" sz="1700" dirty="0"/>
              <a:t> Major – </a:t>
            </a:r>
            <a:r>
              <a:rPr lang="fr-CA" sz="1700" dirty="0" err="1"/>
              <a:t>Clinical</a:t>
            </a:r>
            <a:r>
              <a:rPr lang="fr-CA" sz="1700" dirty="0"/>
              <a:t> Stream</a:t>
            </a:r>
          </a:p>
          <a:p>
            <a:r>
              <a:rPr lang="fr-CA" sz="1700" b="1" dirty="0" err="1"/>
              <a:t>University</a:t>
            </a:r>
            <a:r>
              <a:rPr lang="fr-CA" sz="1700" b="1" dirty="0"/>
              <a:t> of Guelph – </a:t>
            </a:r>
            <a:r>
              <a:rPr lang="fr-CA" sz="1700" b="1" dirty="0" err="1"/>
              <a:t>MSc</a:t>
            </a:r>
            <a:r>
              <a:rPr lang="fr-CA" sz="1700" b="1" dirty="0"/>
              <a:t>. Couple and Family </a:t>
            </a:r>
            <a:r>
              <a:rPr lang="fr-CA" sz="1700" b="1" dirty="0" err="1"/>
              <a:t>Therapy</a:t>
            </a:r>
            <a:r>
              <a:rPr lang="fr-CA" sz="1700" b="1" dirty="0"/>
              <a:t> Program</a:t>
            </a:r>
          </a:p>
          <a:p>
            <a:r>
              <a:rPr lang="fr-CA" sz="1700" dirty="0" err="1"/>
              <a:t>University</a:t>
            </a:r>
            <a:r>
              <a:rPr lang="fr-CA" sz="1700" dirty="0"/>
              <a:t> of Toronto/OISE – </a:t>
            </a:r>
            <a:r>
              <a:rPr lang="fr-CA" sz="1700" dirty="0" err="1"/>
              <a:t>MEd</a:t>
            </a:r>
            <a:r>
              <a:rPr lang="fr-CA" sz="1700" dirty="0"/>
              <a:t>. </a:t>
            </a:r>
            <a:r>
              <a:rPr lang="fr-CA" sz="1700" dirty="0" err="1"/>
              <a:t>Counselling</a:t>
            </a:r>
            <a:r>
              <a:rPr lang="fr-CA" sz="1700" dirty="0"/>
              <a:t> Psychology – </a:t>
            </a:r>
            <a:r>
              <a:rPr lang="fr-CA" sz="1700" dirty="0" err="1"/>
              <a:t>Counselling</a:t>
            </a:r>
            <a:r>
              <a:rPr lang="fr-CA" sz="1700" dirty="0"/>
              <a:t> and </a:t>
            </a:r>
            <a:r>
              <a:rPr lang="fr-CA" sz="1700" dirty="0" err="1"/>
              <a:t>Psychotherapy</a:t>
            </a:r>
            <a:endParaRPr lang="fr-CA" sz="1700" dirty="0"/>
          </a:p>
          <a:p>
            <a:r>
              <a:rPr lang="fr-CA" sz="1700" dirty="0"/>
              <a:t>Western </a:t>
            </a:r>
            <a:r>
              <a:rPr lang="fr-CA" sz="1700" dirty="0" err="1"/>
              <a:t>University</a:t>
            </a:r>
            <a:r>
              <a:rPr lang="fr-CA" sz="1700" dirty="0"/>
              <a:t> – MA in </a:t>
            </a:r>
            <a:r>
              <a:rPr lang="fr-CA" sz="1700" dirty="0" err="1"/>
              <a:t>Counselling</a:t>
            </a:r>
            <a:r>
              <a:rPr lang="fr-CA" sz="1700" dirty="0"/>
              <a:t> Psychology</a:t>
            </a:r>
          </a:p>
          <a:p>
            <a:r>
              <a:rPr lang="fr-CA" sz="1700" dirty="0" err="1"/>
              <a:t>Yorkville</a:t>
            </a:r>
            <a:r>
              <a:rPr lang="fr-CA" sz="1700" dirty="0"/>
              <a:t> </a:t>
            </a:r>
            <a:r>
              <a:rPr lang="fr-CA" sz="1700" dirty="0" err="1"/>
              <a:t>University</a:t>
            </a:r>
            <a:r>
              <a:rPr lang="fr-CA" sz="1700" dirty="0"/>
              <a:t> – MA in </a:t>
            </a:r>
            <a:r>
              <a:rPr lang="fr-CA" sz="1700" dirty="0" err="1"/>
              <a:t>Counselling</a:t>
            </a:r>
            <a:r>
              <a:rPr lang="fr-CA" sz="1700" dirty="0"/>
              <a:t> Psychology </a:t>
            </a:r>
          </a:p>
        </p:txBody>
      </p:sp>
    </p:spTree>
    <p:extLst>
      <p:ext uri="{BB962C8B-B14F-4D97-AF65-F5344CB8AC3E}">
        <p14:creationId xmlns:p14="http://schemas.microsoft.com/office/powerpoint/2010/main" val="41933052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C2D5-1E4C-4550-8119-FBDE2FCD25AD}"/>
              </a:ext>
            </a:extLst>
          </p:cNvPr>
          <p:cNvSpPr>
            <a:spLocks noGrp="1"/>
          </p:cNvSpPr>
          <p:nvPr>
            <p:ph type="title"/>
          </p:nvPr>
        </p:nvSpPr>
        <p:spPr/>
        <p:txBody>
          <a:bodyPr>
            <a:normAutofit fontScale="90000"/>
          </a:bodyPr>
          <a:lstStyle/>
          <a:p>
            <a:r>
              <a:rPr lang="fr-CA" dirty="0" err="1"/>
              <a:t>Why</a:t>
            </a:r>
            <a:r>
              <a:rPr lang="fr-CA" dirty="0"/>
              <a:t> I </a:t>
            </a:r>
            <a:r>
              <a:rPr lang="fr-CA" dirty="0" err="1"/>
              <a:t>picked</a:t>
            </a:r>
            <a:r>
              <a:rPr lang="fr-CA" dirty="0"/>
              <a:t> </a:t>
            </a:r>
            <a:r>
              <a:rPr lang="fr-CA" dirty="0" err="1"/>
              <a:t>University</a:t>
            </a:r>
            <a:r>
              <a:rPr lang="fr-CA" dirty="0"/>
              <a:t> of Guelph?</a:t>
            </a:r>
          </a:p>
        </p:txBody>
      </p:sp>
      <p:sp>
        <p:nvSpPr>
          <p:cNvPr id="3" name="Content Placeholder 2">
            <a:extLst>
              <a:ext uri="{FF2B5EF4-FFF2-40B4-BE49-F238E27FC236}">
                <a16:creationId xmlns:a16="http://schemas.microsoft.com/office/drawing/2014/main" id="{8F1ED3C3-B792-4431-A057-D5DD8534FE75}"/>
              </a:ext>
            </a:extLst>
          </p:cNvPr>
          <p:cNvSpPr>
            <a:spLocks noGrp="1"/>
          </p:cNvSpPr>
          <p:nvPr>
            <p:ph idx="1"/>
          </p:nvPr>
        </p:nvSpPr>
        <p:spPr/>
        <p:txBody>
          <a:bodyPr/>
          <a:lstStyle/>
          <a:p>
            <a:r>
              <a:rPr lang="en-CA" dirty="0"/>
              <a:t>Accredited</a:t>
            </a:r>
            <a:r>
              <a:rPr lang="fr-CA" dirty="0"/>
              <a:t> by the AAMFT &amp; CRPO</a:t>
            </a:r>
          </a:p>
          <a:p>
            <a:r>
              <a:rPr lang="fr-CA" dirty="0"/>
              <a:t>Finances, living </a:t>
            </a:r>
            <a:r>
              <a:rPr lang="fr-CA" dirty="0" err="1"/>
              <a:t>costs</a:t>
            </a:r>
            <a:r>
              <a:rPr lang="fr-CA" dirty="0"/>
              <a:t>, </a:t>
            </a:r>
            <a:r>
              <a:rPr lang="fr-CA" dirty="0" err="1"/>
              <a:t>logistics</a:t>
            </a:r>
            <a:endParaRPr lang="fr-CA" dirty="0"/>
          </a:p>
          <a:p>
            <a:r>
              <a:rPr lang="en-CA" dirty="0"/>
              <a:t>Guaranteed</a:t>
            </a:r>
            <a:r>
              <a:rPr lang="fr-CA" dirty="0"/>
              <a:t> 500 direct client contact </a:t>
            </a:r>
            <a:r>
              <a:rPr lang="fr-CA" dirty="0" err="1"/>
              <a:t>hours</a:t>
            </a:r>
            <a:r>
              <a:rPr lang="fr-CA" dirty="0"/>
              <a:t> on-site (not 500 </a:t>
            </a:r>
            <a:r>
              <a:rPr lang="fr-CA" dirty="0" err="1"/>
              <a:t>clinical</a:t>
            </a:r>
            <a:r>
              <a:rPr lang="fr-CA" dirty="0"/>
              <a:t> </a:t>
            </a:r>
            <a:r>
              <a:rPr lang="fr-CA" dirty="0" err="1"/>
              <a:t>hours</a:t>
            </a:r>
            <a:r>
              <a:rPr lang="fr-CA" dirty="0"/>
              <a:t>), and </a:t>
            </a:r>
            <a:r>
              <a:rPr lang="fr-CA" dirty="0" err="1"/>
              <a:t>guaranteed</a:t>
            </a:r>
            <a:r>
              <a:rPr lang="fr-CA" dirty="0"/>
              <a:t> 150 supervision </a:t>
            </a:r>
            <a:r>
              <a:rPr lang="fr-CA" dirty="0" err="1"/>
              <a:t>hours</a:t>
            </a:r>
            <a:r>
              <a:rPr lang="fr-CA" dirty="0"/>
              <a:t> on-site</a:t>
            </a:r>
          </a:p>
          <a:p>
            <a:r>
              <a:rPr lang="fr-CA" dirty="0" err="1"/>
              <a:t>Postmodern</a:t>
            </a:r>
            <a:r>
              <a:rPr lang="fr-CA" dirty="0"/>
              <a:t> institution </a:t>
            </a:r>
            <a:r>
              <a:rPr lang="fr-CA" dirty="0" err="1"/>
              <a:t>with</a:t>
            </a:r>
            <a:r>
              <a:rPr lang="fr-CA" dirty="0"/>
              <a:t> 4 </a:t>
            </a:r>
            <a:r>
              <a:rPr lang="fr-CA" dirty="0" err="1"/>
              <a:t>models</a:t>
            </a:r>
            <a:r>
              <a:rPr lang="fr-CA" dirty="0"/>
              <a:t> – </a:t>
            </a:r>
            <a:r>
              <a:rPr lang="fr-CA" dirty="0" err="1"/>
              <a:t>Dialogic</a:t>
            </a:r>
            <a:r>
              <a:rPr lang="fr-CA" dirty="0"/>
              <a:t>, Solution-</a:t>
            </a:r>
            <a:r>
              <a:rPr lang="fr-CA" dirty="0" err="1"/>
              <a:t>Focused</a:t>
            </a:r>
            <a:r>
              <a:rPr lang="fr-CA" dirty="0"/>
              <a:t>, Narrative, &amp; </a:t>
            </a:r>
            <a:r>
              <a:rPr lang="fr-CA" dirty="0" err="1"/>
              <a:t>Emotion-Focused</a:t>
            </a:r>
            <a:endParaRPr lang="fr-CA" dirty="0"/>
          </a:p>
          <a:p>
            <a:r>
              <a:rPr lang="fr-CA" dirty="0"/>
              <a:t>Focus on Couples &amp; Family</a:t>
            </a:r>
          </a:p>
          <a:p>
            <a:r>
              <a:rPr lang="fr-CA" dirty="0"/>
              <a:t>Focus on </a:t>
            </a:r>
            <a:r>
              <a:rPr lang="fr-CA" dirty="0" err="1"/>
              <a:t>systemic</a:t>
            </a:r>
            <a:r>
              <a:rPr lang="fr-CA" dirty="0"/>
              <a:t> </a:t>
            </a:r>
            <a:r>
              <a:rPr lang="fr-CA" dirty="0" err="1"/>
              <a:t>thinking</a:t>
            </a:r>
            <a:r>
              <a:rPr lang="fr-CA" dirty="0"/>
              <a:t> </a:t>
            </a:r>
          </a:p>
        </p:txBody>
      </p:sp>
    </p:spTree>
    <p:extLst>
      <p:ext uri="{BB962C8B-B14F-4D97-AF65-F5344CB8AC3E}">
        <p14:creationId xmlns:p14="http://schemas.microsoft.com/office/powerpoint/2010/main" val="22012562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50B9-5E78-49E9-B5BE-4D25FE9BED6B}"/>
              </a:ext>
            </a:extLst>
          </p:cNvPr>
          <p:cNvSpPr>
            <a:spLocks noGrp="1"/>
          </p:cNvSpPr>
          <p:nvPr>
            <p:ph type="title"/>
          </p:nvPr>
        </p:nvSpPr>
        <p:spPr/>
        <p:txBody>
          <a:bodyPr>
            <a:normAutofit fontScale="90000"/>
          </a:bodyPr>
          <a:lstStyle/>
          <a:p>
            <a:r>
              <a:rPr lang="fr-CA" dirty="0" err="1"/>
              <a:t>What</a:t>
            </a:r>
            <a:r>
              <a:rPr lang="fr-CA" dirty="0"/>
              <a:t> </a:t>
            </a:r>
            <a:r>
              <a:rPr lang="fr-CA" dirty="0" err="1"/>
              <a:t>is</a:t>
            </a:r>
            <a:r>
              <a:rPr lang="fr-CA" dirty="0"/>
              <a:t> </a:t>
            </a:r>
            <a:r>
              <a:rPr lang="fr-CA" i="1" dirty="0" err="1"/>
              <a:t>really</a:t>
            </a:r>
            <a:r>
              <a:rPr lang="fr-CA" dirty="0"/>
              <a:t> a </a:t>
            </a:r>
            <a:r>
              <a:rPr lang="fr-CA" dirty="0" err="1"/>
              <a:t>psychotherapist</a:t>
            </a:r>
            <a:r>
              <a:rPr lang="fr-CA" dirty="0"/>
              <a:t>?</a:t>
            </a:r>
          </a:p>
        </p:txBody>
      </p:sp>
      <p:sp>
        <p:nvSpPr>
          <p:cNvPr id="3" name="Content Placeholder 2">
            <a:extLst>
              <a:ext uri="{FF2B5EF4-FFF2-40B4-BE49-F238E27FC236}">
                <a16:creationId xmlns:a16="http://schemas.microsoft.com/office/drawing/2014/main" id="{322F37F5-1C43-4BAC-B167-14E25E262DB0}"/>
              </a:ext>
            </a:extLst>
          </p:cNvPr>
          <p:cNvSpPr>
            <a:spLocks noGrp="1"/>
          </p:cNvSpPr>
          <p:nvPr>
            <p:ph idx="1"/>
          </p:nvPr>
        </p:nvSpPr>
        <p:spPr/>
        <p:txBody>
          <a:bodyPr>
            <a:normAutofit fontScale="92500" lnSpcReduction="10000"/>
          </a:bodyPr>
          <a:lstStyle/>
          <a:p>
            <a:r>
              <a:rPr lang="fr-CA" dirty="0"/>
              <a:t>« A </a:t>
            </a:r>
            <a:r>
              <a:rPr lang="fr-CA" dirty="0" err="1"/>
              <a:t>person</a:t>
            </a:r>
            <a:r>
              <a:rPr lang="fr-CA" dirty="0"/>
              <a:t> </a:t>
            </a:r>
            <a:r>
              <a:rPr lang="fr-CA" dirty="0" err="1"/>
              <a:t>who</a:t>
            </a:r>
            <a:r>
              <a:rPr lang="fr-CA" dirty="0"/>
              <a:t> </a:t>
            </a:r>
            <a:r>
              <a:rPr lang="fr-CA" dirty="0" err="1"/>
              <a:t>treats</a:t>
            </a:r>
            <a:r>
              <a:rPr lang="fr-CA" dirty="0"/>
              <a:t> mental </a:t>
            </a:r>
            <a:r>
              <a:rPr lang="fr-CA" dirty="0" err="1"/>
              <a:t>disorders</a:t>
            </a:r>
            <a:r>
              <a:rPr lang="fr-CA" dirty="0"/>
              <a:t> by </a:t>
            </a:r>
            <a:r>
              <a:rPr lang="fr-CA" dirty="0" err="1"/>
              <a:t>psychological</a:t>
            </a:r>
            <a:r>
              <a:rPr lang="fr-CA" dirty="0"/>
              <a:t> </a:t>
            </a:r>
            <a:r>
              <a:rPr lang="fr-CA" dirty="0" err="1"/>
              <a:t>rather</a:t>
            </a:r>
            <a:r>
              <a:rPr lang="fr-CA" dirty="0"/>
              <a:t> </a:t>
            </a:r>
            <a:r>
              <a:rPr lang="fr-CA" dirty="0" err="1"/>
              <a:t>than</a:t>
            </a:r>
            <a:r>
              <a:rPr lang="fr-CA" dirty="0"/>
              <a:t> </a:t>
            </a:r>
            <a:r>
              <a:rPr lang="fr-CA" dirty="0" err="1"/>
              <a:t>medical</a:t>
            </a:r>
            <a:r>
              <a:rPr lang="fr-CA" dirty="0"/>
              <a:t> </a:t>
            </a:r>
            <a:r>
              <a:rPr lang="fr-CA" dirty="0" err="1"/>
              <a:t>means</a:t>
            </a:r>
            <a:r>
              <a:rPr lang="fr-CA" dirty="0"/>
              <a:t> »</a:t>
            </a:r>
          </a:p>
          <a:p>
            <a:endParaRPr lang="fr-CA" dirty="0"/>
          </a:p>
          <a:p>
            <a:r>
              <a:rPr lang="fr-CA" dirty="0"/>
              <a:t>A </a:t>
            </a:r>
            <a:r>
              <a:rPr lang="fr-CA" dirty="0" err="1"/>
              <a:t>person</a:t>
            </a:r>
            <a:r>
              <a:rPr lang="fr-CA" dirty="0"/>
              <a:t> </a:t>
            </a:r>
            <a:r>
              <a:rPr lang="fr-CA" dirty="0" err="1"/>
              <a:t>who</a:t>
            </a:r>
            <a:r>
              <a:rPr lang="fr-CA" dirty="0"/>
              <a:t> </a:t>
            </a:r>
            <a:r>
              <a:rPr lang="fr-CA" dirty="0" err="1"/>
              <a:t>believes</a:t>
            </a:r>
            <a:r>
              <a:rPr lang="fr-CA" dirty="0"/>
              <a:t> </a:t>
            </a:r>
            <a:r>
              <a:rPr lang="fr-CA" dirty="0" err="1"/>
              <a:t>that</a:t>
            </a:r>
            <a:r>
              <a:rPr lang="fr-CA" dirty="0"/>
              <a:t> </a:t>
            </a:r>
            <a:r>
              <a:rPr lang="fr-CA" dirty="0" err="1"/>
              <a:t>each</a:t>
            </a:r>
            <a:r>
              <a:rPr lang="fr-CA" dirty="0"/>
              <a:t> and </a:t>
            </a:r>
            <a:r>
              <a:rPr lang="fr-CA" dirty="0" err="1"/>
              <a:t>every</a:t>
            </a:r>
            <a:r>
              <a:rPr lang="fr-CA" dirty="0"/>
              <a:t> </a:t>
            </a:r>
            <a:r>
              <a:rPr lang="fr-CA" dirty="0" err="1"/>
              <a:t>individual</a:t>
            </a:r>
            <a:r>
              <a:rPr lang="fr-CA" dirty="0"/>
              <a:t> has </a:t>
            </a:r>
            <a:r>
              <a:rPr lang="fr-CA" dirty="0" err="1"/>
              <a:t>strengths</a:t>
            </a:r>
            <a:r>
              <a:rPr lang="fr-CA" dirty="0"/>
              <a:t> </a:t>
            </a:r>
            <a:r>
              <a:rPr lang="fr-CA" dirty="0" err="1"/>
              <a:t>that</a:t>
            </a:r>
            <a:r>
              <a:rPr lang="fr-CA" dirty="0"/>
              <a:t> can </a:t>
            </a:r>
            <a:r>
              <a:rPr lang="fr-CA" dirty="0" err="1"/>
              <a:t>be</a:t>
            </a:r>
            <a:r>
              <a:rPr lang="fr-CA" dirty="0"/>
              <a:t> </a:t>
            </a:r>
            <a:r>
              <a:rPr lang="fr-CA" dirty="0" err="1"/>
              <a:t>tapped</a:t>
            </a:r>
            <a:r>
              <a:rPr lang="fr-CA" dirty="0"/>
              <a:t> </a:t>
            </a:r>
            <a:r>
              <a:rPr lang="fr-CA" dirty="0" err="1"/>
              <a:t>into</a:t>
            </a:r>
            <a:r>
              <a:rPr lang="fr-CA" dirty="0"/>
              <a:t> to </a:t>
            </a:r>
            <a:r>
              <a:rPr lang="fr-CA" dirty="0" err="1"/>
              <a:t>formulate</a:t>
            </a:r>
            <a:r>
              <a:rPr lang="fr-CA" dirty="0"/>
              <a:t> a </a:t>
            </a:r>
            <a:r>
              <a:rPr lang="fr-CA" dirty="0" err="1"/>
              <a:t>relationship</a:t>
            </a:r>
            <a:r>
              <a:rPr lang="fr-CA" dirty="0"/>
              <a:t> in </a:t>
            </a:r>
            <a:r>
              <a:rPr lang="fr-CA" dirty="0" err="1"/>
              <a:t>which</a:t>
            </a:r>
            <a:r>
              <a:rPr lang="fr-CA" dirty="0"/>
              <a:t> </a:t>
            </a:r>
            <a:r>
              <a:rPr lang="fr-CA" dirty="0" err="1"/>
              <a:t>there</a:t>
            </a:r>
            <a:r>
              <a:rPr lang="fr-CA" dirty="0"/>
              <a:t> </a:t>
            </a:r>
            <a:r>
              <a:rPr lang="fr-CA" dirty="0" err="1"/>
              <a:t>is</a:t>
            </a:r>
            <a:r>
              <a:rPr lang="fr-CA" dirty="0"/>
              <a:t> an invitation </a:t>
            </a:r>
            <a:r>
              <a:rPr lang="fr-CA" dirty="0" err="1"/>
              <a:t>towards</a:t>
            </a:r>
            <a:r>
              <a:rPr lang="fr-CA" dirty="0"/>
              <a:t> change.</a:t>
            </a:r>
          </a:p>
          <a:p>
            <a:endParaRPr lang="fr-CA" dirty="0"/>
          </a:p>
          <a:p>
            <a:r>
              <a:rPr lang="fr-CA" dirty="0"/>
              <a:t>A </a:t>
            </a:r>
            <a:r>
              <a:rPr lang="fr-CA" dirty="0" err="1"/>
              <a:t>person</a:t>
            </a:r>
            <a:r>
              <a:rPr lang="fr-CA" dirty="0"/>
              <a:t> </a:t>
            </a:r>
            <a:r>
              <a:rPr lang="fr-CA" dirty="0" err="1"/>
              <a:t>who</a:t>
            </a:r>
            <a:r>
              <a:rPr lang="fr-CA" dirty="0"/>
              <a:t> </a:t>
            </a:r>
            <a:r>
              <a:rPr lang="fr-CA" dirty="0" err="1"/>
              <a:t>believes</a:t>
            </a:r>
            <a:r>
              <a:rPr lang="fr-CA" dirty="0"/>
              <a:t> </a:t>
            </a:r>
            <a:r>
              <a:rPr lang="fr-CA" dirty="0" err="1"/>
              <a:t>that</a:t>
            </a:r>
            <a:r>
              <a:rPr lang="fr-CA" dirty="0"/>
              <a:t> </a:t>
            </a:r>
            <a:r>
              <a:rPr lang="fr-CA" dirty="0" err="1"/>
              <a:t>wellness</a:t>
            </a:r>
            <a:r>
              <a:rPr lang="fr-CA" dirty="0"/>
              <a:t> </a:t>
            </a:r>
            <a:r>
              <a:rPr lang="fr-CA" dirty="0" err="1"/>
              <a:t>is</a:t>
            </a:r>
            <a:r>
              <a:rPr lang="fr-CA" dirty="0"/>
              <a:t> </a:t>
            </a:r>
            <a:r>
              <a:rPr lang="fr-CA" dirty="0" err="1"/>
              <a:t>measured</a:t>
            </a:r>
            <a:r>
              <a:rPr lang="fr-CA" dirty="0"/>
              <a:t> by the </a:t>
            </a:r>
            <a:r>
              <a:rPr lang="fr-CA" dirty="0" err="1"/>
              <a:t>extent</a:t>
            </a:r>
            <a:r>
              <a:rPr lang="fr-CA" dirty="0"/>
              <a:t> to </a:t>
            </a:r>
            <a:r>
              <a:rPr lang="fr-CA" dirty="0" err="1"/>
              <a:t>which</a:t>
            </a:r>
            <a:r>
              <a:rPr lang="fr-CA" dirty="0"/>
              <a:t> </a:t>
            </a:r>
            <a:r>
              <a:rPr lang="fr-CA" dirty="0" err="1"/>
              <a:t>individuals</a:t>
            </a:r>
            <a:r>
              <a:rPr lang="fr-CA" dirty="0"/>
              <a:t> are </a:t>
            </a:r>
            <a:r>
              <a:rPr lang="fr-CA" dirty="0" err="1"/>
              <a:t>intentional</a:t>
            </a:r>
            <a:r>
              <a:rPr lang="fr-CA" dirty="0"/>
              <a:t>, </a:t>
            </a:r>
            <a:r>
              <a:rPr lang="fr-CA" dirty="0" err="1"/>
              <a:t>authentic</a:t>
            </a:r>
            <a:r>
              <a:rPr lang="fr-CA" dirty="0"/>
              <a:t>, and </a:t>
            </a:r>
            <a:r>
              <a:rPr lang="fr-CA" dirty="0" err="1"/>
              <a:t>making</a:t>
            </a:r>
            <a:r>
              <a:rPr lang="fr-CA" dirty="0"/>
              <a:t> </a:t>
            </a:r>
            <a:r>
              <a:rPr lang="fr-CA" dirty="0" err="1"/>
              <a:t>conscious</a:t>
            </a:r>
            <a:r>
              <a:rPr lang="fr-CA" dirty="0"/>
              <a:t> </a:t>
            </a:r>
            <a:r>
              <a:rPr lang="fr-CA" dirty="0" err="1"/>
              <a:t>decisions</a:t>
            </a:r>
            <a:r>
              <a:rPr lang="fr-CA" dirty="0"/>
              <a:t>.</a:t>
            </a:r>
          </a:p>
          <a:p>
            <a:endParaRPr lang="fr-CA" dirty="0"/>
          </a:p>
          <a:p>
            <a:r>
              <a:rPr lang="fr-CA" dirty="0"/>
              <a:t>An expert on change </a:t>
            </a:r>
          </a:p>
        </p:txBody>
      </p:sp>
    </p:spTree>
    <p:extLst>
      <p:ext uri="{BB962C8B-B14F-4D97-AF65-F5344CB8AC3E}">
        <p14:creationId xmlns:p14="http://schemas.microsoft.com/office/powerpoint/2010/main" val="279236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606630"/>
            <a:ext cx="11353800" cy="1029128"/>
          </a:xfrm>
          <a:prstGeom prst="rect">
            <a:avLst/>
          </a:prstGeom>
        </p:spPr>
        <p:txBody>
          <a:bodyPr vert="horz" wrap="square" lIns="0" tIns="13335" rIns="0" bIns="0" rtlCol="0">
            <a:spAutoFit/>
          </a:bodyPr>
          <a:lstStyle/>
          <a:p>
            <a:pPr marL="12700">
              <a:lnSpc>
                <a:spcPct val="100000"/>
              </a:lnSpc>
              <a:spcBef>
                <a:spcPts val="105"/>
              </a:spcBef>
            </a:pPr>
            <a:r>
              <a:rPr spc="-105" dirty="0"/>
              <a:t>Types </a:t>
            </a:r>
            <a:r>
              <a:rPr dirty="0"/>
              <a:t>of </a:t>
            </a:r>
            <a:r>
              <a:rPr spc="-70" dirty="0"/>
              <a:t>Degrees </a:t>
            </a:r>
            <a:r>
              <a:rPr spc="-85" dirty="0"/>
              <a:t>in</a:t>
            </a:r>
            <a:r>
              <a:rPr spc="105" dirty="0"/>
              <a:t> </a:t>
            </a:r>
            <a:r>
              <a:rPr spc="-130" dirty="0"/>
              <a:t>Psychology</a:t>
            </a:r>
          </a:p>
        </p:txBody>
      </p:sp>
      <p:sp>
        <p:nvSpPr>
          <p:cNvPr id="3" name="object 3"/>
          <p:cNvSpPr txBox="1"/>
          <p:nvPr/>
        </p:nvSpPr>
        <p:spPr>
          <a:xfrm>
            <a:off x="838200" y="2057400"/>
            <a:ext cx="10350499" cy="3743012"/>
          </a:xfrm>
          <a:prstGeom prst="rect">
            <a:avLst/>
          </a:prstGeom>
        </p:spPr>
        <p:txBody>
          <a:bodyPr vert="horz" wrap="square" lIns="0" tIns="0" rIns="0" bIns="0" rtlCol="0">
            <a:spAutoFit/>
          </a:bodyPr>
          <a:lstStyle/>
          <a:p>
            <a:pPr marL="135890" indent="-123189">
              <a:lnSpc>
                <a:spcPts val="2840"/>
              </a:lnSpc>
              <a:buClr>
                <a:srgbClr val="83992A"/>
              </a:buClr>
              <a:buSzPct val="110416"/>
              <a:buFont typeface="Arial"/>
              <a:buChar char="•"/>
              <a:tabLst>
                <a:tab pos="136525" algn="l"/>
              </a:tabLst>
            </a:pPr>
            <a:r>
              <a:rPr lang="en-US" sz="2400" spc="-40" dirty="0">
                <a:solidFill>
                  <a:srgbClr val="252525"/>
                </a:solidFill>
                <a:latin typeface="Times New Roman"/>
                <a:cs typeface="Times New Roman"/>
              </a:rPr>
              <a:t>Experimental</a:t>
            </a:r>
            <a:r>
              <a:rPr lang="en-US" sz="2400" spc="5" dirty="0">
                <a:solidFill>
                  <a:srgbClr val="252525"/>
                </a:solidFill>
                <a:latin typeface="Times New Roman"/>
                <a:cs typeface="Times New Roman"/>
              </a:rPr>
              <a:t> </a:t>
            </a:r>
            <a:r>
              <a:rPr lang="en-US" sz="2400" spc="50" dirty="0">
                <a:solidFill>
                  <a:srgbClr val="252525"/>
                </a:solidFill>
                <a:latin typeface="Times New Roman"/>
                <a:cs typeface="Times New Roman"/>
              </a:rPr>
              <a:t>PhD (social, developmental, cognitive, etc.)</a:t>
            </a:r>
            <a:endParaRPr lang="en-US" sz="2400" dirty="0">
              <a:latin typeface="Times New Roman"/>
              <a:cs typeface="Times New Roman"/>
            </a:endParaRPr>
          </a:p>
          <a:p>
            <a:pPr marL="135890" indent="-123189">
              <a:lnSpc>
                <a:spcPts val="2840"/>
              </a:lnSpc>
              <a:buClr>
                <a:srgbClr val="83992A"/>
              </a:buClr>
              <a:buSzPct val="110416"/>
              <a:buFont typeface="Arial"/>
              <a:buChar char="•"/>
              <a:tabLst>
                <a:tab pos="136525" algn="l"/>
              </a:tabLst>
            </a:pPr>
            <a:r>
              <a:rPr sz="2400" spc="-90" dirty="0">
                <a:solidFill>
                  <a:srgbClr val="252525"/>
                </a:solidFill>
                <a:latin typeface="Times New Roman"/>
                <a:cs typeface="Times New Roman"/>
              </a:rPr>
              <a:t>Clinical</a:t>
            </a:r>
            <a:r>
              <a:rPr sz="2400" spc="-5" dirty="0">
                <a:solidFill>
                  <a:srgbClr val="252525"/>
                </a:solidFill>
                <a:latin typeface="Times New Roman"/>
                <a:cs typeface="Times New Roman"/>
              </a:rPr>
              <a:t> </a:t>
            </a:r>
            <a:r>
              <a:rPr sz="2400" spc="50" dirty="0">
                <a:solidFill>
                  <a:srgbClr val="252525"/>
                </a:solidFill>
                <a:latin typeface="Times New Roman"/>
                <a:cs typeface="Times New Roman"/>
              </a:rPr>
              <a:t>PhD</a:t>
            </a:r>
            <a:r>
              <a:rPr lang="en-US" sz="2400" spc="50" dirty="0">
                <a:solidFill>
                  <a:srgbClr val="252525"/>
                </a:solidFill>
                <a:latin typeface="Times New Roman"/>
                <a:cs typeface="Times New Roman"/>
              </a:rPr>
              <a:t> (child stream, adult stream, or both)</a:t>
            </a:r>
            <a:endParaRPr sz="2400" dirty="0">
              <a:latin typeface="Times New Roman"/>
              <a:cs typeface="Times New Roman"/>
            </a:endParaRPr>
          </a:p>
          <a:p>
            <a:pPr marL="135890" indent="-123189">
              <a:lnSpc>
                <a:spcPts val="2880"/>
              </a:lnSpc>
              <a:buClr>
                <a:srgbClr val="83992A"/>
              </a:buClr>
              <a:buSzPct val="110416"/>
              <a:buFont typeface="Arial"/>
              <a:buChar char="•"/>
              <a:tabLst>
                <a:tab pos="136525" algn="l"/>
              </a:tabLst>
            </a:pPr>
            <a:r>
              <a:rPr sz="2400" spc="-35" dirty="0">
                <a:solidFill>
                  <a:srgbClr val="252525"/>
                </a:solidFill>
                <a:latin typeface="Times New Roman"/>
                <a:cs typeface="Times New Roman"/>
              </a:rPr>
              <a:t>PsyD </a:t>
            </a:r>
            <a:r>
              <a:rPr sz="2400" dirty="0">
                <a:solidFill>
                  <a:srgbClr val="252525"/>
                </a:solidFill>
                <a:latin typeface="Times New Roman"/>
                <a:cs typeface="Times New Roman"/>
              </a:rPr>
              <a:t>(Doctor </a:t>
            </a:r>
            <a:r>
              <a:rPr sz="2400" spc="-5" dirty="0">
                <a:solidFill>
                  <a:srgbClr val="252525"/>
                </a:solidFill>
                <a:latin typeface="Times New Roman"/>
                <a:cs typeface="Times New Roman"/>
              </a:rPr>
              <a:t>of</a:t>
            </a:r>
            <a:r>
              <a:rPr sz="2400" spc="35" dirty="0">
                <a:solidFill>
                  <a:srgbClr val="252525"/>
                </a:solidFill>
                <a:latin typeface="Times New Roman"/>
                <a:cs typeface="Times New Roman"/>
              </a:rPr>
              <a:t> </a:t>
            </a:r>
            <a:r>
              <a:rPr sz="2400" spc="-75" dirty="0">
                <a:solidFill>
                  <a:srgbClr val="252525"/>
                </a:solidFill>
                <a:latin typeface="Times New Roman"/>
                <a:cs typeface="Times New Roman"/>
              </a:rPr>
              <a:t>Psychology</a:t>
            </a:r>
            <a:r>
              <a:rPr lang="en-US" sz="2400" spc="-75" dirty="0">
                <a:solidFill>
                  <a:srgbClr val="252525"/>
                </a:solidFill>
                <a:latin typeface="Times New Roman"/>
                <a:cs typeface="Times New Roman"/>
              </a:rPr>
              <a:t>- focuses more on clinical aspect of psychology)</a:t>
            </a:r>
            <a:endParaRPr sz="2400" dirty="0">
              <a:latin typeface="Times New Roman"/>
              <a:cs typeface="Times New Roman"/>
            </a:endParaRPr>
          </a:p>
          <a:p>
            <a:pPr marL="135890" indent="-123189">
              <a:lnSpc>
                <a:spcPts val="3090"/>
              </a:lnSpc>
              <a:buClr>
                <a:srgbClr val="83992A"/>
              </a:buClr>
              <a:buSzPct val="110416"/>
              <a:buFont typeface="Arial"/>
              <a:buChar char="•"/>
              <a:tabLst>
                <a:tab pos="136525" algn="l"/>
              </a:tabLst>
            </a:pPr>
            <a:r>
              <a:rPr sz="2400" spc="-95" dirty="0">
                <a:solidFill>
                  <a:srgbClr val="252525"/>
                </a:solidFill>
                <a:latin typeface="Times New Roman"/>
                <a:cs typeface="Times New Roman"/>
              </a:rPr>
              <a:t>Social </a:t>
            </a:r>
            <a:r>
              <a:rPr sz="2400" spc="-55" dirty="0">
                <a:solidFill>
                  <a:srgbClr val="252525"/>
                </a:solidFill>
                <a:latin typeface="Times New Roman"/>
                <a:cs typeface="Times New Roman"/>
              </a:rPr>
              <a:t>work,</a:t>
            </a:r>
            <a:r>
              <a:rPr sz="2400" spc="90" dirty="0">
                <a:solidFill>
                  <a:srgbClr val="252525"/>
                </a:solidFill>
                <a:latin typeface="Times New Roman"/>
                <a:cs typeface="Times New Roman"/>
              </a:rPr>
              <a:t> </a:t>
            </a:r>
            <a:r>
              <a:rPr sz="2400" spc="-60" dirty="0">
                <a:solidFill>
                  <a:srgbClr val="252525"/>
                </a:solidFill>
                <a:latin typeface="Times New Roman"/>
                <a:cs typeface="Times New Roman"/>
              </a:rPr>
              <a:t>counselling</a:t>
            </a:r>
            <a:endParaRPr lang="en-US" sz="2400" spc="-60" dirty="0">
              <a:solidFill>
                <a:srgbClr val="252525"/>
              </a:solidFill>
              <a:latin typeface="Times New Roman"/>
              <a:cs typeface="Times New Roman"/>
            </a:endParaRPr>
          </a:p>
          <a:p>
            <a:pPr marL="135890" indent="-123189">
              <a:lnSpc>
                <a:spcPts val="3090"/>
              </a:lnSpc>
              <a:buClr>
                <a:srgbClr val="83992A"/>
              </a:buClr>
              <a:buSzPct val="110416"/>
              <a:buFont typeface="Arial"/>
              <a:buChar char="•"/>
              <a:tabLst>
                <a:tab pos="136525" algn="l"/>
              </a:tabLst>
            </a:pPr>
            <a:r>
              <a:rPr lang="en-US" sz="2400" spc="-60" dirty="0">
                <a:solidFill>
                  <a:srgbClr val="252525"/>
                </a:solidFill>
                <a:latin typeface="Times New Roman"/>
                <a:cs typeface="Times New Roman"/>
              </a:rPr>
              <a:t>Other (industrial/organizational, quantitative, history &amp; theory, etc.)</a:t>
            </a:r>
          </a:p>
          <a:p>
            <a:pPr marL="135890" indent="-123189">
              <a:lnSpc>
                <a:spcPts val="3090"/>
              </a:lnSpc>
              <a:buClr>
                <a:srgbClr val="83992A"/>
              </a:buClr>
              <a:buSzPct val="110416"/>
              <a:buFont typeface="Arial"/>
              <a:buChar char="•"/>
              <a:tabLst>
                <a:tab pos="136525" algn="l"/>
              </a:tabLst>
            </a:pPr>
            <a:endParaRPr sz="2400" dirty="0">
              <a:latin typeface="Times New Roman"/>
              <a:cs typeface="Times New Roman"/>
            </a:endParaRPr>
          </a:p>
          <a:p>
            <a:pPr marL="135890" indent="-123189">
              <a:lnSpc>
                <a:spcPts val="3090"/>
              </a:lnSpc>
              <a:spcBef>
                <a:spcPts val="2460"/>
              </a:spcBef>
              <a:buClr>
                <a:srgbClr val="83992A"/>
              </a:buClr>
              <a:buSzPct val="110416"/>
              <a:buFont typeface="Arial"/>
              <a:buChar char="•"/>
              <a:tabLst>
                <a:tab pos="136525" algn="l"/>
              </a:tabLst>
            </a:pPr>
            <a:r>
              <a:rPr sz="2400" spc="10" dirty="0">
                <a:solidFill>
                  <a:srgbClr val="252525"/>
                </a:solidFill>
                <a:latin typeface="Times New Roman"/>
                <a:cs typeface="Times New Roman"/>
              </a:rPr>
              <a:t>If </a:t>
            </a:r>
            <a:r>
              <a:rPr sz="2400" spc="-35" dirty="0">
                <a:solidFill>
                  <a:srgbClr val="252525"/>
                </a:solidFill>
                <a:latin typeface="Times New Roman"/>
                <a:cs typeface="Times New Roman"/>
              </a:rPr>
              <a:t>interested </a:t>
            </a:r>
            <a:r>
              <a:rPr sz="2400" spc="-50" dirty="0">
                <a:solidFill>
                  <a:srgbClr val="252525"/>
                </a:solidFill>
                <a:latin typeface="Times New Roman"/>
                <a:cs typeface="Times New Roman"/>
              </a:rPr>
              <a:t>in </a:t>
            </a:r>
            <a:r>
              <a:rPr sz="2400" spc="-85" dirty="0">
                <a:solidFill>
                  <a:srgbClr val="252525"/>
                </a:solidFill>
                <a:latin typeface="Times New Roman"/>
                <a:cs typeface="Times New Roman"/>
              </a:rPr>
              <a:t>clinical, </a:t>
            </a:r>
            <a:r>
              <a:rPr sz="2400" spc="-65" dirty="0">
                <a:solidFill>
                  <a:srgbClr val="252525"/>
                </a:solidFill>
                <a:latin typeface="Times New Roman"/>
                <a:cs typeface="Times New Roman"/>
              </a:rPr>
              <a:t>make </a:t>
            </a:r>
            <a:r>
              <a:rPr sz="2400" spc="-40" dirty="0">
                <a:solidFill>
                  <a:srgbClr val="252525"/>
                </a:solidFill>
                <a:latin typeface="Times New Roman"/>
                <a:cs typeface="Times New Roman"/>
              </a:rPr>
              <a:t>sure </a:t>
            </a:r>
            <a:r>
              <a:rPr sz="2400" spc="-10" dirty="0">
                <a:solidFill>
                  <a:srgbClr val="252525"/>
                </a:solidFill>
                <a:latin typeface="Times New Roman"/>
                <a:cs typeface="Times New Roman"/>
              </a:rPr>
              <a:t>the </a:t>
            </a:r>
            <a:r>
              <a:rPr sz="2400" spc="-30" dirty="0">
                <a:solidFill>
                  <a:srgbClr val="252525"/>
                </a:solidFill>
                <a:latin typeface="Times New Roman"/>
                <a:cs typeface="Times New Roman"/>
              </a:rPr>
              <a:t>program </a:t>
            </a:r>
            <a:r>
              <a:rPr sz="2400" spc="-90" dirty="0">
                <a:solidFill>
                  <a:srgbClr val="252525"/>
                </a:solidFill>
                <a:latin typeface="Times New Roman"/>
                <a:cs typeface="Times New Roman"/>
              </a:rPr>
              <a:t>is </a:t>
            </a:r>
            <a:r>
              <a:rPr sz="2400" b="1" spc="-50" dirty="0">
                <a:solidFill>
                  <a:srgbClr val="252525"/>
                </a:solidFill>
                <a:latin typeface="Times New Roman"/>
                <a:cs typeface="Times New Roman"/>
              </a:rPr>
              <a:t>accredited</a:t>
            </a:r>
            <a:r>
              <a:rPr sz="2400" spc="-50" dirty="0">
                <a:solidFill>
                  <a:srgbClr val="252525"/>
                </a:solidFill>
                <a:latin typeface="Times New Roman"/>
                <a:cs typeface="Times New Roman"/>
              </a:rPr>
              <a:t> </a:t>
            </a:r>
            <a:r>
              <a:rPr sz="2400" spc="-95" dirty="0">
                <a:solidFill>
                  <a:srgbClr val="252525"/>
                </a:solidFill>
                <a:latin typeface="Times New Roman"/>
                <a:cs typeface="Times New Roman"/>
              </a:rPr>
              <a:t>by </a:t>
            </a:r>
            <a:r>
              <a:rPr sz="2400" spc="-75" dirty="0">
                <a:solidFill>
                  <a:srgbClr val="252525"/>
                </a:solidFill>
                <a:latin typeface="Times New Roman"/>
                <a:cs typeface="Times New Roman"/>
              </a:rPr>
              <a:t>APA </a:t>
            </a:r>
            <a:r>
              <a:rPr sz="2400" spc="10" dirty="0">
                <a:solidFill>
                  <a:srgbClr val="252525"/>
                </a:solidFill>
                <a:latin typeface="Times New Roman"/>
                <a:cs typeface="Times New Roman"/>
              </a:rPr>
              <a:t>or</a:t>
            </a:r>
            <a:r>
              <a:rPr sz="2400" spc="35" dirty="0">
                <a:solidFill>
                  <a:srgbClr val="252525"/>
                </a:solidFill>
                <a:latin typeface="Times New Roman"/>
                <a:cs typeface="Times New Roman"/>
              </a:rPr>
              <a:t> </a:t>
            </a:r>
            <a:r>
              <a:rPr sz="2400" spc="-85" dirty="0">
                <a:solidFill>
                  <a:srgbClr val="252525"/>
                </a:solidFill>
                <a:latin typeface="Times New Roman"/>
                <a:cs typeface="Times New Roman"/>
              </a:rPr>
              <a:t>CPA:</a:t>
            </a:r>
            <a:endParaRPr sz="2400" dirty="0">
              <a:latin typeface="Times New Roman"/>
              <a:cs typeface="Times New Roman"/>
            </a:endParaRPr>
          </a:p>
          <a:p>
            <a:pPr marL="135890" indent="-123189">
              <a:lnSpc>
                <a:spcPts val="2880"/>
              </a:lnSpc>
              <a:buClr>
                <a:srgbClr val="83992A"/>
              </a:buClr>
              <a:buSzPct val="110416"/>
              <a:buFont typeface="Arial"/>
              <a:buChar char="•"/>
              <a:tabLst>
                <a:tab pos="136525" algn="l"/>
              </a:tabLst>
            </a:pPr>
            <a:r>
              <a:rPr sz="2400" spc="-60" dirty="0">
                <a:solidFill>
                  <a:srgbClr val="252525"/>
                </a:solidFill>
                <a:latin typeface="Times New Roman"/>
                <a:cs typeface="Times New Roman"/>
              </a:rPr>
              <a:t>CPA </a:t>
            </a:r>
            <a:r>
              <a:rPr sz="2400" spc="-50" dirty="0">
                <a:solidFill>
                  <a:srgbClr val="252525"/>
                </a:solidFill>
                <a:latin typeface="Times New Roman"/>
                <a:cs typeface="Times New Roman"/>
              </a:rPr>
              <a:t>accredited </a:t>
            </a:r>
            <a:r>
              <a:rPr sz="2400" spc="-90" dirty="0">
                <a:solidFill>
                  <a:srgbClr val="252525"/>
                </a:solidFill>
                <a:latin typeface="Times New Roman"/>
                <a:cs typeface="Times New Roman"/>
              </a:rPr>
              <a:t>(30)</a:t>
            </a:r>
            <a:r>
              <a:rPr sz="2400" spc="170" dirty="0">
                <a:solidFill>
                  <a:srgbClr val="A8BE4D"/>
                </a:solidFill>
                <a:latin typeface="Times New Roman"/>
                <a:cs typeface="Times New Roman"/>
              </a:rPr>
              <a:t> </a:t>
            </a:r>
            <a:r>
              <a:rPr sz="2400" u="heavy" spc="-10" dirty="0">
                <a:solidFill>
                  <a:srgbClr val="A8BE4D"/>
                </a:solidFill>
                <a:uFill>
                  <a:solidFill>
                    <a:srgbClr val="A8BE4D"/>
                  </a:solidFill>
                </a:uFill>
                <a:latin typeface="Times New Roman"/>
                <a:cs typeface="Times New Roman"/>
                <a:hlinkClick r:id="rId3"/>
              </a:rPr>
              <a:t>http://www.cpa.ca/accreditation/CPAaccreditedprograms</a:t>
            </a:r>
            <a:endParaRPr sz="2400" dirty="0">
              <a:latin typeface="Times New Roman"/>
              <a:cs typeface="Times New Roman"/>
            </a:endParaRPr>
          </a:p>
          <a:p>
            <a:pPr marL="135890" indent="-123189">
              <a:lnSpc>
                <a:spcPts val="3090"/>
              </a:lnSpc>
              <a:buClr>
                <a:srgbClr val="83992A"/>
              </a:buClr>
              <a:buSzPct val="110416"/>
              <a:buFont typeface="Arial"/>
              <a:buChar char="•"/>
              <a:tabLst>
                <a:tab pos="136525" algn="l"/>
              </a:tabLst>
            </a:pPr>
            <a:r>
              <a:rPr sz="2400" spc="-75" dirty="0">
                <a:solidFill>
                  <a:srgbClr val="252525"/>
                </a:solidFill>
                <a:latin typeface="Times New Roman"/>
                <a:cs typeface="Times New Roman"/>
              </a:rPr>
              <a:t>APA </a:t>
            </a:r>
            <a:r>
              <a:rPr sz="2400" spc="-50" dirty="0">
                <a:solidFill>
                  <a:srgbClr val="252525"/>
                </a:solidFill>
                <a:latin typeface="Times New Roman"/>
                <a:cs typeface="Times New Roman"/>
              </a:rPr>
              <a:t>accredited </a:t>
            </a:r>
            <a:r>
              <a:rPr sz="2400" spc="-85" dirty="0">
                <a:solidFill>
                  <a:srgbClr val="252525"/>
                </a:solidFill>
                <a:latin typeface="Times New Roman"/>
                <a:cs typeface="Times New Roman"/>
              </a:rPr>
              <a:t>(240)</a:t>
            </a:r>
            <a:r>
              <a:rPr sz="2400" spc="300" dirty="0">
                <a:solidFill>
                  <a:srgbClr val="A8BE4D"/>
                </a:solidFill>
                <a:latin typeface="Times New Roman"/>
                <a:cs typeface="Times New Roman"/>
              </a:rPr>
              <a:t> </a:t>
            </a:r>
            <a:r>
              <a:rPr sz="2400" u="heavy" spc="10" dirty="0">
                <a:solidFill>
                  <a:srgbClr val="A8BE4D"/>
                </a:solidFill>
                <a:uFill>
                  <a:solidFill>
                    <a:srgbClr val="A8BE4D"/>
                  </a:solidFill>
                </a:uFill>
                <a:latin typeface="Times New Roman"/>
                <a:cs typeface="Times New Roman"/>
                <a:hlinkClick r:id="rId4"/>
              </a:rPr>
              <a:t>http://www.apa.org/ed/accreditation/programs/index.aspx</a:t>
            </a:r>
            <a:endParaRPr sz="2400" dirty="0">
              <a:latin typeface="Times New Roman"/>
              <a:cs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E253-F350-4625-A8FC-4B53834F8D7D}"/>
              </a:ext>
            </a:extLst>
          </p:cNvPr>
          <p:cNvSpPr>
            <a:spLocks noGrp="1"/>
          </p:cNvSpPr>
          <p:nvPr>
            <p:ph type="title"/>
          </p:nvPr>
        </p:nvSpPr>
        <p:spPr/>
        <p:txBody>
          <a:bodyPr>
            <a:normAutofit fontScale="90000"/>
          </a:bodyPr>
          <a:lstStyle/>
          <a:p>
            <a:r>
              <a:rPr lang="fr-CA" dirty="0" err="1"/>
              <a:t>Why</a:t>
            </a:r>
            <a:r>
              <a:rPr lang="fr-CA" dirty="0"/>
              <a:t> </a:t>
            </a:r>
            <a:r>
              <a:rPr lang="fr-CA" dirty="0" err="1"/>
              <a:t>psychotherapy</a:t>
            </a:r>
            <a:r>
              <a:rPr lang="fr-CA" dirty="0"/>
              <a:t> and not </a:t>
            </a:r>
            <a:r>
              <a:rPr lang="fr-CA" dirty="0" err="1"/>
              <a:t>psychologist</a:t>
            </a:r>
            <a:r>
              <a:rPr lang="fr-CA" dirty="0"/>
              <a:t>, or </a:t>
            </a:r>
            <a:r>
              <a:rPr lang="fr-CA" dirty="0" err="1"/>
              <a:t>psychiatrist</a:t>
            </a:r>
            <a:r>
              <a:rPr lang="fr-CA" dirty="0"/>
              <a:t> </a:t>
            </a:r>
          </a:p>
        </p:txBody>
      </p:sp>
      <p:sp>
        <p:nvSpPr>
          <p:cNvPr id="3" name="Content Placeholder 2">
            <a:extLst>
              <a:ext uri="{FF2B5EF4-FFF2-40B4-BE49-F238E27FC236}">
                <a16:creationId xmlns:a16="http://schemas.microsoft.com/office/drawing/2014/main" id="{B05755F8-6F2D-4FFB-B53F-939AF9274991}"/>
              </a:ext>
            </a:extLst>
          </p:cNvPr>
          <p:cNvSpPr>
            <a:spLocks noGrp="1"/>
          </p:cNvSpPr>
          <p:nvPr>
            <p:ph idx="1"/>
          </p:nvPr>
        </p:nvSpPr>
        <p:spPr/>
        <p:txBody>
          <a:bodyPr>
            <a:normAutofit/>
          </a:bodyPr>
          <a:lstStyle/>
          <a:p>
            <a:r>
              <a:rPr lang="fr-CA" dirty="0" err="1"/>
              <a:t>Psychologist</a:t>
            </a:r>
            <a:r>
              <a:rPr lang="fr-CA" dirty="0"/>
              <a:t> and </a:t>
            </a:r>
            <a:r>
              <a:rPr lang="fr-CA" dirty="0" err="1"/>
              <a:t>psychiatrists</a:t>
            </a:r>
            <a:r>
              <a:rPr lang="fr-CA" dirty="0"/>
              <a:t> </a:t>
            </a:r>
            <a:r>
              <a:rPr lang="fr-CA" dirty="0" err="1"/>
              <a:t>also</a:t>
            </a:r>
            <a:r>
              <a:rPr lang="fr-CA" dirty="0"/>
              <a:t> </a:t>
            </a:r>
            <a:r>
              <a:rPr lang="fr-CA" dirty="0" err="1"/>
              <a:t>practise</a:t>
            </a:r>
            <a:r>
              <a:rPr lang="fr-CA" dirty="0"/>
              <a:t> </a:t>
            </a:r>
            <a:r>
              <a:rPr lang="fr-CA" dirty="0" err="1"/>
              <a:t>psychotherapy</a:t>
            </a:r>
            <a:endParaRPr lang="fr-CA" dirty="0"/>
          </a:p>
          <a:p>
            <a:endParaRPr lang="fr-CA" dirty="0"/>
          </a:p>
          <a:p>
            <a:r>
              <a:rPr lang="fr-CA" dirty="0" err="1"/>
              <a:t>Psychotherapist</a:t>
            </a:r>
            <a:r>
              <a:rPr lang="fr-CA" dirty="0"/>
              <a:t> </a:t>
            </a:r>
            <a:r>
              <a:rPr lang="fr-CA" dirty="0" err="1"/>
              <a:t>cannot</a:t>
            </a:r>
            <a:r>
              <a:rPr lang="fr-CA" dirty="0"/>
              <a:t> </a:t>
            </a:r>
            <a:r>
              <a:rPr lang="fr-CA" dirty="0" err="1"/>
              <a:t>practise</a:t>
            </a:r>
            <a:r>
              <a:rPr lang="fr-CA" dirty="0"/>
              <a:t> </a:t>
            </a:r>
            <a:r>
              <a:rPr lang="fr-CA" dirty="0" err="1"/>
              <a:t>psychology</a:t>
            </a:r>
            <a:r>
              <a:rPr lang="fr-CA" dirty="0"/>
              <a:t> and </a:t>
            </a:r>
            <a:r>
              <a:rPr lang="fr-CA" dirty="0" err="1"/>
              <a:t>psychiatry</a:t>
            </a:r>
            <a:r>
              <a:rPr lang="fr-CA" dirty="0"/>
              <a:t> – but are </a:t>
            </a:r>
            <a:r>
              <a:rPr lang="fr-CA" dirty="0" err="1"/>
              <a:t>still</a:t>
            </a:r>
            <a:r>
              <a:rPr lang="fr-CA" dirty="0"/>
              <a:t> </a:t>
            </a:r>
            <a:r>
              <a:rPr lang="fr-CA" dirty="0" err="1"/>
              <a:t>mindful</a:t>
            </a:r>
            <a:r>
              <a:rPr lang="fr-CA" dirty="0"/>
              <a:t> of how </a:t>
            </a:r>
            <a:r>
              <a:rPr lang="fr-CA" dirty="0" err="1"/>
              <a:t>this</a:t>
            </a:r>
            <a:r>
              <a:rPr lang="fr-CA" dirty="0"/>
              <a:t> </a:t>
            </a:r>
            <a:r>
              <a:rPr lang="fr-CA" dirty="0" err="1"/>
              <a:t>may</a:t>
            </a:r>
            <a:r>
              <a:rPr lang="fr-CA" dirty="0"/>
              <a:t> </a:t>
            </a:r>
            <a:r>
              <a:rPr lang="fr-CA" dirty="0" err="1"/>
              <a:t>be</a:t>
            </a:r>
            <a:r>
              <a:rPr lang="fr-CA" dirty="0"/>
              <a:t> </a:t>
            </a:r>
            <a:r>
              <a:rPr lang="fr-CA" dirty="0" err="1"/>
              <a:t>impacting</a:t>
            </a:r>
            <a:r>
              <a:rPr lang="fr-CA" dirty="0"/>
              <a:t> the </a:t>
            </a:r>
            <a:r>
              <a:rPr lang="fr-CA" dirty="0" err="1"/>
              <a:t>individual</a:t>
            </a:r>
            <a:r>
              <a:rPr lang="fr-CA" dirty="0"/>
              <a:t> or the system</a:t>
            </a:r>
          </a:p>
          <a:p>
            <a:endParaRPr lang="fr-CA" dirty="0"/>
          </a:p>
          <a:p>
            <a:r>
              <a:rPr lang="fr-CA" dirty="0"/>
              <a:t>An </a:t>
            </a:r>
            <a:r>
              <a:rPr lang="fr-CA" dirty="0" err="1"/>
              <a:t>integrated</a:t>
            </a:r>
            <a:r>
              <a:rPr lang="fr-CA" dirty="0"/>
              <a:t> </a:t>
            </a:r>
            <a:r>
              <a:rPr lang="fr-CA" dirty="0" err="1"/>
              <a:t>approach</a:t>
            </a:r>
            <a:r>
              <a:rPr lang="fr-CA" dirty="0"/>
              <a:t> </a:t>
            </a:r>
            <a:r>
              <a:rPr lang="fr-CA" dirty="0" err="1"/>
              <a:t>is</a:t>
            </a:r>
            <a:r>
              <a:rPr lang="fr-CA" dirty="0"/>
              <a:t> optimal and </a:t>
            </a:r>
            <a:r>
              <a:rPr lang="fr-CA" dirty="0" err="1"/>
              <a:t>ideal</a:t>
            </a:r>
            <a:endParaRPr lang="fr-CA" dirty="0"/>
          </a:p>
          <a:p>
            <a:endParaRPr lang="fr-CA" dirty="0"/>
          </a:p>
          <a:p>
            <a:r>
              <a:rPr lang="fr-CA" dirty="0"/>
              <a:t>If a </a:t>
            </a:r>
            <a:r>
              <a:rPr lang="fr-CA" dirty="0" err="1"/>
              <a:t>psychotherapist</a:t>
            </a:r>
            <a:r>
              <a:rPr lang="fr-CA" dirty="0"/>
              <a:t> </a:t>
            </a:r>
            <a:r>
              <a:rPr lang="fr-CA" dirty="0" err="1"/>
              <a:t>is</a:t>
            </a:r>
            <a:r>
              <a:rPr lang="fr-CA" dirty="0"/>
              <a:t> a talk-</a:t>
            </a:r>
            <a:r>
              <a:rPr lang="fr-CA" dirty="0" err="1"/>
              <a:t>therapist</a:t>
            </a:r>
            <a:r>
              <a:rPr lang="fr-CA" dirty="0"/>
              <a:t>, </a:t>
            </a:r>
            <a:r>
              <a:rPr lang="fr-CA" dirty="0" err="1"/>
              <a:t>then</a:t>
            </a:r>
            <a:r>
              <a:rPr lang="fr-CA" dirty="0"/>
              <a:t> a </a:t>
            </a:r>
            <a:r>
              <a:rPr lang="fr-CA" dirty="0" err="1"/>
              <a:t>psychologist</a:t>
            </a:r>
            <a:r>
              <a:rPr lang="fr-CA" dirty="0"/>
              <a:t> </a:t>
            </a:r>
            <a:r>
              <a:rPr lang="fr-CA" dirty="0" err="1"/>
              <a:t>does</a:t>
            </a:r>
            <a:r>
              <a:rPr lang="fr-CA" dirty="0"/>
              <a:t> </a:t>
            </a:r>
            <a:r>
              <a:rPr lang="fr-CA" dirty="0" err="1"/>
              <a:t>assessment</a:t>
            </a:r>
            <a:r>
              <a:rPr lang="fr-CA" dirty="0"/>
              <a:t>, and a </a:t>
            </a:r>
            <a:r>
              <a:rPr lang="fr-CA" dirty="0" err="1"/>
              <a:t>psychiatrist</a:t>
            </a:r>
            <a:r>
              <a:rPr lang="fr-CA" dirty="0"/>
              <a:t> </a:t>
            </a:r>
            <a:r>
              <a:rPr lang="fr-CA" dirty="0" err="1"/>
              <a:t>gives</a:t>
            </a:r>
            <a:r>
              <a:rPr lang="fr-CA" dirty="0"/>
              <a:t> </a:t>
            </a:r>
            <a:r>
              <a:rPr lang="fr-CA" dirty="0" err="1"/>
              <a:t>pills</a:t>
            </a:r>
            <a:r>
              <a:rPr lang="fr-CA" dirty="0"/>
              <a:t> </a:t>
            </a:r>
          </a:p>
        </p:txBody>
      </p:sp>
    </p:spTree>
    <p:extLst>
      <p:ext uri="{BB962C8B-B14F-4D97-AF65-F5344CB8AC3E}">
        <p14:creationId xmlns:p14="http://schemas.microsoft.com/office/powerpoint/2010/main" val="1050385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25FC-7DA5-4924-AD91-8A9C70193F58}"/>
              </a:ext>
            </a:extLst>
          </p:cNvPr>
          <p:cNvSpPr>
            <a:spLocks noGrp="1"/>
          </p:cNvSpPr>
          <p:nvPr>
            <p:ph type="title"/>
          </p:nvPr>
        </p:nvSpPr>
        <p:spPr/>
        <p:txBody>
          <a:bodyPr/>
          <a:lstStyle/>
          <a:p>
            <a:r>
              <a:rPr lang="fr-CA" dirty="0" err="1"/>
              <a:t>What</a:t>
            </a:r>
            <a:r>
              <a:rPr lang="fr-CA" dirty="0"/>
              <a:t> </a:t>
            </a:r>
            <a:r>
              <a:rPr lang="fr-CA" dirty="0" err="1"/>
              <a:t>is</a:t>
            </a:r>
            <a:r>
              <a:rPr lang="fr-CA" dirty="0"/>
              <a:t> a </a:t>
            </a:r>
            <a:r>
              <a:rPr lang="fr-CA" dirty="0" err="1"/>
              <a:t>systemic</a:t>
            </a:r>
            <a:r>
              <a:rPr lang="fr-CA" dirty="0"/>
              <a:t> </a:t>
            </a:r>
            <a:r>
              <a:rPr lang="fr-CA" dirty="0" err="1"/>
              <a:t>thinker</a:t>
            </a:r>
            <a:r>
              <a:rPr lang="fr-CA" dirty="0"/>
              <a:t>?</a:t>
            </a:r>
          </a:p>
        </p:txBody>
      </p:sp>
      <p:sp>
        <p:nvSpPr>
          <p:cNvPr id="3" name="Content Placeholder 2">
            <a:extLst>
              <a:ext uri="{FF2B5EF4-FFF2-40B4-BE49-F238E27FC236}">
                <a16:creationId xmlns:a16="http://schemas.microsoft.com/office/drawing/2014/main" id="{9E387F0A-9194-4EF3-A4EF-0E86B22608C3}"/>
              </a:ext>
            </a:extLst>
          </p:cNvPr>
          <p:cNvSpPr>
            <a:spLocks noGrp="1"/>
          </p:cNvSpPr>
          <p:nvPr>
            <p:ph idx="1"/>
          </p:nvPr>
        </p:nvSpPr>
        <p:spPr/>
        <p:txBody>
          <a:bodyPr/>
          <a:lstStyle/>
          <a:p>
            <a:r>
              <a:rPr lang="fr-CA" dirty="0"/>
              <a:t>The </a:t>
            </a:r>
            <a:r>
              <a:rPr lang="fr-CA" dirty="0" err="1"/>
              <a:t>understanding</a:t>
            </a:r>
            <a:r>
              <a:rPr lang="fr-CA" dirty="0"/>
              <a:t> </a:t>
            </a:r>
            <a:r>
              <a:rPr lang="fr-CA" dirty="0" err="1"/>
              <a:t>that</a:t>
            </a:r>
            <a:r>
              <a:rPr lang="fr-CA" dirty="0"/>
              <a:t> </a:t>
            </a:r>
            <a:r>
              <a:rPr lang="fr-CA" dirty="0" err="1"/>
              <a:t>your</a:t>
            </a:r>
            <a:r>
              <a:rPr lang="fr-CA" dirty="0"/>
              <a:t> </a:t>
            </a:r>
            <a:r>
              <a:rPr lang="fr-CA" dirty="0" err="1"/>
              <a:t>psychology</a:t>
            </a:r>
            <a:r>
              <a:rPr lang="fr-CA" dirty="0"/>
              <a:t> (</a:t>
            </a:r>
            <a:r>
              <a:rPr lang="fr-CA" dirty="0" err="1"/>
              <a:t>what’s</a:t>
            </a:r>
            <a:r>
              <a:rPr lang="fr-CA" dirty="0"/>
              <a:t> </a:t>
            </a:r>
            <a:r>
              <a:rPr lang="fr-CA" dirty="0" err="1"/>
              <a:t>going</a:t>
            </a:r>
            <a:r>
              <a:rPr lang="fr-CA" dirty="0"/>
              <a:t> on </a:t>
            </a:r>
            <a:r>
              <a:rPr lang="fr-CA" dirty="0" err="1"/>
              <a:t>inside</a:t>
            </a:r>
            <a:r>
              <a:rPr lang="fr-CA" dirty="0"/>
              <a:t>) </a:t>
            </a:r>
            <a:r>
              <a:rPr lang="fr-CA" dirty="0" err="1"/>
              <a:t>is</a:t>
            </a:r>
            <a:r>
              <a:rPr lang="fr-CA" dirty="0"/>
              <a:t> </a:t>
            </a:r>
            <a:r>
              <a:rPr lang="fr-CA" dirty="0" err="1"/>
              <a:t>impacted</a:t>
            </a:r>
            <a:r>
              <a:rPr lang="fr-CA" dirty="0"/>
              <a:t> by the </a:t>
            </a:r>
            <a:r>
              <a:rPr lang="fr-CA" dirty="0" err="1"/>
              <a:t>ecology</a:t>
            </a:r>
            <a:r>
              <a:rPr lang="fr-CA" dirty="0"/>
              <a:t> (</a:t>
            </a:r>
            <a:r>
              <a:rPr lang="fr-CA" dirty="0" err="1"/>
              <a:t>what’s</a:t>
            </a:r>
            <a:r>
              <a:rPr lang="fr-CA" dirty="0"/>
              <a:t> </a:t>
            </a:r>
            <a:r>
              <a:rPr lang="fr-CA" dirty="0" err="1"/>
              <a:t>going</a:t>
            </a:r>
            <a:r>
              <a:rPr lang="fr-CA" dirty="0"/>
              <a:t> on </a:t>
            </a:r>
            <a:r>
              <a:rPr lang="fr-CA" dirty="0" err="1"/>
              <a:t>outside</a:t>
            </a:r>
            <a:r>
              <a:rPr lang="fr-CA" dirty="0"/>
              <a:t>)</a:t>
            </a:r>
          </a:p>
          <a:p>
            <a:endParaRPr lang="fr-CA" dirty="0"/>
          </a:p>
          <a:p>
            <a:r>
              <a:rPr lang="fr-CA" dirty="0" err="1"/>
              <a:t>We</a:t>
            </a:r>
            <a:r>
              <a:rPr lang="fr-CA" dirty="0"/>
              <a:t> live in multiple </a:t>
            </a:r>
            <a:r>
              <a:rPr lang="fr-CA" dirty="0" err="1"/>
              <a:t>systems</a:t>
            </a:r>
            <a:r>
              <a:rPr lang="fr-CA" dirty="0"/>
              <a:t>, </a:t>
            </a:r>
            <a:r>
              <a:rPr lang="fr-CA" dirty="0" err="1"/>
              <a:t>that</a:t>
            </a:r>
            <a:r>
              <a:rPr lang="fr-CA" dirty="0"/>
              <a:t> all impact </a:t>
            </a:r>
            <a:r>
              <a:rPr lang="fr-CA" dirty="0" err="1"/>
              <a:t>each</a:t>
            </a:r>
            <a:r>
              <a:rPr lang="fr-CA" dirty="0"/>
              <a:t> </a:t>
            </a:r>
            <a:r>
              <a:rPr lang="fr-CA" dirty="0" err="1"/>
              <a:t>other</a:t>
            </a:r>
            <a:r>
              <a:rPr lang="fr-CA" dirty="0"/>
              <a:t> to </a:t>
            </a:r>
            <a:r>
              <a:rPr lang="fr-CA" dirty="0" err="1"/>
              <a:t>create</a:t>
            </a:r>
            <a:r>
              <a:rPr lang="fr-CA" dirty="0"/>
              <a:t> the world </a:t>
            </a:r>
            <a:r>
              <a:rPr lang="fr-CA" dirty="0" err="1"/>
              <a:t>we</a:t>
            </a:r>
            <a:r>
              <a:rPr lang="fr-CA" dirty="0"/>
              <a:t> live in</a:t>
            </a:r>
          </a:p>
          <a:p>
            <a:endParaRPr lang="fr-CA" dirty="0"/>
          </a:p>
          <a:p>
            <a:r>
              <a:rPr lang="fr-CA" dirty="0" err="1"/>
              <a:t>We</a:t>
            </a:r>
            <a:r>
              <a:rPr lang="fr-CA" dirty="0"/>
              <a:t> have multiple selves </a:t>
            </a:r>
            <a:r>
              <a:rPr lang="fr-CA" dirty="0" err="1"/>
              <a:t>that</a:t>
            </a:r>
            <a:r>
              <a:rPr lang="fr-CA" dirty="0"/>
              <a:t> </a:t>
            </a:r>
            <a:r>
              <a:rPr lang="fr-CA" dirty="0" err="1"/>
              <a:t>we</a:t>
            </a:r>
            <a:r>
              <a:rPr lang="fr-CA" dirty="0"/>
              <a:t> </a:t>
            </a:r>
            <a:r>
              <a:rPr lang="fr-CA" dirty="0" err="1"/>
              <a:t>walk</a:t>
            </a:r>
            <a:r>
              <a:rPr lang="fr-CA" dirty="0"/>
              <a:t> in and out of </a:t>
            </a:r>
            <a:r>
              <a:rPr lang="fr-CA" dirty="0" err="1"/>
              <a:t>from</a:t>
            </a:r>
            <a:endParaRPr lang="fr-CA" dirty="0"/>
          </a:p>
        </p:txBody>
      </p:sp>
    </p:spTree>
    <p:extLst>
      <p:ext uri="{BB962C8B-B14F-4D97-AF65-F5344CB8AC3E}">
        <p14:creationId xmlns:p14="http://schemas.microsoft.com/office/powerpoint/2010/main" val="169912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47D0-7F07-4B40-B507-75188E1C3A0D}"/>
              </a:ext>
            </a:extLst>
          </p:cNvPr>
          <p:cNvSpPr>
            <a:spLocks noGrp="1"/>
          </p:cNvSpPr>
          <p:nvPr>
            <p:ph type="ctrTitle"/>
          </p:nvPr>
        </p:nvSpPr>
        <p:spPr/>
        <p:txBody>
          <a:bodyPr/>
          <a:lstStyle/>
          <a:p>
            <a:r>
              <a:rPr lang="fr-CA" sz="4800" dirty="0" err="1"/>
              <a:t>What</a:t>
            </a:r>
            <a:r>
              <a:rPr lang="fr-CA" sz="4800" dirty="0"/>
              <a:t> </a:t>
            </a:r>
            <a:r>
              <a:rPr lang="fr-CA" sz="4800" dirty="0" err="1"/>
              <a:t>does</a:t>
            </a:r>
            <a:r>
              <a:rPr lang="fr-CA" sz="4800" dirty="0"/>
              <a:t> </a:t>
            </a:r>
            <a:r>
              <a:rPr lang="fr-CA" sz="4800" dirty="0" err="1"/>
              <a:t>it</a:t>
            </a:r>
            <a:r>
              <a:rPr lang="fr-CA" sz="4800" dirty="0"/>
              <a:t> </a:t>
            </a:r>
            <a:r>
              <a:rPr lang="fr-CA" sz="4800" i="1" dirty="0" err="1"/>
              <a:t>really</a:t>
            </a:r>
            <a:r>
              <a:rPr lang="fr-CA" sz="4800" dirty="0"/>
              <a:t> </a:t>
            </a:r>
            <a:r>
              <a:rPr lang="fr-CA" sz="4800" dirty="0" err="1"/>
              <a:t>take</a:t>
            </a:r>
            <a:r>
              <a:rPr lang="fr-CA" sz="4800" dirty="0"/>
              <a:t> to </a:t>
            </a:r>
            <a:r>
              <a:rPr lang="fr-CA" sz="4800" dirty="0" err="1"/>
              <a:t>be</a:t>
            </a:r>
            <a:r>
              <a:rPr lang="fr-CA" sz="4800" dirty="0"/>
              <a:t> a </a:t>
            </a:r>
            <a:r>
              <a:rPr lang="fr-CA" sz="4800" dirty="0" err="1"/>
              <a:t>psychotherapist</a:t>
            </a:r>
            <a:r>
              <a:rPr lang="fr-CA" sz="4800" dirty="0"/>
              <a:t>?</a:t>
            </a:r>
          </a:p>
        </p:txBody>
      </p:sp>
    </p:spTree>
    <p:extLst>
      <p:ext uri="{BB962C8B-B14F-4D97-AF65-F5344CB8AC3E}">
        <p14:creationId xmlns:p14="http://schemas.microsoft.com/office/powerpoint/2010/main" val="14790270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C37B-0B24-42B9-B3D5-4F45A0BEEA1C}"/>
              </a:ext>
            </a:extLst>
          </p:cNvPr>
          <p:cNvSpPr>
            <a:spLocks noGrp="1"/>
          </p:cNvSpPr>
          <p:nvPr>
            <p:ph type="ctrTitle"/>
          </p:nvPr>
        </p:nvSpPr>
        <p:spPr/>
        <p:txBody>
          <a:bodyPr>
            <a:normAutofit fontScale="90000"/>
          </a:bodyPr>
          <a:lstStyle/>
          <a:p>
            <a:r>
              <a:rPr lang="fr-CA" sz="2800" dirty="0"/>
              <a:t>« </a:t>
            </a:r>
            <a:r>
              <a:rPr lang="fr-CA" sz="2800" dirty="0" err="1"/>
              <a:t>Who</a:t>
            </a:r>
            <a:r>
              <a:rPr lang="fr-CA" sz="2800" dirty="0"/>
              <a:t> </a:t>
            </a:r>
            <a:r>
              <a:rPr lang="fr-CA" sz="2800" dirty="0" err="1"/>
              <a:t>we</a:t>
            </a:r>
            <a:r>
              <a:rPr lang="fr-CA" sz="2800" dirty="0"/>
              <a:t> are </a:t>
            </a:r>
            <a:r>
              <a:rPr lang="fr-CA" sz="2800" dirty="0" err="1"/>
              <a:t>is</a:t>
            </a:r>
            <a:r>
              <a:rPr lang="fr-CA" sz="2800" dirty="0"/>
              <a:t> </a:t>
            </a:r>
            <a:r>
              <a:rPr lang="fr-CA" sz="2800" dirty="0" err="1"/>
              <a:t>based</a:t>
            </a:r>
            <a:r>
              <a:rPr lang="fr-CA" sz="2800" dirty="0"/>
              <a:t> on 3 </a:t>
            </a:r>
            <a:r>
              <a:rPr lang="fr-CA" sz="2800" dirty="0" err="1"/>
              <a:t>things</a:t>
            </a:r>
            <a:r>
              <a:rPr lang="fr-CA" sz="2800" dirty="0"/>
              <a:t>: the stories </a:t>
            </a:r>
            <a:r>
              <a:rPr lang="fr-CA" sz="2800" dirty="0" err="1"/>
              <a:t>we</a:t>
            </a:r>
            <a:r>
              <a:rPr lang="fr-CA" sz="2800" dirty="0"/>
              <a:t> tell about </a:t>
            </a:r>
            <a:r>
              <a:rPr lang="fr-CA" sz="2800" dirty="0" err="1"/>
              <a:t>our</a:t>
            </a:r>
            <a:r>
              <a:rPr lang="fr-CA" sz="2800" dirty="0"/>
              <a:t> self, the stories </a:t>
            </a:r>
            <a:r>
              <a:rPr lang="fr-CA" sz="2800" dirty="0" err="1"/>
              <a:t>others</a:t>
            </a:r>
            <a:r>
              <a:rPr lang="fr-CA" sz="2800" dirty="0"/>
              <a:t> tell about us, and the stories a culture </a:t>
            </a:r>
            <a:r>
              <a:rPr lang="fr-CA" sz="2800" dirty="0" err="1"/>
              <a:t>holds</a:t>
            </a:r>
            <a:r>
              <a:rPr lang="fr-CA" sz="2800" dirty="0"/>
              <a:t> for </a:t>
            </a:r>
            <a:r>
              <a:rPr lang="fr-CA" sz="2800" dirty="0" err="1"/>
              <a:t>who</a:t>
            </a:r>
            <a:r>
              <a:rPr lang="fr-CA" sz="2800" dirty="0"/>
              <a:t> </a:t>
            </a:r>
            <a:r>
              <a:rPr lang="fr-CA" sz="2800" dirty="0" err="1"/>
              <a:t>we</a:t>
            </a:r>
            <a:r>
              <a:rPr lang="fr-CA" sz="2800" dirty="0"/>
              <a:t> can </a:t>
            </a:r>
            <a:r>
              <a:rPr lang="fr-CA" sz="2800" dirty="0" err="1"/>
              <a:t>be</a:t>
            </a:r>
            <a:r>
              <a:rPr lang="fr-CA" sz="2800" dirty="0"/>
              <a:t> » – Michael white</a:t>
            </a:r>
          </a:p>
        </p:txBody>
      </p:sp>
    </p:spTree>
    <p:extLst>
      <p:ext uri="{BB962C8B-B14F-4D97-AF65-F5344CB8AC3E}">
        <p14:creationId xmlns:p14="http://schemas.microsoft.com/office/powerpoint/2010/main" val="15567238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2AF1-3039-4C97-9D57-A0472E9EB5FD}"/>
              </a:ext>
            </a:extLst>
          </p:cNvPr>
          <p:cNvSpPr>
            <a:spLocks noGrp="1"/>
          </p:cNvSpPr>
          <p:nvPr>
            <p:ph type="title"/>
          </p:nvPr>
        </p:nvSpPr>
        <p:spPr/>
        <p:txBody>
          <a:bodyPr/>
          <a:lstStyle/>
          <a:p>
            <a:r>
              <a:rPr lang="fr-CA" dirty="0"/>
              <a:t>To </a:t>
            </a:r>
            <a:r>
              <a:rPr lang="fr-CA" dirty="0" err="1"/>
              <a:t>be</a:t>
            </a:r>
            <a:r>
              <a:rPr lang="fr-CA" dirty="0"/>
              <a:t> a </a:t>
            </a:r>
            <a:r>
              <a:rPr lang="fr-CA" dirty="0" err="1"/>
              <a:t>psychotherapist</a:t>
            </a:r>
            <a:r>
              <a:rPr lang="fr-CA" dirty="0"/>
              <a:t>:</a:t>
            </a:r>
          </a:p>
        </p:txBody>
      </p:sp>
      <p:sp>
        <p:nvSpPr>
          <p:cNvPr id="3" name="Content Placeholder 2">
            <a:extLst>
              <a:ext uri="{FF2B5EF4-FFF2-40B4-BE49-F238E27FC236}">
                <a16:creationId xmlns:a16="http://schemas.microsoft.com/office/drawing/2014/main" id="{231A2183-90BC-4903-BBD0-A146D9539D77}"/>
              </a:ext>
            </a:extLst>
          </p:cNvPr>
          <p:cNvSpPr>
            <a:spLocks noGrp="1"/>
          </p:cNvSpPr>
          <p:nvPr>
            <p:ph idx="1"/>
          </p:nvPr>
        </p:nvSpPr>
        <p:spPr>
          <a:xfrm>
            <a:off x="685800" y="1784457"/>
            <a:ext cx="10820400" cy="4788702"/>
          </a:xfrm>
        </p:spPr>
        <p:txBody>
          <a:bodyPr>
            <a:normAutofit fontScale="92500" lnSpcReduction="20000"/>
          </a:bodyPr>
          <a:lstStyle/>
          <a:p>
            <a:r>
              <a:rPr lang="fr-CA" dirty="0" err="1"/>
              <a:t>Ability</a:t>
            </a:r>
            <a:r>
              <a:rPr lang="fr-CA" dirty="0"/>
              <a:t> to </a:t>
            </a:r>
            <a:r>
              <a:rPr lang="fr-CA" dirty="0" err="1"/>
              <a:t>locate</a:t>
            </a:r>
            <a:r>
              <a:rPr lang="fr-CA" dirty="0"/>
              <a:t> </a:t>
            </a:r>
            <a:r>
              <a:rPr lang="fr-CA" dirty="0" err="1"/>
              <a:t>your</a:t>
            </a:r>
            <a:r>
              <a:rPr lang="fr-CA" dirty="0"/>
              <a:t> </a:t>
            </a:r>
            <a:r>
              <a:rPr lang="fr-CA" dirty="0" err="1"/>
              <a:t>suffering</a:t>
            </a:r>
            <a:r>
              <a:rPr lang="fr-CA" dirty="0"/>
              <a:t> – </a:t>
            </a:r>
            <a:r>
              <a:rPr lang="fr-CA" dirty="0" err="1"/>
              <a:t>it</a:t>
            </a:r>
            <a:r>
              <a:rPr lang="fr-CA" dirty="0"/>
              <a:t> </a:t>
            </a:r>
            <a:r>
              <a:rPr lang="fr-CA" dirty="0" err="1"/>
              <a:t>is</a:t>
            </a:r>
            <a:r>
              <a:rPr lang="fr-CA" dirty="0"/>
              <a:t> </a:t>
            </a:r>
            <a:r>
              <a:rPr lang="fr-CA" dirty="0" err="1"/>
              <a:t>that</a:t>
            </a:r>
            <a:r>
              <a:rPr lang="fr-CA" dirty="0"/>
              <a:t> </a:t>
            </a:r>
            <a:r>
              <a:rPr lang="fr-CA" dirty="0" err="1"/>
              <a:t>suffering</a:t>
            </a:r>
            <a:r>
              <a:rPr lang="fr-CA" dirty="0"/>
              <a:t> </a:t>
            </a:r>
            <a:r>
              <a:rPr lang="fr-CA" dirty="0" err="1"/>
              <a:t>that</a:t>
            </a:r>
            <a:r>
              <a:rPr lang="fr-CA" dirty="0"/>
              <a:t> has </a:t>
            </a:r>
            <a:r>
              <a:rPr lang="fr-CA" dirty="0" err="1"/>
              <a:t>drawn</a:t>
            </a:r>
            <a:r>
              <a:rPr lang="fr-CA" dirty="0"/>
              <a:t> </a:t>
            </a:r>
            <a:r>
              <a:rPr lang="fr-CA" dirty="0" err="1"/>
              <a:t>you</a:t>
            </a:r>
            <a:r>
              <a:rPr lang="fr-CA" dirty="0"/>
              <a:t> to </a:t>
            </a:r>
            <a:r>
              <a:rPr lang="fr-CA" dirty="0" err="1"/>
              <a:t>these</a:t>
            </a:r>
            <a:r>
              <a:rPr lang="fr-CA" dirty="0"/>
              <a:t> professions</a:t>
            </a:r>
          </a:p>
          <a:p>
            <a:r>
              <a:rPr lang="fr-CA" dirty="0" err="1"/>
              <a:t>Working</a:t>
            </a:r>
            <a:r>
              <a:rPr lang="fr-CA" dirty="0"/>
              <a:t> </a:t>
            </a:r>
            <a:r>
              <a:rPr lang="fr-CA" dirty="0" err="1"/>
              <a:t>answers</a:t>
            </a:r>
            <a:r>
              <a:rPr lang="fr-CA" dirty="0"/>
              <a:t> to the 3 big questions:</a:t>
            </a:r>
          </a:p>
          <a:p>
            <a:pPr lvl="1"/>
            <a:r>
              <a:rPr lang="fr-CA" sz="2400" dirty="0" err="1"/>
              <a:t>Who</a:t>
            </a:r>
            <a:r>
              <a:rPr lang="fr-CA" sz="2400" dirty="0"/>
              <a:t> </a:t>
            </a:r>
            <a:r>
              <a:rPr lang="fr-CA" sz="2400" dirty="0" err="1"/>
              <a:t>am</a:t>
            </a:r>
            <a:r>
              <a:rPr lang="fr-CA" sz="2400" dirty="0"/>
              <a:t> I, and </a:t>
            </a:r>
            <a:r>
              <a:rPr lang="fr-CA" sz="2400" dirty="0" err="1"/>
              <a:t>where</a:t>
            </a:r>
            <a:r>
              <a:rPr lang="fr-CA" sz="2400" dirty="0"/>
              <a:t> do I come </a:t>
            </a:r>
            <a:r>
              <a:rPr lang="fr-CA" sz="2400" dirty="0" err="1"/>
              <a:t>from</a:t>
            </a:r>
            <a:r>
              <a:rPr lang="fr-CA" sz="2400" dirty="0"/>
              <a:t>?</a:t>
            </a:r>
          </a:p>
          <a:p>
            <a:pPr lvl="1"/>
            <a:r>
              <a:rPr lang="fr-CA" sz="2400" dirty="0" err="1"/>
              <a:t>What</a:t>
            </a:r>
            <a:r>
              <a:rPr lang="fr-CA" sz="2400" dirty="0"/>
              <a:t> do I </a:t>
            </a:r>
            <a:r>
              <a:rPr lang="fr-CA" sz="2400" dirty="0" err="1"/>
              <a:t>believe</a:t>
            </a:r>
            <a:r>
              <a:rPr lang="fr-CA" sz="2400" dirty="0"/>
              <a:t> in?</a:t>
            </a:r>
          </a:p>
          <a:p>
            <a:pPr lvl="1"/>
            <a:r>
              <a:rPr lang="fr-CA" sz="2400" dirty="0" err="1"/>
              <a:t>What</a:t>
            </a:r>
            <a:r>
              <a:rPr lang="fr-CA" sz="2400" dirty="0"/>
              <a:t> do I stand for?</a:t>
            </a:r>
          </a:p>
          <a:p>
            <a:r>
              <a:rPr lang="fr-CA" dirty="0"/>
              <a:t>An </a:t>
            </a:r>
            <a:r>
              <a:rPr lang="fr-CA" dirty="0" err="1"/>
              <a:t>awareness</a:t>
            </a:r>
            <a:r>
              <a:rPr lang="fr-CA" dirty="0"/>
              <a:t> and recognition of </a:t>
            </a:r>
            <a:r>
              <a:rPr lang="fr-CA" dirty="0" err="1"/>
              <a:t>your</a:t>
            </a:r>
            <a:r>
              <a:rPr lang="fr-CA" dirty="0"/>
              <a:t> multiple selves:</a:t>
            </a:r>
          </a:p>
          <a:p>
            <a:pPr lvl="1"/>
            <a:r>
              <a:rPr lang="fr-CA" sz="2400" dirty="0"/>
              <a:t>Racial self</a:t>
            </a:r>
          </a:p>
          <a:p>
            <a:pPr lvl="1"/>
            <a:r>
              <a:rPr lang="fr-CA" sz="2400" dirty="0" err="1"/>
              <a:t>Religious</a:t>
            </a:r>
            <a:r>
              <a:rPr lang="fr-CA" sz="2400" dirty="0"/>
              <a:t> self</a:t>
            </a:r>
          </a:p>
          <a:p>
            <a:pPr lvl="1"/>
            <a:r>
              <a:rPr lang="fr-CA" sz="2400" dirty="0" err="1"/>
              <a:t>Regional</a:t>
            </a:r>
            <a:r>
              <a:rPr lang="fr-CA" sz="2400" dirty="0"/>
              <a:t> self</a:t>
            </a:r>
          </a:p>
          <a:p>
            <a:pPr lvl="1"/>
            <a:r>
              <a:rPr lang="fr-CA" sz="2400" dirty="0" err="1"/>
              <a:t>Sexual</a:t>
            </a:r>
            <a:r>
              <a:rPr lang="fr-CA" sz="2400" dirty="0"/>
              <a:t> orientation self</a:t>
            </a:r>
          </a:p>
          <a:p>
            <a:pPr lvl="1"/>
            <a:r>
              <a:rPr lang="fr-CA" sz="2400" dirty="0" err="1"/>
              <a:t>Gender</a:t>
            </a:r>
            <a:r>
              <a:rPr lang="fr-CA" sz="2400" dirty="0"/>
              <a:t> self</a:t>
            </a:r>
          </a:p>
          <a:p>
            <a:pPr lvl="1"/>
            <a:r>
              <a:rPr lang="fr-CA" sz="2400" dirty="0"/>
              <a:t>Family of </a:t>
            </a:r>
            <a:r>
              <a:rPr lang="fr-CA" sz="2400" dirty="0" err="1"/>
              <a:t>origin</a:t>
            </a:r>
            <a:r>
              <a:rPr lang="fr-CA" sz="2400" dirty="0"/>
              <a:t> self</a:t>
            </a:r>
          </a:p>
          <a:p>
            <a:pPr lvl="1"/>
            <a:r>
              <a:rPr lang="fr-CA" sz="2400" dirty="0" err="1"/>
              <a:t>Privileged</a:t>
            </a:r>
            <a:r>
              <a:rPr lang="fr-CA" sz="2400" dirty="0"/>
              <a:t> self</a:t>
            </a:r>
          </a:p>
          <a:p>
            <a:pPr lvl="1"/>
            <a:r>
              <a:rPr lang="fr-CA" sz="2400" dirty="0" err="1"/>
              <a:t>Marginalized</a:t>
            </a:r>
            <a:r>
              <a:rPr lang="fr-CA" sz="2400" dirty="0"/>
              <a:t> self</a:t>
            </a:r>
          </a:p>
          <a:p>
            <a:pPr lvl="1"/>
            <a:endParaRPr lang="fr-CA" dirty="0"/>
          </a:p>
          <a:p>
            <a:pPr marL="530352" lvl="1" indent="0">
              <a:buNone/>
            </a:pPr>
            <a:endParaRPr lang="fr-CA" dirty="0"/>
          </a:p>
        </p:txBody>
      </p:sp>
    </p:spTree>
    <p:extLst>
      <p:ext uri="{BB962C8B-B14F-4D97-AF65-F5344CB8AC3E}">
        <p14:creationId xmlns:p14="http://schemas.microsoft.com/office/powerpoint/2010/main" val="40788253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465D-AC22-4725-8DFC-8620D72DCFC7}"/>
              </a:ext>
            </a:extLst>
          </p:cNvPr>
          <p:cNvSpPr>
            <a:spLocks noGrp="1"/>
          </p:cNvSpPr>
          <p:nvPr>
            <p:ph type="title"/>
          </p:nvPr>
        </p:nvSpPr>
        <p:spPr/>
        <p:txBody>
          <a:bodyPr/>
          <a:lstStyle/>
          <a:p>
            <a:r>
              <a:rPr lang="fr-CA" dirty="0"/>
              <a:t>And </a:t>
            </a:r>
            <a:r>
              <a:rPr lang="fr-CA" dirty="0" err="1"/>
              <a:t>lastly</a:t>
            </a:r>
            <a:r>
              <a:rPr lang="fr-CA" dirty="0"/>
              <a:t>,</a:t>
            </a:r>
          </a:p>
        </p:txBody>
      </p:sp>
      <p:sp>
        <p:nvSpPr>
          <p:cNvPr id="3" name="Content Placeholder 2">
            <a:extLst>
              <a:ext uri="{FF2B5EF4-FFF2-40B4-BE49-F238E27FC236}">
                <a16:creationId xmlns:a16="http://schemas.microsoft.com/office/drawing/2014/main" id="{91D66F35-882E-4227-9F24-F9CEC4445140}"/>
              </a:ext>
            </a:extLst>
          </p:cNvPr>
          <p:cNvSpPr>
            <a:spLocks noGrp="1"/>
          </p:cNvSpPr>
          <p:nvPr>
            <p:ph idx="1"/>
          </p:nvPr>
        </p:nvSpPr>
        <p:spPr>
          <a:xfrm>
            <a:off x="1024128" y="3200400"/>
            <a:ext cx="9720073" cy="3108960"/>
          </a:xfrm>
        </p:spPr>
        <p:txBody>
          <a:bodyPr/>
          <a:lstStyle/>
          <a:p>
            <a:pPr marL="0" indent="0">
              <a:buNone/>
            </a:pPr>
            <a:endParaRPr lang="fr-CA" dirty="0"/>
          </a:p>
          <a:p>
            <a:pPr marL="0" indent="0" algn="ctr">
              <a:buNone/>
            </a:pPr>
            <a:r>
              <a:rPr lang="fr-CA" i="1" dirty="0" err="1"/>
              <a:t>Flexibility</a:t>
            </a:r>
            <a:r>
              <a:rPr lang="fr-CA" i="1" dirty="0"/>
              <a:t>, </a:t>
            </a:r>
            <a:r>
              <a:rPr lang="fr-CA" i="1" dirty="0" err="1"/>
              <a:t>openness</a:t>
            </a:r>
            <a:r>
              <a:rPr lang="fr-CA" i="1" dirty="0"/>
              <a:t> to </a:t>
            </a:r>
            <a:r>
              <a:rPr lang="fr-CA" i="1" dirty="0" err="1"/>
              <a:t>hold</a:t>
            </a:r>
            <a:r>
              <a:rPr lang="fr-CA" i="1" dirty="0"/>
              <a:t> </a:t>
            </a:r>
            <a:r>
              <a:rPr lang="fr-CA" i="1" dirty="0" err="1"/>
              <a:t>your</a:t>
            </a:r>
            <a:r>
              <a:rPr lang="fr-CA" i="1" dirty="0"/>
              <a:t> </a:t>
            </a:r>
            <a:r>
              <a:rPr lang="fr-CA" i="1" dirty="0" err="1"/>
              <a:t>own</a:t>
            </a:r>
            <a:r>
              <a:rPr lang="fr-CA" i="1" dirty="0"/>
              <a:t> </a:t>
            </a:r>
            <a:r>
              <a:rPr lang="fr-CA" i="1" dirty="0" err="1"/>
              <a:t>ideas</a:t>
            </a:r>
            <a:r>
              <a:rPr lang="fr-CA" i="1" dirty="0"/>
              <a:t> </a:t>
            </a:r>
            <a:r>
              <a:rPr lang="fr-CA" i="1" dirty="0" err="1"/>
              <a:t>along</a:t>
            </a:r>
            <a:r>
              <a:rPr lang="fr-CA" i="1" dirty="0"/>
              <a:t> </a:t>
            </a:r>
            <a:r>
              <a:rPr lang="fr-CA" i="1" dirty="0" err="1"/>
              <a:t>with</a:t>
            </a:r>
            <a:r>
              <a:rPr lang="fr-CA" i="1" dirty="0"/>
              <a:t> </a:t>
            </a:r>
            <a:r>
              <a:rPr lang="fr-CA" i="1" dirty="0" err="1"/>
              <a:t>other</a:t>
            </a:r>
            <a:r>
              <a:rPr lang="fr-CA" i="1" dirty="0"/>
              <a:t> new </a:t>
            </a:r>
            <a:r>
              <a:rPr lang="fr-CA" i="1" dirty="0" err="1"/>
              <a:t>ideas</a:t>
            </a:r>
            <a:endParaRPr lang="fr-CA" i="1" dirty="0"/>
          </a:p>
          <a:p>
            <a:pPr marL="0" indent="0">
              <a:buNone/>
            </a:pPr>
            <a:endParaRPr lang="fr-CA" dirty="0"/>
          </a:p>
        </p:txBody>
      </p:sp>
      <p:pic>
        <p:nvPicPr>
          <p:cNvPr id="1026" name="Picture 2" descr="http://www.ikea.com/gb/en/images/products/vardagen-teacup-with-saucer-off-white__0417319_pe579395_s5.jpg">
            <a:extLst>
              <a:ext uri="{FF2B5EF4-FFF2-40B4-BE49-F238E27FC236}">
                <a16:creationId xmlns:a16="http://schemas.microsoft.com/office/drawing/2014/main" id="{CE7B2633-161C-4BE0-92CB-FF26AA4222FA}"/>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5739" y="-304800"/>
            <a:ext cx="3349690" cy="334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949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6BF8-D200-412B-BFEE-AE547EB4E365}"/>
              </a:ext>
            </a:extLst>
          </p:cNvPr>
          <p:cNvSpPr>
            <a:spLocks noGrp="1"/>
          </p:cNvSpPr>
          <p:nvPr>
            <p:ph type="ctrTitle"/>
          </p:nvPr>
        </p:nvSpPr>
        <p:spPr>
          <a:xfrm>
            <a:off x="-152400" y="4648200"/>
            <a:ext cx="8361229" cy="2098226"/>
          </a:xfrm>
        </p:spPr>
        <p:txBody>
          <a:bodyPr/>
          <a:lstStyle/>
          <a:p>
            <a:r>
              <a:rPr lang="fr-CA" dirty="0"/>
              <a:t>How do </a:t>
            </a:r>
            <a:r>
              <a:rPr lang="fr-CA" dirty="0" err="1"/>
              <a:t>you</a:t>
            </a:r>
            <a:r>
              <a:rPr lang="fr-CA" dirty="0"/>
              <a:t> like </a:t>
            </a:r>
            <a:r>
              <a:rPr lang="fr-CA" dirty="0" err="1"/>
              <a:t>your</a:t>
            </a:r>
            <a:r>
              <a:rPr lang="fr-CA" dirty="0"/>
              <a:t> coffee?</a:t>
            </a:r>
          </a:p>
        </p:txBody>
      </p:sp>
    </p:spTree>
    <p:extLst>
      <p:ext uri="{BB962C8B-B14F-4D97-AF65-F5344CB8AC3E}">
        <p14:creationId xmlns:p14="http://schemas.microsoft.com/office/powerpoint/2010/main" val="11739797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E613-C041-4FDF-A178-F50B599C6311}"/>
              </a:ext>
            </a:extLst>
          </p:cNvPr>
          <p:cNvSpPr>
            <a:spLocks noGrp="1"/>
          </p:cNvSpPr>
          <p:nvPr>
            <p:ph type="title"/>
          </p:nvPr>
        </p:nvSpPr>
        <p:spPr>
          <a:xfrm>
            <a:off x="1371600" y="381000"/>
            <a:ext cx="9601200" cy="1485900"/>
          </a:xfrm>
        </p:spPr>
        <p:txBody>
          <a:bodyPr>
            <a:normAutofit fontScale="90000"/>
          </a:bodyPr>
          <a:lstStyle/>
          <a:p>
            <a:r>
              <a:rPr lang="fr-CA" dirty="0"/>
              <a:t>Questions &amp; Contact Information</a:t>
            </a:r>
          </a:p>
        </p:txBody>
      </p:sp>
      <p:sp>
        <p:nvSpPr>
          <p:cNvPr id="3" name="Content Placeholder 2">
            <a:extLst>
              <a:ext uri="{FF2B5EF4-FFF2-40B4-BE49-F238E27FC236}">
                <a16:creationId xmlns:a16="http://schemas.microsoft.com/office/drawing/2014/main" id="{6637C235-FCEA-46D1-A5C6-9975A25E8765}"/>
              </a:ext>
            </a:extLst>
          </p:cNvPr>
          <p:cNvSpPr>
            <a:spLocks noGrp="1"/>
          </p:cNvSpPr>
          <p:nvPr>
            <p:ph idx="1"/>
          </p:nvPr>
        </p:nvSpPr>
        <p:spPr/>
        <p:txBody>
          <a:bodyPr/>
          <a:lstStyle/>
          <a:p>
            <a:r>
              <a:rPr lang="fr-CA" dirty="0"/>
              <a:t>Rana Khan – mranakhan22@gmail.com</a:t>
            </a:r>
          </a:p>
          <a:p>
            <a:r>
              <a:rPr lang="fr-CA" dirty="0"/>
              <a:t>Facebook, LinkedIn</a:t>
            </a:r>
          </a:p>
        </p:txBody>
      </p:sp>
    </p:spTree>
    <p:extLst>
      <p:ext uri="{BB962C8B-B14F-4D97-AF65-F5344CB8AC3E}">
        <p14:creationId xmlns:p14="http://schemas.microsoft.com/office/powerpoint/2010/main" val="176524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8D6D1F-B2D8-4449-8097-947D795DBAC4}"/>
              </a:ext>
            </a:extLst>
          </p:cNvPr>
          <p:cNvSpPr/>
          <p:nvPr/>
        </p:nvSpPr>
        <p:spPr>
          <a:xfrm>
            <a:off x="0" y="381000"/>
            <a:ext cx="12192000" cy="1143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C4C96-BF41-42F1-9361-D06C708C8D66}"/>
              </a:ext>
            </a:extLst>
          </p:cNvPr>
          <p:cNvSpPr>
            <a:spLocks noGrp="1"/>
          </p:cNvSpPr>
          <p:nvPr>
            <p:ph type="title"/>
          </p:nvPr>
        </p:nvSpPr>
        <p:spPr/>
        <p:txBody>
          <a:bodyPr/>
          <a:lstStyle/>
          <a:p>
            <a:r>
              <a:rPr lang="en-US" dirty="0"/>
              <a:t>Tonight’s Agenda </a:t>
            </a:r>
          </a:p>
        </p:txBody>
      </p:sp>
      <p:sp>
        <p:nvSpPr>
          <p:cNvPr id="3" name="Content Placeholder 2">
            <a:extLst>
              <a:ext uri="{FF2B5EF4-FFF2-40B4-BE49-F238E27FC236}">
                <a16:creationId xmlns:a16="http://schemas.microsoft.com/office/drawing/2014/main" id="{D54517BB-AD81-4DAB-BF9D-8E249AC6B349}"/>
              </a:ext>
            </a:extLst>
          </p:cNvPr>
          <p:cNvSpPr>
            <a:spLocks noGrp="1"/>
          </p:cNvSpPr>
          <p:nvPr>
            <p:ph idx="1"/>
          </p:nvPr>
        </p:nvSpPr>
        <p:spPr>
          <a:xfrm>
            <a:off x="588264" y="2133600"/>
            <a:ext cx="11015472" cy="4170009"/>
          </a:xfrm>
        </p:spPr>
        <p:txBody>
          <a:bodyPr>
            <a:normAutofit fontScale="92500" lnSpcReduction="10000"/>
          </a:bodyPr>
          <a:lstStyle/>
          <a:p>
            <a:pPr marL="457200" indent="-457200">
              <a:buFont typeface="Arial" panose="020B0604020202020204" pitchFamily="34" charset="0"/>
              <a:buChar char="•"/>
            </a:pPr>
            <a:r>
              <a:rPr lang="en-US" sz="3500" dirty="0"/>
              <a:t>Graduate School Application process – procedure &amp; advice</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Clinical (CPA PhD programs) vs. Counseling</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dirty="0"/>
              <a:t>What is like to practice clinically as a psychotherapist? </a:t>
            </a:r>
          </a:p>
          <a:p>
            <a:pPr marL="457200" indent="-457200">
              <a:buFont typeface="Arial" panose="020B0604020202020204" pitchFamily="34" charset="0"/>
              <a:buChar char="•"/>
            </a:pPr>
            <a:endParaRPr lang="en-US" sz="3500" dirty="0"/>
          </a:p>
          <a:p>
            <a:pPr marL="457200" indent="-457200">
              <a:buFont typeface="Arial" panose="020B0604020202020204" pitchFamily="34" charset="0"/>
              <a:buChar char="•"/>
            </a:pPr>
            <a:r>
              <a:rPr lang="en-US" sz="3500" b="1" dirty="0"/>
              <a:t>Question &amp; Answer period / Panel</a:t>
            </a:r>
          </a:p>
          <a:p>
            <a:endParaRPr lang="en-US" dirty="0"/>
          </a:p>
        </p:txBody>
      </p:sp>
    </p:spTree>
    <p:extLst>
      <p:ext uri="{BB962C8B-B14F-4D97-AF65-F5344CB8AC3E}">
        <p14:creationId xmlns:p14="http://schemas.microsoft.com/office/powerpoint/2010/main" val="187657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1E0C-902F-4C8F-86FA-6175B424624B}"/>
              </a:ext>
            </a:extLst>
          </p:cNvPr>
          <p:cNvSpPr>
            <a:spLocks noGrp="1"/>
          </p:cNvSpPr>
          <p:nvPr>
            <p:ph type="title"/>
          </p:nvPr>
        </p:nvSpPr>
        <p:spPr/>
        <p:txBody>
          <a:bodyPr/>
          <a:lstStyle/>
          <a:p>
            <a:r>
              <a:rPr lang="en-US" dirty="0"/>
              <a:t>Find schools &amp; supervisors</a:t>
            </a:r>
          </a:p>
        </p:txBody>
      </p:sp>
      <p:sp>
        <p:nvSpPr>
          <p:cNvPr id="3" name="Content Placeholder 2">
            <a:extLst>
              <a:ext uri="{FF2B5EF4-FFF2-40B4-BE49-F238E27FC236}">
                <a16:creationId xmlns:a16="http://schemas.microsoft.com/office/drawing/2014/main" id="{439A0C52-4280-4960-BD21-20C3BD5D3094}"/>
              </a:ext>
            </a:extLst>
          </p:cNvPr>
          <p:cNvSpPr>
            <a:spLocks noGrp="1"/>
          </p:cNvSpPr>
          <p:nvPr>
            <p:ph idx="1"/>
          </p:nvPr>
        </p:nvSpPr>
        <p:spPr/>
        <p:txBody>
          <a:bodyPr/>
          <a:lstStyle/>
          <a:p>
            <a:pPr marL="135890" indent="-123189">
              <a:lnSpc>
                <a:spcPts val="2840"/>
              </a:lnSpc>
              <a:buClr>
                <a:srgbClr val="83992A"/>
              </a:buClr>
              <a:buSzPct val="110416"/>
              <a:buFont typeface="Arial"/>
              <a:buChar char="•"/>
              <a:tabLst>
                <a:tab pos="136525" algn="l"/>
              </a:tabLst>
            </a:pPr>
            <a:r>
              <a:rPr lang="en-US" spc="-50" dirty="0">
                <a:solidFill>
                  <a:srgbClr val="252525"/>
                </a:solidFill>
                <a:latin typeface="Times New Roman"/>
                <a:cs typeface="Times New Roman"/>
              </a:rPr>
              <a:t>What </a:t>
            </a:r>
            <a:r>
              <a:rPr lang="en-US" spc="-60" dirty="0">
                <a:solidFill>
                  <a:srgbClr val="252525"/>
                </a:solidFill>
                <a:latin typeface="Times New Roman"/>
                <a:cs typeface="Times New Roman"/>
              </a:rPr>
              <a:t>type </a:t>
            </a:r>
            <a:r>
              <a:rPr lang="en-US" spc="-5" dirty="0">
                <a:solidFill>
                  <a:srgbClr val="252525"/>
                </a:solidFill>
                <a:latin typeface="Times New Roman"/>
                <a:cs typeface="Times New Roman"/>
              </a:rPr>
              <a:t>of </a:t>
            </a:r>
            <a:r>
              <a:rPr lang="en-US" spc="-55" dirty="0">
                <a:solidFill>
                  <a:srgbClr val="252525"/>
                </a:solidFill>
                <a:latin typeface="Times New Roman"/>
                <a:cs typeface="Times New Roman"/>
              </a:rPr>
              <a:t>degree </a:t>
            </a:r>
            <a:r>
              <a:rPr lang="en-US" spc="10" dirty="0">
                <a:solidFill>
                  <a:srgbClr val="252525"/>
                </a:solidFill>
                <a:latin typeface="Times New Roman"/>
                <a:cs typeface="Times New Roman"/>
              </a:rPr>
              <a:t>do </a:t>
            </a:r>
            <a:r>
              <a:rPr lang="en-US" spc="-75" dirty="0">
                <a:solidFill>
                  <a:srgbClr val="252525"/>
                </a:solidFill>
                <a:latin typeface="Times New Roman"/>
                <a:cs typeface="Times New Roman"/>
              </a:rPr>
              <a:t>you </a:t>
            </a:r>
            <a:r>
              <a:rPr lang="en-US" spc="-50" dirty="0">
                <a:solidFill>
                  <a:srgbClr val="252525"/>
                </a:solidFill>
                <a:latin typeface="Times New Roman"/>
                <a:cs typeface="Times New Roman"/>
              </a:rPr>
              <a:t>want </a:t>
            </a:r>
            <a:r>
              <a:rPr lang="en-US" spc="25" dirty="0">
                <a:solidFill>
                  <a:srgbClr val="252525"/>
                </a:solidFill>
                <a:latin typeface="Times New Roman"/>
                <a:cs typeface="Times New Roman"/>
              </a:rPr>
              <a:t>to</a:t>
            </a:r>
            <a:r>
              <a:rPr lang="en-US" spc="280" dirty="0">
                <a:solidFill>
                  <a:srgbClr val="252525"/>
                </a:solidFill>
                <a:latin typeface="Times New Roman"/>
                <a:cs typeface="Times New Roman"/>
              </a:rPr>
              <a:t> </a:t>
            </a:r>
            <a:r>
              <a:rPr lang="en-US" spc="-60" dirty="0">
                <a:solidFill>
                  <a:srgbClr val="252525"/>
                </a:solidFill>
                <a:latin typeface="Times New Roman"/>
                <a:cs typeface="Times New Roman"/>
              </a:rPr>
              <a:t>do?</a:t>
            </a:r>
          </a:p>
          <a:p>
            <a:pPr marL="135890" indent="-123189">
              <a:lnSpc>
                <a:spcPts val="2840"/>
              </a:lnSpc>
              <a:buClr>
                <a:srgbClr val="83992A"/>
              </a:buClr>
              <a:buSzPct val="110416"/>
              <a:buFont typeface="Arial"/>
              <a:buChar char="•"/>
              <a:tabLst>
                <a:tab pos="136525" algn="l"/>
              </a:tabLst>
            </a:pPr>
            <a:endParaRPr lang="en-US" dirty="0">
              <a:latin typeface="Times New Roman"/>
              <a:cs typeface="Times New Roman"/>
            </a:endParaRPr>
          </a:p>
          <a:p>
            <a:pPr marL="135890" indent="-123189">
              <a:lnSpc>
                <a:spcPts val="2880"/>
              </a:lnSpc>
              <a:buClr>
                <a:srgbClr val="83992A"/>
              </a:buClr>
              <a:buSzPct val="110416"/>
              <a:buFont typeface="Arial"/>
              <a:buChar char="•"/>
              <a:tabLst>
                <a:tab pos="136525" algn="l"/>
              </a:tabLst>
            </a:pPr>
            <a:r>
              <a:rPr lang="en-US" spc="-60" dirty="0">
                <a:solidFill>
                  <a:srgbClr val="252525"/>
                </a:solidFill>
                <a:latin typeface="Times New Roman"/>
                <a:cs typeface="Times New Roman"/>
              </a:rPr>
              <a:t>Which </a:t>
            </a:r>
            <a:r>
              <a:rPr lang="en-US" spc="-40" dirty="0">
                <a:solidFill>
                  <a:srgbClr val="252525"/>
                </a:solidFill>
                <a:latin typeface="Times New Roman"/>
                <a:cs typeface="Times New Roman"/>
              </a:rPr>
              <a:t>schools </a:t>
            </a:r>
            <a:r>
              <a:rPr lang="en-US" spc="-25" dirty="0">
                <a:solidFill>
                  <a:srgbClr val="252525"/>
                </a:solidFill>
                <a:latin typeface="Times New Roman"/>
                <a:cs typeface="Times New Roman"/>
              </a:rPr>
              <a:t>offer</a:t>
            </a:r>
            <a:r>
              <a:rPr lang="en-US" spc="85" dirty="0">
                <a:solidFill>
                  <a:srgbClr val="252525"/>
                </a:solidFill>
                <a:latin typeface="Times New Roman"/>
                <a:cs typeface="Times New Roman"/>
              </a:rPr>
              <a:t> </a:t>
            </a:r>
            <a:r>
              <a:rPr lang="en-US" spc="-65" dirty="0">
                <a:solidFill>
                  <a:srgbClr val="252525"/>
                </a:solidFill>
                <a:latin typeface="Times New Roman"/>
                <a:cs typeface="Times New Roman"/>
              </a:rPr>
              <a:t>this?</a:t>
            </a:r>
          </a:p>
          <a:p>
            <a:pPr marL="135890" indent="-123189">
              <a:lnSpc>
                <a:spcPts val="2880"/>
              </a:lnSpc>
              <a:buClr>
                <a:srgbClr val="83992A"/>
              </a:buClr>
              <a:buSzPct val="110416"/>
              <a:buFont typeface="Arial"/>
              <a:buChar char="•"/>
              <a:tabLst>
                <a:tab pos="136525" algn="l"/>
              </a:tabLst>
            </a:pPr>
            <a:endParaRPr lang="en-US" dirty="0">
              <a:latin typeface="Times New Roman"/>
              <a:cs typeface="Times New Roman"/>
            </a:endParaRPr>
          </a:p>
          <a:p>
            <a:pPr marL="135890" indent="-123189">
              <a:lnSpc>
                <a:spcPts val="2880"/>
              </a:lnSpc>
              <a:buClr>
                <a:srgbClr val="83992A"/>
              </a:buClr>
              <a:buSzPct val="110416"/>
              <a:buFont typeface="Arial"/>
              <a:buChar char="•"/>
              <a:tabLst>
                <a:tab pos="136525" algn="l"/>
              </a:tabLst>
            </a:pPr>
            <a:r>
              <a:rPr lang="en-US" spc="-60" dirty="0">
                <a:solidFill>
                  <a:srgbClr val="252525"/>
                </a:solidFill>
                <a:latin typeface="Times New Roman"/>
                <a:cs typeface="Times New Roman"/>
              </a:rPr>
              <a:t>Research </a:t>
            </a:r>
            <a:r>
              <a:rPr lang="en-US" spc="-40" dirty="0">
                <a:solidFill>
                  <a:srgbClr val="252525"/>
                </a:solidFill>
                <a:latin typeface="Times New Roman"/>
                <a:cs typeface="Times New Roman"/>
              </a:rPr>
              <a:t>supervisors </a:t>
            </a:r>
            <a:r>
              <a:rPr lang="en-US" spc="-45" dirty="0">
                <a:solidFill>
                  <a:srgbClr val="252525"/>
                </a:solidFill>
                <a:latin typeface="Times New Roman"/>
                <a:cs typeface="Times New Roman"/>
              </a:rPr>
              <a:t>whose research </a:t>
            </a:r>
            <a:r>
              <a:rPr lang="en-US" spc="-85" dirty="0">
                <a:solidFill>
                  <a:srgbClr val="252525"/>
                </a:solidFill>
                <a:latin typeface="Times New Roman"/>
                <a:cs typeface="Times New Roman"/>
              </a:rPr>
              <a:t>aligns </a:t>
            </a:r>
            <a:r>
              <a:rPr lang="en-US" spc="-55" dirty="0">
                <a:solidFill>
                  <a:srgbClr val="252525"/>
                </a:solidFill>
                <a:latin typeface="Times New Roman"/>
                <a:cs typeface="Times New Roman"/>
              </a:rPr>
              <a:t>with </a:t>
            </a:r>
            <a:r>
              <a:rPr lang="en-US" spc="-50" dirty="0">
                <a:solidFill>
                  <a:srgbClr val="252525"/>
                </a:solidFill>
                <a:latin typeface="Times New Roman"/>
                <a:cs typeface="Times New Roman"/>
              </a:rPr>
              <a:t>your</a:t>
            </a:r>
            <a:r>
              <a:rPr lang="en-US" spc="320" dirty="0">
                <a:solidFill>
                  <a:srgbClr val="252525"/>
                </a:solidFill>
                <a:latin typeface="Times New Roman"/>
                <a:cs typeface="Times New Roman"/>
              </a:rPr>
              <a:t> </a:t>
            </a:r>
            <a:r>
              <a:rPr lang="en-US" spc="-35" dirty="0">
                <a:solidFill>
                  <a:srgbClr val="252525"/>
                </a:solidFill>
                <a:latin typeface="Times New Roman"/>
                <a:cs typeface="Times New Roman"/>
              </a:rPr>
              <a:t>interests</a:t>
            </a:r>
          </a:p>
          <a:p>
            <a:pPr marL="135890" indent="-123189">
              <a:lnSpc>
                <a:spcPts val="2880"/>
              </a:lnSpc>
              <a:buClr>
                <a:srgbClr val="83992A"/>
              </a:buClr>
              <a:buSzPct val="110416"/>
              <a:buFont typeface="Arial"/>
              <a:buChar char="•"/>
              <a:tabLst>
                <a:tab pos="136525" algn="l"/>
              </a:tabLst>
            </a:pPr>
            <a:endParaRPr lang="en-US" dirty="0">
              <a:latin typeface="Times New Roman"/>
              <a:cs typeface="Times New Roman"/>
            </a:endParaRPr>
          </a:p>
          <a:p>
            <a:pPr marL="135890" indent="-123189">
              <a:lnSpc>
                <a:spcPts val="3090"/>
              </a:lnSpc>
              <a:buClr>
                <a:srgbClr val="83992A"/>
              </a:buClr>
              <a:buSzPct val="110416"/>
              <a:buFont typeface="Arial"/>
              <a:buChar char="•"/>
              <a:tabLst>
                <a:tab pos="136525" algn="l"/>
              </a:tabLst>
            </a:pPr>
            <a:r>
              <a:rPr lang="en-US" spc="-95" dirty="0">
                <a:solidFill>
                  <a:srgbClr val="252525"/>
                </a:solidFill>
                <a:latin typeface="Times New Roman"/>
                <a:cs typeface="Times New Roman"/>
              </a:rPr>
              <a:t>Make a </a:t>
            </a:r>
            <a:r>
              <a:rPr lang="en-US" spc="-65" dirty="0">
                <a:solidFill>
                  <a:srgbClr val="252525"/>
                </a:solidFill>
                <a:latin typeface="Times New Roman"/>
                <a:cs typeface="Times New Roman"/>
              </a:rPr>
              <a:t>list </a:t>
            </a:r>
            <a:r>
              <a:rPr lang="en-US" spc="-5" dirty="0">
                <a:solidFill>
                  <a:srgbClr val="252525"/>
                </a:solidFill>
                <a:latin typeface="Times New Roman"/>
                <a:cs typeface="Times New Roman"/>
              </a:rPr>
              <a:t>of </a:t>
            </a:r>
            <a:r>
              <a:rPr lang="en-US" spc="-30" dirty="0">
                <a:solidFill>
                  <a:srgbClr val="252525"/>
                </a:solidFill>
                <a:latin typeface="Times New Roman"/>
                <a:cs typeface="Times New Roman"/>
              </a:rPr>
              <a:t>who </a:t>
            </a:r>
            <a:r>
              <a:rPr lang="en-US" spc="-75" dirty="0">
                <a:solidFill>
                  <a:srgbClr val="252525"/>
                </a:solidFill>
                <a:latin typeface="Times New Roman"/>
                <a:cs typeface="Times New Roman"/>
              </a:rPr>
              <a:t>you </a:t>
            </a:r>
            <a:r>
              <a:rPr lang="en-US" spc="-125" dirty="0">
                <a:solidFill>
                  <a:srgbClr val="252525"/>
                </a:solidFill>
                <a:latin typeface="Times New Roman"/>
                <a:cs typeface="Times New Roman"/>
              </a:rPr>
              <a:t>will </a:t>
            </a:r>
            <a:r>
              <a:rPr lang="en-US" spc="-80" dirty="0">
                <a:solidFill>
                  <a:srgbClr val="252525"/>
                </a:solidFill>
                <a:latin typeface="Times New Roman"/>
                <a:cs typeface="Times New Roman"/>
              </a:rPr>
              <a:t>apply</a:t>
            </a:r>
            <a:r>
              <a:rPr lang="en-US" spc="-50" dirty="0">
                <a:solidFill>
                  <a:srgbClr val="252525"/>
                </a:solidFill>
                <a:latin typeface="Times New Roman"/>
                <a:cs typeface="Times New Roman"/>
              </a:rPr>
              <a:t> </a:t>
            </a:r>
            <a:r>
              <a:rPr lang="en-US" spc="25" dirty="0">
                <a:solidFill>
                  <a:srgbClr val="252525"/>
                </a:solidFill>
                <a:latin typeface="Times New Roman"/>
                <a:cs typeface="Times New Roman"/>
              </a:rPr>
              <a:t>to</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380074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megtheme">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tamegtheme" id="{D9CD1547-33C5-4B06-B03A-151A41BA5F52}" vid="{9E8A7A00-2EA7-4372-A392-5DBA46F05D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tamegtheme</Template>
  <TotalTime>2983</TotalTime>
  <Words>4947</Words>
  <Application>Microsoft Office PowerPoint</Application>
  <PresentationFormat>Widescreen</PresentationFormat>
  <Paragraphs>669</Paragraphs>
  <Slides>88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Arial</vt:lpstr>
      <vt:lpstr>Calibri</vt:lpstr>
      <vt:lpstr>Times New Roman</vt:lpstr>
      <vt:lpstr>Tw Cen MT</vt:lpstr>
      <vt:lpstr>Tw Cen MT Condensed</vt:lpstr>
      <vt:lpstr>Wingdings 3</vt:lpstr>
      <vt:lpstr>tamegtheme</vt:lpstr>
      <vt:lpstr>Applying to graduate school in Psychology  March 20th, 2019    An event by PUMP &amp; UPSA  Psychology Undergraduate Mentorship Program &amp;  Undergraduate Psychology Students Association</vt:lpstr>
      <vt:lpstr>Who are we? </vt:lpstr>
      <vt:lpstr>Tonight’s Agenda </vt:lpstr>
      <vt:lpstr>Tonight’s Agenda </vt:lpstr>
      <vt:lpstr>Applying to graduate school: nitty gritty </vt:lpstr>
      <vt:lpstr>Application timeline</vt:lpstr>
      <vt:lpstr>Applying to graduate school: nitty gritty </vt:lpstr>
      <vt:lpstr>Types of Degrees in Psychology</vt:lpstr>
      <vt:lpstr>Find schools &amp; supervisors</vt:lpstr>
      <vt:lpstr>Applying to graduate school: nitty gritty </vt:lpstr>
      <vt:lpstr>Organize Yourself</vt:lpstr>
      <vt:lpstr>Organize Yourself</vt:lpstr>
      <vt:lpstr>Organize Yourself</vt:lpstr>
      <vt:lpstr>Transcripts </vt:lpstr>
      <vt:lpstr>Applying to graduate school: nitty gritty </vt:lpstr>
      <vt:lpstr>CV </vt:lpstr>
      <vt:lpstr>CV Sections</vt:lpstr>
      <vt:lpstr>CV Employment History</vt:lpstr>
      <vt:lpstr>Applying to graduate school: nitty gritty </vt:lpstr>
      <vt:lpstr>Approaching Potential Supervisors</vt:lpstr>
      <vt:lpstr>Example email to supervisor</vt:lpstr>
      <vt:lpstr>Reference Letters</vt:lpstr>
      <vt:lpstr>Applying to graduate school: nitty gritty </vt:lpstr>
      <vt:lpstr>Graduate record examination (GRE)</vt:lpstr>
      <vt:lpstr>PowerPoint Presentation</vt:lpstr>
      <vt:lpstr>$205 US</vt:lpstr>
      <vt:lpstr>Sample Vocab Question</vt:lpstr>
      <vt:lpstr>GRE - Psychology</vt:lpstr>
      <vt:lpstr>GRE - Psychology</vt:lpstr>
      <vt:lpstr>Studying for the general GRE</vt:lpstr>
      <vt:lpstr>Reference Letters</vt:lpstr>
      <vt:lpstr>Reference Letters</vt:lpstr>
      <vt:lpstr>Reference Letters</vt:lpstr>
      <vt:lpstr>Personal Statement</vt:lpstr>
      <vt:lpstr>Personal Statement</vt:lpstr>
      <vt:lpstr>Personal Statement</vt:lpstr>
      <vt:lpstr>Personal statement</vt:lpstr>
      <vt:lpstr>Personal statement </vt:lpstr>
      <vt:lpstr>Personal statement</vt:lpstr>
      <vt:lpstr>Personal statement</vt:lpstr>
      <vt:lpstr>Personal statement</vt:lpstr>
      <vt:lpstr>Personal statement</vt:lpstr>
      <vt:lpstr>Applying to graduate school: nitty gritty </vt:lpstr>
      <vt:lpstr>Funding </vt:lpstr>
      <vt:lpstr>funding</vt:lpstr>
      <vt:lpstr>funding</vt:lpstr>
      <vt:lpstr>External: Master’s CGS</vt:lpstr>
      <vt:lpstr>How do they decide? </vt:lpstr>
      <vt:lpstr>Application for funding: Tips</vt:lpstr>
      <vt:lpstr>Funding application submission</vt:lpstr>
      <vt:lpstr>Applying to graduate school: nitty gritty </vt:lpstr>
      <vt:lpstr>Interviews and Supervisor Fit</vt:lpstr>
      <vt:lpstr>Interviews</vt:lpstr>
      <vt:lpstr>Possible resources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Tonight’s Agenda </vt:lpstr>
      <vt:lpstr>Clinical vs. counseling</vt:lpstr>
      <vt:lpstr>Types of Degrees</vt:lpstr>
      <vt:lpstr>School vs. practice </vt:lpstr>
      <vt:lpstr>What is Clinical Psychology? </vt:lpstr>
      <vt:lpstr>Clinical Psychology competencies</vt:lpstr>
      <vt:lpstr>PowerPoint Presentation</vt:lpstr>
      <vt:lpstr>What doesn’t  a clinical psychologist/ psychotherapist do? </vt:lpstr>
      <vt:lpstr>More Psychology-related careers </vt:lpstr>
      <vt:lpstr>Tonight’s Agenda </vt:lpstr>
      <vt:lpstr>How to become a psychotherapist</vt:lpstr>
      <vt:lpstr>What is a Psychotherapist?</vt:lpstr>
      <vt:lpstr>What is in a name?</vt:lpstr>
      <vt:lpstr>College vs. Association</vt:lpstr>
      <vt:lpstr>Recognized Education  and Training Programs in Ontario</vt:lpstr>
      <vt:lpstr>Why I picked University of Guelph?</vt:lpstr>
      <vt:lpstr>What is really a psychotherapist?</vt:lpstr>
      <vt:lpstr>Why psychotherapy and not psychologist, or psychiatrist </vt:lpstr>
      <vt:lpstr>What is a systemic thinker?</vt:lpstr>
      <vt:lpstr>What does it really take to be a psychotherapist?</vt:lpstr>
      <vt:lpstr>« Who we are is based on 3 things: the stories we tell about our self, the stories others tell about us, and the stories a culture holds for who we can be » – Michael white</vt:lpstr>
      <vt:lpstr>To be a psychotherapist:</vt:lpstr>
      <vt:lpstr>And lastly,</vt:lpstr>
      <vt:lpstr>How do you like your coffee?</vt:lpstr>
      <vt:lpstr>Questions &amp; Contact Information</vt:lpstr>
      <vt:lpstr>Tonight’s Agenda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Graduate School in Psychology</dc:title>
  <dc:creator>Sara</dc:creator>
  <cp:lastModifiedBy>Sara</cp:lastModifiedBy>
  <cp:revision>38</cp:revision>
  <dcterms:created xsi:type="dcterms:W3CDTF">2018-09-05T15:45:15Z</dcterms:created>
  <dcterms:modified xsi:type="dcterms:W3CDTF">2019-05-02T01:41:52Z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2017-09-29T00:00:00Z</vt:filetime>
  </property>
  <property fmtid="{D5CDD505-2E9C-101B-9397-08002B2CF9AE}" pid="3" name="Creator">
    <vt:lpwstr>Microsoft® PowerPoint® 2016</vt:lpwstr>
  </property>
  <property fmtid="{D5CDD505-2E9C-101B-9397-08002B2CF9AE}" pid="4" name="LastSaved">
    <vt:filetime>2018-09-05T00:00:00Z</vt:filetime>
  </property>
</Properties>
</file>