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2.jpg" ContentType="image/jp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256" r:id="rId2"/>
    <p:sldId id="257" r:id="rId3"/>
    <p:sldId id="342" r:id="rId4"/>
    <p:sldId id="343" r:id="rId5"/>
    <p:sldId id="260" r:id="rId6"/>
    <p:sldId id="261" r:id="rId7"/>
    <p:sldId id="307" r:id="rId8"/>
    <p:sldId id="310" r:id="rId9"/>
    <p:sldId id="262" r:id="rId10"/>
    <p:sldId id="263" r:id="rId11"/>
    <p:sldId id="266" r:id="rId12"/>
    <p:sldId id="313" r:id="rId13"/>
    <p:sldId id="267" r:id="rId14"/>
    <p:sldId id="269" r:id="rId15"/>
    <p:sldId id="268" r:id="rId16"/>
    <p:sldId id="312" r:id="rId17"/>
    <p:sldId id="270" r:id="rId18"/>
    <p:sldId id="315" r:id="rId19"/>
    <p:sldId id="271" r:id="rId20"/>
    <p:sldId id="272" r:id="rId21"/>
    <p:sldId id="273" r:id="rId22"/>
    <p:sldId id="275" r:id="rId23"/>
    <p:sldId id="274" r:id="rId24"/>
    <p:sldId id="276" r:id="rId25"/>
    <p:sldId id="314" r:id="rId26"/>
    <p:sldId id="295" r:id="rId27"/>
    <p:sldId id="296" r:id="rId28"/>
    <p:sldId id="297" r:id="rId29"/>
    <p:sldId id="299" r:id="rId30"/>
    <p:sldId id="300" r:id="rId31"/>
    <p:sldId id="301" r:id="rId32"/>
    <p:sldId id="302" r:id="rId33"/>
    <p:sldId id="303" r:id="rId34"/>
    <p:sldId id="308" r:id="rId35"/>
    <p:sldId id="304" r:id="rId36"/>
    <p:sldId id="305" r:id="rId37"/>
    <p:sldId id="306" r:id="rId38"/>
    <p:sldId id="321" r:id="rId39"/>
    <p:sldId id="322" r:id="rId40"/>
    <p:sldId id="323" r:id="rId41"/>
    <p:sldId id="324" r:id="rId42"/>
    <p:sldId id="325" r:id="rId43"/>
    <p:sldId id="326" r:id="rId44"/>
    <p:sldId id="327" r:id="rId45"/>
    <p:sldId id="328" r:id="rId46"/>
    <p:sldId id="339" r:id="rId47"/>
    <p:sldId id="345" r:id="rId48"/>
    <p:sldId id="330" r:id="rId49"/>
    <p:sldId id="331" r:id="rId50"/>
    <p:sldId id="332" r:id="rId51"/>
    <p:sldId id="333" r:id="rId52"/>
    <p:sldId id="334" r:id="rId53"/>
    <p:sldId id="335" r:id="rId54"/>
    <p:sldId id="336" r:id="rId55"/>
    <p:sldId id="316" r:id="rId56"/>
    <p:sldId id="317" r:id="rId57"/>
    <p:sldId id="340" r:id="rId58"/>
    <p:sldId id="318" r:id="rId59"/>
    <p:sldId id="346" r:id="rId60"/>
    <p:sldId id="341" r:id="rId61"/>
    <p:sldId id="319" r:id="rId62"/>
    <p:sldId id="320" r:id="rId63"/>
    <p:sldId id="344" r:id="rId64"/>
  </p:sldIdLst>
  <p:sldSz cx="6858000" cy="9144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22"/>
    <p:restoredTop sz="95878"/>
  </p:normalViewPr>
  <p:slideViewPr>
    <p:cSldViewPr>
      <p:cViewPr>
        <p:scale>
          <a:sx n="106" d="100"/>
          <a:sy n="106" d="100"/>
        </p:scale>
        <p:origin x="-516" y="-2118"/>
      </p:cViewPr>
      <p:guideLst>
        <p:guide orient="horz" pos="2880"/>
        <p:guide pos="2160"/>
      </p:guideLst>
    </p:cSldViewPr>
  </p:slideViewPr>
  <p:outlineViewPr>
    <p:cViewPr>
      <p:scale>
        <a:sx n="33" d="100"/>
        <a:sy n="33" d="100"/>
      </p:scale>
      <p:origin x="0" y="-22712"/>
    </p:cViewPr>
  </p:outlineViewPr>
  <p:notesTextViewPr>
    <p:cViewPr>
      <p:scale>
        <a:sx n="100" d="100"/>
        <a:sy n="100" d="100"/>
      </p:scale>
      <p:origin x="0" y="0"/>
    </p:cViewPr>
  </p:notesTextViewPr>
  <p:sorterViewPr>
    <p:cViewPr>
      <p:scale>
        <a:sx n="66" d="100"/>
        <a:sy n="66" d="100"/>
      </p:scale>
      <p:origin x="0" y="1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FE163C-F45A-A748-8416-280BD7FC576D}" type="datetimeFigureOut">
              <a:rPr lang="en-US" smtClean="0"/>
              <a:t>3/2/2017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4B3EF0-0B6A-614A-9091-88BF905F190E}" type="slidenum">
              <a:rPr lang="en-US" smtClean="0"/>
              <a:t>‹#›</a:t>
            </a:fld>
            <a:endParaRPr lang="en-US"/>
          </a:p>
        </p:txBody>
      </p:sp>
    </p:spTree>
    <p:extLst>
      <p:ext uri="{BB962C8B-B14F-4D97-AF65-F5344CB8AC3E}">
        <p14:creationId xmlns:p14="http://schemas.microsoft.com/office/powerpoint/2010/main" val="114524627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81069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1264216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941015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1574360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444987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2058806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1755145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1020723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1697482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1468445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738607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1997001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483965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P</a:t>
            </a:r>
            <a:endParaRPr lang="en-US" dirty="0"/>
          </a:p>
        </p:txBody>
      </p:sp>
    </p:spTree>
    <p:extLst>
      <p:ext uri="{BB962C8B-B14F-4D97-AF65-F5344CB8AC3E}">
        <p14:creationId xmlns:p14="http://schemas.microsoft.com/office/powerpoint/2010/main" val="1608452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1274657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640900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28318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938353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17612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1228636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1229966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2118500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14350" y="2834640"/>
            <a:ext cx="5829300" cy="192023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028700" y="5120640"/>
            <a:ext cx="4800599" cy="22860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57B02E7-8441-AA45-A5D5-4FD505468041}" type="datetime1">
              <a:rPr lang="en-CA" smtClean="0"/>
              <a:t>02/03/2017</a:t>
            </a:fld>
            <a:endParaRPr lang="en-US"/>
          </a:p>
        </p:txBody>
      </p:sp>
      <p:sp>
        <p:nvSpPr>
          <p:cNvPr id="6" name="Holder 6"/>
          <p:cNvSpPr>
            <a:spLocks noGrp="1"/>
          </p:cNvSpPr>
          <p:nvPr>
            <p:ph type="sldNum" sz="quarter" idx="7"/>
          </p:nvPr>
        </p:nvSpPr>
        <p:spPr/>
        <p:txBody>
          <a:bodyPr lIns="0" tIns="0" rIns="0" bIns="0"/>
          <a:lstStyle>
            <a:lvl1pPr>
              <a:defRPr sz="1600" b="0" i="0">
                <a:solidFill>
                  <a:schemeClr val="bg1"/>
                </a:solidFill>
                <a:latin typeface="Arial"/>
                <a:cs typeface="Arial"/>
              </a:defRPr>
            </a:lvl1pPr>
          </a:lstStyle>
          <a:p>
            <a:pPr marL="102870">
              <a:lnSpc>
                <a:spcPct val="100000"/>
              </a:lnSpc>
            </a:pPr>
            <a:fld id="{81D60167-4931-47E6-BA6A-407CBD079E47}" type="slidenum">
              <a:rPr spc="175" dirty="0"/>
              <a:t>‹#›</a:t>
            </a:fld>
            <a:endParaRPr spc="17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2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355B125B-0101-2043-A2F8-5C87678D578C}" type="datetime1">
              <a:rPr lang="en-CA" smtClean="0"/>
              <a:t>02/03/2017</a:t>
            </a:fld>
            <a:endParaRPr lang="en-US"/>
          </a:p>
        </p:txBody>
      </p:sp>
      <p:sp>
        <p:nvSpPr>
          <p:cNvPr id="6" name="Holder 6"/>
          <p:cNvSpPr>
            <a:spLocks noGrp="1"/>
          </p:cNvSpPr>
          <p:nvPr>
            <p:ph type="sldNum" sz="quarter" idx="7"/>
          </p:nvPr>
        </p:nvSpPr>
        <p:spPr/>
        <p:txBody>
          <a:bodyPr lIns="0" tIns="0" rIns="0" bIns="0"/>
          <a:lstStyle>
            <a:lvl1pPr>
              <a:defRPr sz="1600" b="0" i="0">
                <a:solidFill>
                  <a:schemeClr val="bg1"/>
                </a:solidFill>
                <a:latin typeface="Arial"/>
                <a:cs typeface="Arial"/>
              </a:defRPr>
            </a:lvl1pPr>
          </a:lstStyle>
          <a:p>
            <a:pPr marL="102870">
              <a:lnSpc>
                <a:spcPct val="100000"/>
              </a:lnSpc>
            </a:pPr>
            <a:fld id="{81D60167-4931-47E6-BA6A-407CBD079E47}" type="slidenum">
              <a:rPr spc="175" dirty="0"/>
              <a:t>‹#›</a:t>
            </a:fld>
            <a:endParaRPr spc="17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Arial"/>
                <a:cs typeface="Arial"/>
              </a:defRPr>
            </a:lvl1pPr>
          </a:lstStyle>
          <a:p>
            <a:endParaRPr/>
          </a:p>
        </p:txBody>
      </p:sp>
      <p:sp>
        <p:nvSpPr>
          <p:cNvPr id="3" name="Holder 3"/>
          <p:cNvSpPr>
            <a:spLocks noGrp="1"/>
          </p:cNvSpPr>
          <p:nvPr>
            <p:ph sz="half" idx="2"/>
          </p:nvPr>
        </p:nvSpPr>
        <p:spPr>
          <a:xfrm>
            <a:off x="342900" y="2103120"/>
            <a:ext cx="2983230" cy="603504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531869" y="2103120"/>
            <a:ext cx="2983230" cy="603504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AFFEED1A-8E34-1041-AF79-497C298B5BCB}" type="datetime1">
              <a:rPr lang="en-CA" smtClean="0"/>
              <a:t>02/03/2017</a:t>
            </a:fld>
            <a:endParaRPr lang="en-US"/>
          </a:p>
        </p:txBody>
      </p:sp>
      <p:sp>
        <p:nvSpPr>
          <p:cNvPr id="7" name="Holder 7"/>
          <p:cNvSpPr>
            <a:spLocks noGrp="1"/>
          </p:cNvSpPr>
          <p:nvPr>
            <p:ph type="sldNum" sz="quarter" idx="7"/>
          </p:nvPr>
        </p:nvSpPr>
        <p:spPr/>
        <p:txBody>
          <a:bodyPr lIns="0" tIns="0" rIns="0" bIns="0"/>
          <a:lstStyle>
            <a:lvl1pPr>
              <a:defRPr sz="1600" b="0" i="0">
                <a:solidFill>
                  <a:schemeClr val="bg1"/>
                </a:solidFill>
                <a:latin typeface="Arial"/>
                <a:cs typeface="Arial"/>
              </a:defRPr>
            </a:lvl1pPr>
          </a:lstStyle>
          <a:p>
            <a:pPr marL="102870">
              <a:lnSpc>
                <a:spcPct val="100000"/>
              </a:lnSpc>
            </a:pPr>
            <a:fld id="{81D60167-4931-47E6-BA6A-407CBD079E47}" type="slidenum">
              <a:rPr spc="175" dirty="0"/>
              <a:t>‹#›</a:t>
            </a:fld>
            <a:endParaRPr spc="17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E5683AE5-1E63-7C4F-8DAF-1AE813C68C81}" type="datetime1">
              <a:rPr lang="en-CA" smtClean="0"/>
              <a:t>02/03/2017</a:t>
            </a:fld>
            <a:endParaRPr lang="en-US"/>
          </a:p>
        </p:txBody>
      </p:sp>
      <p:sp>
        <p:nvSpPr>
          <p:cNvPr id="5" name="Holder 5"/>
          <p:cNvSpPr>
            <a:spLocks noGrp="1"/>
          </p:cNvSpPr>
          <p:nvPr>
            <p:ph type="sldNum" sz="quarter" idx="7"/>
          </p:nvPr>
        </p:nvSpPr>
        <p:spPr/>
        <p:txBody>
          <a:bodyPr lIns="0" tIns="0" rIns="0" bIns="0"/>
          <a:lstStyle>
            <a:lvl1pPr>
              <a:defRPr sz="1600" b="0" i="0">
                <a:solidFill>
                  <a:schemeClr val="bg1"/>
                </a:solidFill>
                <a:latin typeface="Arial"/>
                <a:cs typeface="Arial"/>
              </a:defRPr>
            </a:lvl1pPr>
          </a:lstStyle>
          <a:p>
            <a:pPr marL="102870">
              <a:lnSpc>
                <a:spcPct val="100000"/>
              </a:lnSpc>
            </a:pPr>
            <a:fld id="{81D60167-4931-47E6-BA6A-407CBD079E47}" type="slidenum">
              <a:rPr spc="175" dirty="0"/>
              <a:t>‹#›</a:t>
            </a:fld>
            <a:endParaRPr spc="17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66EE9D00-C68E-E247-B7B9-CF7C134B8AD8}" type="datetime1">
              <a:rPr lang="en-CA" smtClean="0"/>
              <a:t>02/03/2017</a:t>
            </a:fld>
            <a:endParaRPr lang="en-US"/>
          </a:p>
        </p:txBody>
      </p:sp>
      <p:sp>
        <p:nvSpPr>
          <p:cNvPr id="4" name="Holder 4"/>
          <p:cNvSpPr>
            <a:spLocks noGrp="1"/>
          </p:cNvSpPr>
          <p:nvPr>
            <p:ph type="sldNum" sz="quarter" idx="7"/>
          </p:nvPr>
        </p:nvSpPr>
        <p:spPr/>
        <p:txBody>
          <a:bodyPr lIns="0" tIns="0" rIns="0" bIns="0"/>
          <a:lstStyle>
            <a:lvl1pPr>
              <a:defRPr sz="1600" b="0" i="0">
                <a:solidFill>
                  <a:schemeClr val="bg1"/>
                </a:solidFill>
                <a:latin typeface="Arial"/>
                <a:cs typeface="Arial"/>
              </a:defRPr>
            </a:lvl1pPr>
          </a:lstStyle>
          <a:p>
            <a:pPr marL="102870">
              <a:lnSpc>
                <a:spcPct val="100000"/>
              </a:lnSpc>
            </a:pPr>
            <a:fld id="{81D60167-4931-47E6-BA6A-407CBD079E47}" type="slidenum">
              <a:rPr spc="175" dirty="0"/>
              <a:t>‹#›</a:t>
            </a:fld>
            <a:endParaRPr spc="17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544879"/>
            <a:ext cx="6858000" cy="724535"/>
          </a:xfrm>
          <a:custGeom>
            <a:avLst/>
            <a:gdLst/>
            <a:ahLst/>
            <a:cxnLst/>
            <a:rect l="l" t="t" r="r" b="b"/>
            <a:pathLst>
              <a:path w="6858000" h="724535">
                <a:moveTo>
                  <a:pt x="0" y="724230"/>
                </a:moveTo>
                <a:lnTo>
                  <a:pt x="6857998" y="724230"/>
                </a:lnTo>
                <a:lnTo>
                  <a:pt x="6857998" y="0"/>
                </a:lnTo>
                <a:lnTo>
                  <a:pt x="0" y="0"/>
                </a:lnTo>
                <a:lnTo>
                  <a:pt x="0" y="724230"/>
                </a:lnTo>
                <a:close/>
              </a:path>
            </a:pathLst>
          </a:custGeom>
          <a:solidFill>
            <a:srgbClr val="D12238"/>
          </a:solidFill>
        </p:spPr>
        <p:txBody>
          <a:bodyPr wrap="square" lIns="0" tIns="0" rIns="0" bIns="0" rtlCol="0"/>
          <a:lstStyle/>
          <a:p>
            <a:endParaRPr/>
          </a:p>
        </p:txBody>
      </p:sp>
      <p:sp>
        <p:nvSpPr>
          <p:cNvPr id="2" name="Holder 2"/>
          <p:cNvSpPr>
            <a:spLocks noGrp="1"/>
          </p:cNvSpPr>
          <p:nvPr>
            <p:ph type="title"/>
          </p:nvPr>
        </p:nvSpPr>
        <p:spPr>
          <a:xfrm>
            <a:off x="117729" y="806499"/>
            <a:ext cx="6622540" cy="482600"/>
          </a:xfrm>
          <a:prstGeom prst="rect">
            <a:avLst/>
          </a:prstGeom>
        </p:spPr>
        <p:txBody>
          <a:bodyPr wrap="square" lIns="0" tIns="0" rIns="0" bIns="0">
            <a:spAutoFit/>
          </a:bodyPr>
          <a:lstStyle>
            <a:lvl1pPr>
              <a:defRPr sz="3600" b="0" i="0">
                <a:solidFill>
                  <a:schemeClr val="bg1"/>
                </a:solidFill>
                <a:latin typeface="Arial"/>
                <a:cs typeface="Arial"/>
              </a:defRPr>
            </a:lvl1pPr>
          </a:lstStyle>
          <a:p>
            <a:endParaRPr/>
          </a:p>
        </p:txBody>
      </p:sp>
      <p:sp>
        <p:nvSpPr>
          <p:cNvPr id="3" name="Holder 3"/>
          <p:cNvSpPr>
            <a:spLocks noGrp="1"/>
          </p:cNvSpPr>
          <p:nvPr>
            <p:ph type="body" idx="1"/>
          </p:nvPr>
        </p:nvSpPr>
        <p:spPr>
          <a:xfrm>
            <a:off x="620606" y="1681880"/>
            <a:ext cx="5616786" cy="2908300"/>
          </a:xfrm>
          <a:prstGeom prst="rect">
            <a:avLst/>
          </a:prstGeom>
        </p:spPr>
        <p:txBody>
          <a:bodyPr wrap="square" lIns="0" tIns="0" rIns="0" bIns="0">
            <a:spAutoFit/>
          </a:bodyPr>
          <a:lstStyle>
            <a:lvl1pPr>
              <a:defRPr sz="12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2331720" y="8503920"/>
            <a:ext cx="2194559" cy="4572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42900" y="8503920"/>
            <a:ext cx="1577340" cy="457200"/>
          </a:xfrm>
          <a:prstGeom prst="rect">
            <a:avLst/>
          </a:prstGeom>
        </p:spPr>
        <p:txBody>
          <a:bodyPr wrap="square" lIns="0" tIns="0" rIns="0" bIns="0">
            <a:spAutoFit/>
          </a:bodyPr>
          <a:lstStyle>
            <a:lvl1pPr algn="l">
              <a:defRPr>
                <a:solidFill>
                  <a:schemeClr val="tx1">
                    <a:tint val="75000"/>
                  </a:schemeClr>
                </a:solidFill>
              </a:defRPr>
            </a:lvl1pPr>
          </a:lstStyle>
          <a:p>
            <a:fld id="{56403F36-F5AB-064A-B14D-01F60BFC6D15}" type="datetime1">
              <a:rPr lang="en-CA" smtClean="0"/>
              <a:t>02/03/2017</a:t>
            </a:fld>
            <a:endParaRPr lang="en-US"/>
          </a:p>
        </p:txBody>
      </p:sp>
      <p:sp>
        <p:nvSpPr>
          <p:cNvPr id="6" name="Holder 6"/>
          <p:cNvSpPr>
            <a:spLocks noGrp="1"/>
          </p:cNvSpPr>
          <p:nvPr>
            <p:ph type="sldNum" sz="quarter" idx="7"/>
          </p:nvPr>
        </p:nvSpPr>
        <p:spPr>
          <a:xfrm>
            <a:off x="6041992" y="8911731"/>
            <a:ext cx="315595" cy="228600"/>
          </a:xfrm>
          <a:prstGeom prst="rect">
            <a:avLst/>
          </a:prstGeom>
        </p:spPr>
        <p:txBody>
          <a:bodyPr wrap="square" lIns="0" tIns="0" rIns="0" bIns="0">
            <a:spAutoFit/>
          </a:bodyPr>
          <a:lstStyle>
            <a:lvl1pPr>
              <a:defRPr sz="1600" b="0" i="0">
                <a:solidFill>
                  <a:schemeClr val="bg1"/>
                </a:solidFill>
                <a:latin typeface="Arial"/>
                <a:cs typeface="Arial"/>
              </a:defRPr>
            </a:lvl1pPr>
          </a:lstStyle>
          <a:p>
            <a:pPr marL="102870">
              <a:lnSpc>
                <a:spcPct val="100000"/>
              </a:lnSpc>
            </a:pPr>
            <a:fld id="{81D60167-4931-47E6-BA6A-407CBD079E47}" type="slidenum">
              <a:rPr spc="175" dirty="0"/>
              <a:t>‹#›</a:t>
            </a:fld>
            <a:endParaRPr spc="17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hyperlink" Target="http://www.yorku.ca/lamarsh" TargetMode="External"/><Relationship Id="rId2" Type="http://schemas.openxmlformats.org/officeDocument/2006/relationships/hyperlink" Target="http://www.yorku.ca/isr" TargetMode="Externa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cvr.yorku.ca/"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yorku.ca/yihr"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hyperlink" Target="http://trauma.blog.yorku.ca/" TargetMode="External"/><Relationship Id="rId2" Type="http://schemas.openxmlformats.org/officeDocument/2006/relationships/hyperlink" Target="http://www.axonify.com/" TargetMode="External"/><Relationship Id="rId1" Type="http://schemas.openxmlformats.org/officeDocument/2006/relationships/slideLayout" Target="../slideLayouts/slideLayout2.xml"/><Relationship Id="rId5" Type="http://schemas.openxmlformats.org/officeDocument/2006/relationships/hyperlink" Target="http://elo.sha.nemart.in/" TargetMode="External"/><Relationship Id="rId4" Type="http://schemas.openxmlformats.org/officeDocument/2006/relationships/hyperlink" Target="http://www.tedxyorkusalon.org/"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scienceofrelationships.com/home/category/sex-musings" TargetMode="External"/><Relationship Id="rId2" Type="http://schemas.openxmlformats.org/officeDocument/2006/relationships/hyperlink" Target="http://scs.math.yorku.ca/index.php/Wiki_for_statistical_consulting"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psyc.info.yorku.ca/" TargetMode="External"/><Relationship Id="rId7" Type="http://schemas.openxmlformats.org/officeDocument/2006/relationships/hyperlink" Target="http://futurestudents.yorku.ca/graduat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psychology.gradstudies.yorku.ca/" TargetMode="External"/><Relationship Id="rId5" Type="http://schemas.openxmlformats.org/officeDocument/2006/relationships/hyperlink" Target="mailto:gradpsyc@yorku.ca" TargetMode="External"/><Relationship Id="rId4" Type="http://schemas.openxmlformats.org/officeDocument/2006/relationships/hyperlink" Target="mailto:psyc@yorku.ca"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6858000" cy="1797050"/>
          </a:xfrm>
          <a:custGeom>
            <a:avLst/>
            <a:gdLst/>
            <a:ahLst/>
            <a:cxnLst/>
            <a:rect l="l" t="t" r="r" b="b"/>
            <a:pathLst>
              <a:path w="6858000" h="1797050">
                <a:moveTo>
                  <a:pt x="0" y="1796464"/>
                </a:moveTo>
                <a:lnTo>
                  <a:pt x="6857998" y="1796464"/>
                </a:lnTo>
                <a:lnTo>
                  <a:pt x="6857998" y="0"/>
                </a:lnTo>
                <a:lnTo>
                  <a:pt x="0" y="0"/>
                </a:lnTo>
                <a:lnTo>
                  <a:pt x="0" y="1796464"/>
                </a:lnTo>
                <a:close/>
              </a:path>
            </a:pathLst>
          </a:custGeom>
          <a:solidFill>
            <a:srgbClr val="E0E0E0"/>
          </a:solidFill>
        </p:spPr>
        <p:txBody>
          <a:bodyPr wrap="square" lIns="0" tIns="0" rIns="0" bIns="0" rtlCol="0"/>
          <a:lstStyle/>
          <a:p>
            <a:endParaRPr/>
          </a:p>
        </p:txBody>
      </p:sp>
      <p:sp>
        <p:nvSpPr>
          <p:cNvPr id="3" name="object 3"/>
          <p:cNvSpPr/>
          <p:nvPr/>
        </p:nvSpPr>
        <p:spPr>
          <a:xfrm>
            <a:off x="0" y="2520695"/>
            <a:ext cx="6858000" cy="1971039"/>
          </a:xfrm>
          <a:custGeom>
            <a:avLst/>
            <a:gdLst/>
            <a:ahLst/>
            <a:cxnLst/>
            <a:rect l="l" t="t" r="r" b="b"/>
            <a:pathLst>
              <a:path w="6858000" h="1971039">
                <a:moveTo>
                  <a:pt x="0" y="1970890"/>
                </a:moveTo>
                <a:lnTo>
                  <a:pt x="6857998" y="1970890"/>
                </a:lnTo>
                <a:lnTo>
                  <a:pt x="6857998" y="0"/>
                </a:lnTo>
                <a:lnTo>
                  <a:pt x="0" y="0"/>
                </a:lnTo>
                <a:lnTo>
                  <a:pt x="0" y="1970890"/>
                </a:lnTo>
                <a:close/>
              </a:path>
            </a:pathLst>
          </a:custGeom>
          <a:solidFill>
            <a:srgbClr val="E0E0E0"/>
          </a:solidFill>
        </p:spPr>
        <p:txBody>
          <a:bodyPr wrap="square" lIns="0" tIns="0" rIns="0" bIns="0" rtlCol="0"/>
          <a:lstStyle/>
          <a:p>
            <a:endParaRPr/>
          </a:p>
        </p:txBody>
      </p:sp>
      <p:sp>
        <p:nvSpPr>
          <p:cNvPr id="4" name="object 4"/>
          <p:cNvSpPr/>
          <p:nvPr/>
        </p:nvSpPr>
        <p:spPr>
          <a:xfrm>
            <a:off x="0" y="5215816"/>
            <a:ext cx="6858000" cy="3928745"/>
          </a:xfrm>
          <a:custGeom>
            <a:avLst/>
            <a:gdLst/>
            <a:ahLst/>
            <a:cxnLst/>
            <a:rect l="l" t="t" r="r" b="b"/>
            <a:pathLst>
              <a:path w="6858000" h="3928745">
                <a:moveTo>
                  <a:pt x="0" y="3928183"/>
                </a:moveTo>
                <a:lnTo>
                  <a:pt x="6857998" y="3928183"/>
                </a:lnTo>
                <a:lnTo>
                  <a:pt x="6857998" y="0"/>
                </a:lnTo>
                <a:lnTo>
                  <a:pt x="0" y="0"/>
                </a:lnTo>
                <a:lnTo>
                  <a:pt x="0" y="3928183"/>
                </a:lnTo>
                <a:close/>
              </a:path>
            </a:pathLst>
          </a:custGeom>
          <a:solidFill>
            <a:srgbClr val="E0E0E0"/>
          </a:solidFill>
        </p:spPr>
        <p:txBody>
          <a:bodyPr wrap="square" lIns="0" tIns="0" rIns="0" bIns="0" rtlCol="0"/>
          <a:lstStyle/>
          <a:p>
            <a:endParaRPr/>
          </a:p>
        </p:txBody>
      </p:sp>
      <p:sp>
        <p:nvSpPr>
          <p:cNvPr id="5" name="object 5"/>
          <p:cNvSpPr/>
          <p:nvPr/>
        </p:nvSpPr>
        <p:spPr>
          <a:xfrm>
            <a:off x="4802982" y="8185486"/>
            <a:ext cx="2055495" cy="681355"/>
          </a:xfrm>
          <a:custGeom>
            <a:avLst/>
            <a:gdLst/>
            <a:ahLst/>
            <a:cxnLst/>
            <a:rect l="l" t="t" r="r" b="b"/>
            <a:pathLst>
              <a:path w="2055495" h="681354">
                <a:moveTo>
                  <a:pt x="2055016" y="0"/>
                </a:moveTo>
                <a:lnTo>
                  <a:pt x="145322" y="0"/>
                </a:lnTo>
                <a:lnTo>
                  <a:pt x="130625" y="733"/>
                </a:lnTo>
                <a:lnTo>
                  <a:pt x="89335" y="11171"/>
                </a:lnTo>
                <a:lnTo>
                  <a:pt x="53726" y="32483"/>
                </a:lnTo>
                <a:lnTo>
                  <a:pt x="25702" y="62764"/>
                </a:lnTo>
                <a:lnTo>
                  <a:pt x="7167" y="100109"/>
                </a:lnTo>
                <a:lnTo>
                  <a:pt x="24" y="142613"/>
                </a:lnTo>
                <a:lnTo>
                  <a:pt x="0" y="681138"/>
                </a:lnTo>
                <a:lnTo>
                  <a:pt x="2055016" y="681138"/>
                </a:lnTo>
                <a:lnTo>
                  <a:pt x="2055016" y="0"/>
                </a:lnTo>
                <a:close/>
              </a:path>
            </a:pathLst>
          </a:custGeom>
          <a:solidFill>
            <a:srgbClr val="FFFFFF"/>
          </a:solidFill>
        </p:spPr>
        <p:txBody>
          <a:bodyPr wrap="square" lIns="0" tIns="0" rIns="0" bIns="0" rtlCol="0"/>
          <a:lstStyle/>
          <a:p>
            <a:endParaRPr/>
          </a:p>
        </p:txBody>
      </p:sp>
      <p:sp>
        <p:nvSpPr>
          <p:cNvPr id="6" name="object 6"/>
          <p:cNvSpPr/>
          <p:nvPr/>
        </p:nvSpPr>
        <p:spPr>
          <a:xfrm>
            <a:off x="4938165" y="8294899"/>
            <a:ext cx="1486355" cy="468004"/>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603599" y="5354129"/>
            <a:ext cx="6174105" cy="2693045"/>
          </a:xfrm>
          <a:prstGeom prst="rect">
            <a:avLst/>
          </a:prstGeom>
        </p:spPr>
        <p:txBody>
          <a:bodyPr vert="horz" wrap="square" lIns="0" tIns="0" rIns="0" bIns="0" rtlCol="0">
            <a:spAutoFit/>
          </a:bodyPr>
          <a:lstStyle/>
          <a:p>
            <a:pPr marR="5080" algn="r">
              <a:lnSpc>
                <a:spcPct val="100000"/>
              </a:lnSpc>
            </a:pPr>
            <a:r>
              <a:rPr sz="4800" spc="254" dirty="0" smtClean="0">
                <a:latin typeface="Arial"/>
                <a:cs typeface="Arial"/>
              </a:rPr>
              <a:t>2</a:t>
            </a:r>
            <a:r>
              <a:rPr sz="4800" spc="-55" dirty="0" smtClean="0">
                <a:latin typeface="Arial"/>
                <a:cs typeface="Arial"/>
              </a:rPr>
              <a:t>01</a:t>
            </a:r>
            <a:r>
              <a:rPr lang="en-CA" sz="4800" spc="-55" dirty="0" smtClean="0">
                <a:latin typeface="Arial"/>
                <a:cs typeface="Arial"/>
              </a:rPr>
              <a:t>6</a:t>
            </a:r>
            <a:endParaRPr sz="4800" dirty="0">
              <a:latin typeface="Arial"/>
              <a:cs typeface="Arial"/>
            </a:endParaRPr>
          </a:p>
          <a:p>
            <a:pPr>
              <a:lnSpc>
                <a:spcPct val="100000"/>
              </a:lnSpc>
            </a:pPr>
            <a:endParaRPr sz="4800" dirty="0">
              <a:latin typeface="Times New Roman"/>
              <a:cs typeface="Times New Roman"/>
            </a:endParaRPr>
          </a:p>
          <a:p>
            <a:pPr>
              <a:lnSpc>
                <a:spcPct val="100000"/>
              </a:lnSpc>
              <a:spcBef>
                <a:spcPts val="42"/>
              </a:spcBef>
            </a:pPr>
            <a:endParaRPr sz="4300" dirty="0">
              <a:latin typeface="Times New Roman"/>
              <a:cs typeface="Times New Roman"/>
            </a:endParaRPr>
          </a:p>
          <a:p>
            <a:pPr marL="12700">
              <a:lnSpc>
                <a:spcPct val="100000"/>
              </a:lnSpc>
            </a:pPr>
            <a:r>
              <a:rPr sz="3600" spc="-50" dirty="0">
                <a:solidFill>
                  <a:srgbClr val="C5092B"/>
                </a:solidFill>
                <a:latin typeface="Arial"/>
                <a:cs typeface="Arial"/>
              </a:rPr>
              <a:t>De</a:t>
            </a:r>
            <a:r>
              <a:rPr sz="3600" spc="-70" dirty="0">
                <a:solidFill>
                  <a:srgbClr val="C5092B"/>
                </a:solidFill>
                <a:latin typeface="Arial"/>
                <a:cs typeface="Arial"/>
              </a:rPr>
              <a:t>p</a:t>
            </a:r>
            <a:r>
              <a:rPr sz="3600" spc="160" dirty="0">
                <a:solidFill>
                  <a:srgbClr val="C5092B"/>
                </a:solidFill>
                <a:latin typeface="Arial"/>
                <a:cs typeface="Arial"/>
              </a:rPr>
              <a:t>a</a:t>
            </a:r>
            <a:r>
              <a:rPr sz="3600" spc="125" dirty="0">
                <a:solidFill>
                  <a:srgbClr val="C5092B"/>
                </a:solidFill>
                <a:latin typeface="Arial"/>
                <a:cs typeface="Arial"/>
              </a:rPr>
              <a:t>r</a:t>
            </a:r>
            <a:r>
              <a:rPr sz="3600" spc="140" dirty="0">
                <a:solidFill>
                  <a:srgbClr val="C5092B"/>
                </a:solidFill>
                <a:latin typeface="Arial"/>
                <a:cs typeface="Arial"/>
              </a:rPr>
              <a:t>tme</a:t>
            </a:r>
            <a:r>
              <a:rPr sz="3600" spc="120" dirty="0">
                <a:solidFill>
                  <a:srgbClr val="C5092B"/>
                </a:solidFill>
                <a:latin typeface="Arial"/>
                <a:cs typeface="Arial"/>
              </a:rPr>
              <a:t>n</a:t>
            </a:r>
            <a:r>
              <a:rPr sz="3600" spc="440" dirty="0">
                <a:solidFill>
                  <a:srgbClr val="C5092B"/>
                </a:solidFill>
                <a:latin typeface="Arial"/>
                <a:cs typeface="Arial"/>
              </a:rPr>
              <a:t>t</a:t>
            </a:r>
            <a:r>
              <a:rPr sz="3600" spc="-30" dirty="0">
                <a:solidFill>
                  <a:srgbClr val="C5092B"/>
                </a:solidFill>
                <a:latin typeface="Arial"/>
                <a:cs typeface="Arial"/>
              </a:rPr>
              <a:t> </a:t>
            </a:r>
            <a:r>
              <a:rPr sz="3600" spc="-15" dirty="0">
                <a:solidFill>
                  <a:srgbClr val="C5092B"/>
                </a:solidFill>
                <a:latin typeface="Arial"/>
                <a:cs typeface="Arial"/>
              </a:rPr>
              <a:t>o</a:t>
            </a:r>
            <a:r>
              <a:rPr sz="3600" spc="300" dirty="0">
                <a:solidFill>
                  <a:srgbClr val="C5092B"/>
                </a:solidFill>
                <a:latin typeface="Arial"/>
                <a:cs typeface="Arial"/>
              </a:rPr>
              <a:t>f</a:t>
            </a:r>
            <a:r>
              <a:rPr sz="3600" spc="-30" dirty="0">
                <a:solidFill>
                  <a:srgbClr val="C5092B"/>
                </a:solidFill>
                <a:latin typeface="Arial"/>
                <a:cs typeface="Arial"/>
              </a:rPr>
              <a:t> </a:t>
            </a:r>
            <a:r>
              <a:rPr sz="3600" spc="-120" dirty="0">
                <a:solidFill>
                  <a:srgbClr val="C5092B"/>
                </a:solidFill>
                <a:latin typeface="Arial"/>
                <a:cs typeface="Arial"/>
              </a:rPr>
              <a:t>P</a:t>
            </a:r>
            <a:r>
              <a:rPr sz="3600" spc="-110" dirty="0">
                <a:solidFill>
                  <a:srgbClr val="C5092B"/>
                </a:solidFill>
                <a:latin typeface="Arial"/>
                <a:cs typeface="Arial"/>
              </a:rPr>
              <a:t>s</a:t>
            </a:r>
            <a:r>
              <a:rPr sz="3600" spc="105" dirty="0">
                <a:solidFill>
                  <a:srgbClr val="C5092B"/>
                </a:solidFill>
                <a:latin typeface="Arial"/>
                <a:cs typeface="Arial"/>
              </a:rPr>
              <a:t>y</a:t>
            </a:r>
            <a:r>
              <a:rPr sz="3600" spc="85" dirty="0">
                <a:solidFill>
                  <a:srgbClr val="C5092B"/>
                </a:solidFill>
                <a:latin typeface="Arial"/>
                <a:cs typeface="Arial"/>
              </a:rPr>
              <a:t>chology</a:t>
            </a:r>
            <a:endParaRPr sz="3600" dirty="0">
              <a:latin typeface="Arial"/>
              <a:cs typeface="Arial"/>
            </a:endParaRPr>
          </a:p>
        </p:txBody>
      </p:sp>
      <p:sp>
        <p:nvSpPr>
          <p:cNvPr id="8" name="object 8"/>
          <p:cNvSpPr txBox="1"/>
          <p:nvPr/>
        </p:nvSpPr>
        <p:spPr>
          <a:xfrm>
            <a:off x="0" y="1069099"/>
            <a:ext cx="5346065" cy="635000"/>
          </a:xfrm>
          <a:prstGeom prst="rect">
            <a:avLst/>
          </a:prstGeom>
        </p:spPr>
        <p:txBody>
          <a:bodyPr vert="horz" wrap="square" lIns="0" tIns="0" rIns="0" bIns="0" rtlCol="0">
            <a:spAutoFit/>
          </a:bodyPr>
          <a:lstStyle/>
          <a:p>
            <a:pPr marL="12700">
              <a:lnSpc>
                <a:spcPct val="100000"/>
              </a:lnSpc>
            </a:pPr>
            <a:r>
              <a:rPr sz="4800" spc="-105" dirty="0">
                <a:latin typeface="Arial"/>
                <a:cs typeface="Arial"/>
              </a:rPr>
              <a:t>T</a:t>
            </a:r>
            <a:r>
              <a:rPr sz="4800" spc="25" dirty="0">
                <a:latin typeface="Arial"/>
                <a:cs typeface="Arial"/>
              </a:rPr>
              <a:t>he</a:t>
            </a:r>
            <a:r>
              <a:rPr sz="4800" spc="-40" dirty="0">
                <a:latin typeface="Arial"/>
                <a:cs typeface="Arial"/>
              </a:rPr>
              <a:t> </a:t>
            </a:r>
            <a:r>
              <a:rPr sz="4800" spc="-484" dirty="0">
                <a:latin typeface="Arial"/>
                <a:cs typeface="Arial"/>
              </a:rPr>
              <a:t>Y</a:t>
            </a:r>
            <a:r>
              <a:rPr sz="4800" spc="-65" dirty="0">
                <a:latin typeface="Arial"/>
                <a:cs typeface="Arial"/>
              </a:rPr>
              <a:t>e</a:t>
            </a:r>
            <a:r>
              <a:rPr sz="4800" spc="170" dirty="0">
                <a:latin typeface="Arial"/>
                <a:cs typeface="Arial"/>
              </a:rPr>
              <a:t>ar</a:t>
            </a:r>
            <a:r>
              <a:rPr sz="4800" spc="-40" dirty="0">
                <a:latin typeface="Arial"/>
                <a:cs typeface="Arial"/>
              </a:rPr>
              <a:t> </a:t>
            </a:r>
            <a:r>
              <a:rPr sz="4800" spc="130" dirty="0">
                <a:latin typeface="Arial"/>
                <a:cs typeface="Arial"/>
              </a:rPr>
              <a:t>in</a:t>
            </a:r>
            <a:r>
              <a:rPr sz="4800" spc="-40" dirty="0">
                <a:latin typeface="Arial"/>
                <a:cs typeface="Arial"/>
              </a:rPr>
              <a:t> </a:t>
            </a:r>
            <a:r>
              <a:rPr sz="4800" spc="-260" dirty="0">
                <a:latin typeface="Arial"/>
                <a:cs typeface="Arial"/>
              </a:rPr>
              <a:t>R</a:t>
            </a:r>
            <a:r>
              <a:rPr sz="4800" spc="-140" dirty="0">
                <a:latin typeface="Arial"/>
                <a:cs typeface="Arial"/>
              </a:rPr>
              <a:t>e</a:t>
            </a:r>
            <a:r>
              <a:rPr sz="4800" spc="100" dirty="0">
                <a:latin typeface="Arial"/>
                <a:cs typeface="Arial"/>
              </a:rPr>
              <a:t>vi</a:t>
            </a:r>
            <a:r>
              <a:rPr sz="4800" spc="60" dirty="0">
                <a:latin typeface="Arial"/>
                <a:cs typeface="Arial"/>
              </a:rPr>
              <a:t>e</a:t>
            </a:r>
            <a:r>
              <a:rPr sz="4800" spc="65" dirty="0">
                <a:latin typeface="Arial"/>
                <a:cs typeface="Arial"/>
              </a:rPr>
              <a:t>w</a:t>
            </a:r>
            <a:endParaRPr sz="4800">
              <a:latin typeface="Arial"/>
              <a:cs typeface="Arial"/>
            </a:endParaRPr>
          </a:p>
        </p:txBody>
      </p:sp>
      <p:sp>
        <p:nvSpPr>
          <p:cNvPr id="9" name="object 9"/>
          <p:cNvSpPr/>
          <p:nvPr/>
        </p:nvSpPr>
        <p:spPr>
          <a:xfrm>
            <a:off x="0" y="1793396"/>
            <a:ext cx="603599" cy="3422420"/>
          </a:xfrm>
          <a:custGeom>
            <a:avLst/>
            <a:gdLst/>
            <a:ahLst/>
            <a:cxnLst/>
            <a:rect l="l" t="t" r="r" b="b"/>
            <a:pathLst>
              <a:path w="6858000" h="724535">
                <a:moveTo>
                  <a:pt x="0" y="724230"/>
                </a:moveTo>
                <a:lnTo>
                  <a:pt x="6857998" y="724230"/>
                </a:lnTo>
                <a:lnTo>
                  <a:pt x="6857998" y="0"/>
                </a:lnTo>
                <a:lnTo>
                  <a:pt x="0" y="0"/>
                </a:lnTo>
                <a:lnTo>
                  <a:pt x="0" y="724230"/>
                </a:lnTo>
                <a:close/>
              </a:path>
            </a:pathLst>
          </a:custGeom>
          <a:solidFill>
            <a:srgbClr val="D12238"/>
          </a:solidFill>
        </p:spPr>
        <p:txBody>
          <a:bodyPr wrap="square" lIns="0" tIns="0" rIns="0" bIns="0" rtlCol="0"/>
          <a:lstStyle/>
          <a:p>
            <a:endParaRPr/>
          </a:p>
        </p:txBody>
      </p:sp>
      <p:sp>
        <p:nvSpPr>
          <p:cNvPr id="10" name="object 10"/>
          <p:cNvSpPr/>
          <p:nvPr/>
        </p:nvSpPr>
        <p:spPr>
          <a:xfrm>
            <a:off x="6248400" y="1793396"/>
            <a:ext cx="601980" cy="3422725"/>
          </a:xfrm>
          <a:custGeom>
            <a:avLst/>
            <a:gdLst/>
            <a:ahLst/>
            <a:cxnLst/>
            <a:rect l="l" t="t" r="r" b="b"/>
            <a:pathLst>
              <a:path w="6850380" h="724535">
                <a:moveTo>
                  <a:pt x="0" y="724230"/>
                </a:moveTo>
                <a:lnTo>
                  <a:pt x="6849922" y="724230"/>
                </a:lnTo>
                <a:lnTo>
                  <a:pt x="6849922" y="0"/>
                </a:lnTo>
                <a:lnTo>
                  <a:pt x="0" y="0"/>
                </a:lnTo>
                <a:lnTo>
                  <a:pt x="0" y="724230"/>
                </a:lnTo>
              </a:path>
            </a:pathLst>
          </a:custGeom>
          <a:solidFill>
            <a:srgbClr val="D12238"/>
          </a:solidFill>
        </p:spPr>
        <p:txBody>
          <a:bodyPr wrap="square" lIns="0" tIns="0" rIns="0" bIns="0" rtlCol="0"/>
          <a:lstStyle/>
          <a:p>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220" y="2328376"/>
            <a:ext cx="5637180" cy="2338236"/>
          </a:xfrm>
          <a:prstGeom prst="rect">
            <a:avLst/>
          </a:prstGeom>
        </p:spPr>
      </p:pic>
      <p:sp>
        <p:nvSpPr>
          <p:cNvPr id="13" name="TextBox 12"/>
          <p:cNvSpPr txBox="1"/>
          <p:nvPr/>
        </p:nvSpPr>
        <p:spPr>
          <a:xfrm>
            <a:off x="-4121834" y="6203852"/>
            <a:ext cx="184731"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3400" y="1447800"/>
            <a:ext cx="5616786" cy="6093976"/>
          </a:xfrm>
        </p:spPr>
        <p:txBody>
          <a:bodyPr/>
          <a:lstStyle/>
          <a:p>
            <a:r>
              <a:rPr lang="en-US" dirty="0" smtClean="0">
                <a:latin typeface="+mn-lt"/>
              </a:rPr>
              <a:t>Friedlander</a:t>
            </a:r>
            <a:r>
              <a:rPr lang="en-US" dirty="0">
                <a:latin typeface="+mn-lt"/>
              </a:rPr>
              <a:t>, M., </a:t>
            </a:r>
            <a:r>
              <a:rPr lang="en-US" dirty="0">
                <a:solidFill>
                  <a:srgbClr val="C00000"/>
                </a:solidFill>
                <a:latin typeface="+mn-lt"/>
              </a:rPr>
              <a:t>Angus, L</a:t>
            </a:r>
            <a:r>
              <a:rPr lang="en-US" dirty="0">
                <a:latin typeface="+mn-lt"/>
              </a:rPr>
              <a:t>. Wright, S., Gunther, C., Austin, C., </a:t>
            </a:r>
            <a:r>
              <a:rPr lang="en-US" dirty="0" err="1">
                <a:latin typeface="+mn-lt"/>
              </a:rPr>
              <a:t>Kangos</a:t>
            </a:r>
            <a:r>
              <a:rPr lang="en-US" dirty="0">
                <a:latin typeface="+mn-lt"/>
              </a:rPr>
              <a:t>, K., </a:t>
            </a:r>
            <a:r>
              <a:rPr lang="en-US" dirty="0" err="1">
                <a:latin typeface="+mn-lt"/>
              </a:rPr>
              <a:t>Barbaro</a:t>
            </a:r>
            <a:r>
              <a:rPr lang="en-US" dirty="0">
                <a:latin typeface="+mn-lt"/>
              </a:rPr>
              <a:t>, L., </a:t>
            </a:r>
            <a:r>
              <a:rPr lang="en-US" dirty="0" smtClean="0">
                <a:solidFill>
                  <a:srgbClr val="C00000"/>
                </a:solidFill>
                <a:latin typeface="+mn-lt"/>
              </a:rPr>
              <a:t>*Macaulay</a:t>
            </a:r>
            <a:r>
              <a:rPr lang="en-US" dirty="0">
                <a:solidFill>
                  <a:srgbClr val="C00000"/>
                </a:solidFill>
                <a:latin typeface="+mn-lt"/>
              </a:rPr>
              <a:t>, C., </a:t>
            </a:r>
            <a:r>
              <a:rPr lang="en-US" dirty="0" smtClean="0">
                <a:solidFill>
                  <a:srgbClr val="C00000"/>
                </a:solidFill>
                <a:latin typeface="+mn-lt"/>
              </a:rPr>
              <a:t>*Carpenter</a:t>
            </a:r>
            <a:r>
              <a:rPr lang="en-US" dirty="0">
                <a:solidFill>
                  <a:srgbClr val="C00000"/>
                </a:solidFill>
                <a:latin typeface="+mn-lt"/>
              </a:rPr>
              <a:t>, N. &amp; </a:t>
            </a:r>
            <a:r>
              <a:rPr lang="en-US" dirty="0" smtClean="0">
                <a:solidFill>
                  <a:srgbClr val="C00000"/>
                </a:solidFill>
                <a:latin typeface="+mn-lt"/>
              </a:rPr>
              <a:t>*</a:t>
            </a:r>
            <a:r>
              <a:rPr lang="en-US" dirty="0" err="1" smtClean="0">
                <a:solidFill>
                  <a:srgbClr val="C00000"/>
                </a:solidFill>
                <a:latin typeface="+mn-lt"/>
              </a:rPr>
              <a:t>Khattra</a:t>
            </a:r>
            <a:r>
              <a:rPr lang="en-US" dirty="0">
                <a:solidFill>
                  <a:srgbClr val="C00000"/>
                </a:solidFill>
                <a:latin typeface="+mn-lt"/>
              </a:rPr>
              <a:t>, J</a:t>
            </a:r>
            <a:r>
              <a:rPr lang="en-US" dirty="0">
                <a:latin typeface="+mn-lt"/>
              </a:rPr>
              <a:t>. (2016) “If Those Tears Could Talk, What Would They Say?” Multi-Method Analysis of a Corrective Experience in Brief Dynamic Therapy. </a:t>
            </a:r>
            <a:r>
              <a:rPr lang="en-US" i="1" dirty="0">
                <a:latin typeface="+mn-lt"/>
              </a:rPr>
              <a:t>Psychotherapy Research</a:t>
            </a:r>
            <a:r>
              <a:rPr lang="en-US" u="sng" dirty="0">
                <a:latin typeface="+mn-lt"/>
              </a:rPr>
              <a:t>. </a:t>
            </a:r>
            <a:endParaRPr lang="en-US" dirty="0" smtClean="0">
              <a:latin typeface="+mn-lt"/>
            </a:endParaRPr>
          </a:p>
          <a:p>
            <a:endParaRPr lang="en-US" dirty="0">
              <a:latin typeface="+mn-lt"/>
            </a:endParaRPr>
          </a:p>
          <a:p>
            <a:r>
              <a:rPr lang="en-US" dirty="0" smtClean="0">
                <a:latin typeface="+mn-lt"/>
              </a:rPr>
              <a:t>Fuentes</a:t>
            </a:r>
            <a:r>
              <a:rPr lang="en-US" dirty="0">
                <a:latin typeface="+mn-lt"/>
              </a:rPr>
              <a:t>, A., </a:t>
            </a:r>
            <a:r>
              <a:rPr lang="en-US" dirty="0">
                <a:solidFill>
                  <a:srgbClr val="C00000"/>
                </a:solidFill>
                <a:latin typeface="+mn-lt"/>
              </a:rPr>
              <a:t>*</a:t>
            </a:r>
            <a:r>
              <a:rPr lang="en-US" dirty="0" err="1">
                <a:solidFill>
                  <a:srgbClr val="C00000"/>
                </a:solidFill>
                <a:latin typeface="+mn-lt"/>
              </a:rPr>
              <a:t>Deotto</a:t>
            </a:r>
            <a:r>
              <a:rPr lang="en-US" dirty="0">
                <a:solidFill>
                  <a:srgbClr val="C00000"/>
                </a:solidFill>
                <a:latin typeface="+mn-lt"/>
              </a:rPr>
              <a:t>, A</a:t>
            </a:r>
            <a:r>
              <a:rPr lang="en-US" dirty="0">
                <a:latin typeface="+mn-lt"/>
              </a:rPr>
              <a:t>., </a:t>
            </a:r>
            <a:r>
              <a:rPr lang="en-US" dirty="0" err="1">
                <a:solidFill>
                  <a:srgbClr val="C00000"/>
                </a:solidFill>
                <a:latin typeface="+mn-lt"/>
              </a:rPr>
              <a:t>Desrocher</a:t>
            </a:r>
            <a:r>
              <a:rPr lang="en-US" dirty="0">
                <a:solidFill>
                  <a:srgbClr val="C00000"/>
                </a:solidFill>
                <a:latin typeface="+mn-lt"/>
              </a:rPr>
              <a:t>, M</a:t>
            </a:r>
            <a:r>
              <a:rPr lang="en-US" dirty="0">
                <a:latin typeface="+mn-lt"/>
              </a:rPr>
              <a:t>., </a:t>
            </a:r>
            <a:r>
              <a:rPr lang="en-US" dirty="0" err="1">
                <a:latin typeface="+mn-lt"/>
              </a:rPr>
              <a:t>DeVeber</a:t>
            </a:r>
            <a:r>
              <a:rPr lang="en-US" dirty="0">
                <a:latin typeface="+mn-lt"/>
              </a:rPr>
              <a:t>, G., &amp; </a:t>
            </a:r>
            <a:r>
              <a:rPr lang="en-US" dirty="0" err="1">
                <a:latin typeface="+mn-lt"/>
              </a:rPr>
              <a:t>Westmacott</a:t>
            </a:r>
            <a:r>
              <a:rPr lang="en-US" dirty="0">
                <a:latin typeface="+mn-lt"/>
              </a:rPr>
              <a:t>, R. (2016).  Working memory outcomes following unilateral arterial ischemic stroke in childhood.</a:t>
            </a:r>
            <a:r>
              <a:rPr lang="en-US" i="1" dirty="0">
                <a:latin typeface="+mn-lt"/>
              </a:rPr>
              <a:t> Child Neuropsychology</a:t>
            </a:r>
            <a:r>
              <a:rPr lang="en-US" dirty="0">
                <a:latin typeface="+mn-lt"/>
              </a:rPr>
              <a:t>. 27(2): 1-19.</a:t>
            </a:r>
            <a:endParaRPr lang="en-US" dirty="0">
              <a:latin typeface="+mn-lt"/>
              <a:ea typeface="Arial" charset="0"/>
              <a:cs typeface="Arial" charset="0"/>
            </a:endParaRPr>
          </a:p>
          <a:p>
            <a:endParaRPr lang="en-US" dirty="0" smtClean="0">
              <a:solidFill>
                <a:srgbClr val="C00000"/>
              </a:solidFill>
              <a:ea typeface="Arial" charset="0"/>
              <a:cs typeface="Arial" charset="0"/>
            </a:endParaRPr>
          </a:p>
          <a:p>
            <a:r>
              <a:rPr lang="en-US" dirty="0" smtClean="0">
                <a:solidFill>
                  <a:srgbClr val="C00000"/>
                </a:solidFill>
                <a:ea typeface="Arial" charset="0"/>
                <a:cs typeface="Arial" charset="0"/>
              </a:rPr>
              <a:t>*</a:t>
            </a:r>
            <a:r>
              <a:rPr lang="en-US" dirty="0">
                <a:solidFill>
                  <a:srgbClr val="C00000"/>
                </a:solidFill>
                <a:latin typeface="+mn-lt"/>
                <a:ea typeface="Arial" charset="0"/>
                <a:cs typeface="Arial" charset="0"/>
              </a:rPr>
              <a:t>Hartman, L.I., Fergus, K.D., &amp; Reid, D.W</a:t>
            </a:r>
            <a:r>
              <a:rPr lang="en-US" dirty="0">
                <a:solidFill>
                  <a:srgbClr val="FF0000"/>
                </a:solidFill>
                <a:latin typeface="+mn-lt"/>
                <a:ea typeface="Arial" charset="0"/>
                <a:cs typeface="Arial" charset="0"/>
              </a:rPr>
              <a:t>. </a:t>
            </a:r>
            <a:r>
              <a:rPr lang="en-US" dirty="0">
                <a:latin typeface="+mn-lt"/>
                <a:ea typeface="Arial" charset="0"/>
                <a:cs typeface="Arial" charset="0"/>
              </a:rPr>
              <a:t>(2016). Psychology's Gordian Knot: </a:t>
            </a:r>
            <a:r>
              <a:rPr lang="en-US" dirty="0" smtClean="0">
                <a:latin typeface="+mn-lt"/>
                <a:ea typeface="Arial" charset="0"/>
                <a:cs typeface="Arial" charset="0"/>
              </a:rPr>
              <a:t>Problems </a:t>
            </a:r>
            <a:r>
              <a:rPr lang="en-US" dirty="0">
                <a:latin typeface="+mn-lt"/>
                <a:ea typeface="Arial" charset="0"/>
                <a:cs typeface="Arial" charset="0"/>
              </a:rPr>
              <a:t>of identity and relevance. </a:t>
            </a:r>
            <a:r>
              <a:rPr lang="en-US" i="1" dirty="0">
                <a:latin typeface="+mn-lt"/>
                <a:ea typeface="Arial" charset="0"/>
                <a:cs typeface="Arial" charset="0"/>
              </a:rPr>
              <a:t>Canadian Psychology, 57,</a:t>
            </a:r>
            <a:r>
              <a:rPr lang="en-US" dirty="0">
                <a:latin typeface="+mn-lt"/>
                <a:ea typeface="Arial" charset="0"/>
                <a:cs typeface="Arial" charset="0"/>
              </a:rPr>
              <a:t> 149-159.  </a:t>
            </a:r>
            <a:endParaRPr lang="en-US" dirty="0" smtClean="0">
              <a:latin typeface="+mn-lt"/>
              <a:ea typeface="Arial" charset="0"/>
              <a:cs typeface="Arial" charset="0"/>
            </a:endParaRPr>
          </a:p>
          <a:p>
            <a:endParaRPr lang="en-US" dirty="0">
              <a:solidFill>
                <a:srgbClr val="FF0000"/>
              </a:solidFill>
              <a:latin typeface="+mn-lt"/>
              <a:ea typeface="Arial" charset="0"/>
              <a:cs typeface="Arial" charset="0"/>
            </a:endParaRPr>
          </a:p>
          <a:p>
            <a:r>
              <a:rPr lang="en-US" dirty="0" smtClean="0">
                <a:solidFill>
                  <a:srgbClr val="C00000"/>
                </a:solidFill>
                <a:latin typeface="+mn-lt"/>
              </a:rPr>
              <a:t>*Hunter</a:t>
            </a:r>
            <a:r>
              <a:rPr lang="en-US" dirty="0">
                <a:solidFill>
                  <a:srgbClr val="C00000"/>
                </a:solidFill>
                <a:latin typeface="+mn-lt"/>
              </a:rPr>
              <a:t>, J. A</a:t>
            </a:r>
            <a:r>
              <a:rPr lang="en-US" dirty="0">
                <a:latin typeface="+mn-lt"/>
              </a:rPr>
              <a:t>., Abraham, E. H., </a:t>
            </a:r>
            <a:r>
              <a:rPr lang="en-US" dirty="0" smtClean="0">
                <a:solidFill>
                  <a:srgbClr val="C00000"/>
                </a:solidFill>
                <a:latin typeface="+mn-lt"/>
              </a:rPr>
              <a:t>*Hunter</a:t>
            </a:r>
            <a:r>
              <a:rPr lang="en-US" dirty="0">
                <a:solidFill>
                  <a:srgbClr val="C00000"/>
                </a:solidFill>
                <a:latin typeface="+mn-lt"/>
              </a:rPr>
              <a:t>, A. G</a:t>
            </a:r>
            <a:r>
              <a:rPr lang="en-US" dirty="0">
                <a:latin typeface="+mn-lt"/>
              </a:rPr>
              <a:t>., Goldberg, L. C., &amp; </a:t>
            </a:r>
            <a:r>
              <a:rPr lang="en-US" dirty="0">
                <a:solidFill>
                  <a:srgbClr val="C00000"/>
                </a:solidFill>
                <a:latin typeface="+mn-lt"/>
              </a:rPr>
              <a:t>Eastwood, J. D</a:t>
            </a:r>
            <a:r>
              <a:rPr lang="en-US" dirty="0">
                <a:latin typeface="+mn-lt"/>
              </a:rPr>
              <a:t>. (2016). Personality and boredom proneness in the prediction of creativity and curiosity. </a:t>
            </a:r>
            <a:r>
              <a:rPr lang="en-US" i="1" dirty="0">
                <a:latin typeface="+mn-lt"/>
              </a:rPr>
              <a:t>Thinking Skills and Creativity</a:t>
            </a:r>
            <a:r>
              <a:rPr lang="en-US" dirty="0">
                <a:latin typeface="+mn-lt"/>
              </a:rPr>
              <a:t>, 22, 48-57.</a:t>
            </a:r>
          </a:p>
          <a:p>
            <a:r>
              <a:rPr lang="en-US" dirty="0">
                <a:latin typeface="+mn-lt"/>
              </a:rPr>
              <a:t> </a:t>
            </a:r>
          </a:p>
          <a:p>
            <a:r>
              <a:rPr lang="en-US" dirty="0" smtClean="0">
                <a:solidFill>
                  <a:srgbClr val="C00000"/>
                </a:solidFill>
                <a:latin typeface="+mn-lt"/>
              </a:rPr>
              <a:t>*Hunter</a:t>
            </a:r>
            <a:r>
              <a:rPr lang="en-US" dirty="0">
                <a:solidFill>
                  <a:srgbClr val="C00000"/>
                </a:solidFill>
                <a:latin typeface="+mn-lt"/>
              </a:rPr>
              <a:t>, A. G., &amp; Eastwood, J. D</a:t>
            </a:r>
            <a:r>
              <a:rPr lang="en-US" dirty="0">
                <a:latin typeface="+mn-lt"/>
              </a:rPr>
              <a:t>. (2016). Does boredom cause attention failures? Examining the relations between trait boredom, state boredom, and sustained attention. </a:t>
            </a:r>
            <a:r>
              <a:rPr lang="en-US" i="1" dirty="0">
                <a:latin typeface="+mn-lt"/>
              </a:rPr>
              <a:t>Experimental Brain Research</a:t>
            </a:r>
            <a:r>
              <a:rPr lang="en-US" dirty="0">
                <a:latin typeface="+mn-lt"/>
              </a:rPr>
              <a:t>. </a:t>
            </a:r>
            <a:endParaRPr lang="en-US" dirty="0" smtClean="0">
              <a:latin typeface="+mn-lt"/>
            </a:endParaRPr>
          </a:p>
          <a:p>
            <a:r>
              <a:rPr lang="en-US" dirty="0">
                <a:latin typeface="+mn-lt"/>
              </a:rPr>
              <a:t> </a:t>
            </a:r>
          </a:p>
          <a:p>
            <a:r>
              <a:rPr lang="en-US" dirty="0">
                <a:solidFill>
                  <a:srgbClr val="C00000"/>
                </a:solidFill>
                <a:latin typeface="+mn-lt"/>
              </a:rPr>
              <a:t> </a:t>
            </a:r>
            <a:r>
              <a:rPr lang="en-US" dirty="0" smtClean="0">
                <a:solidFill>
                  <a:srgbClr val="C00000"/>
                </a:solidFill>
                <a:latin typeface="+mn-lt"/>
              </a:rPr>
              <a:t>*Hunter</a:t>
            </a:r>
            <a:r>
              <a:rPr lang="en-US" dirty="0">
                <a:solidFill>
                  <a:srgbClr val="C00000"/>
                </a:solidFill>
                <a:latin typeface="+mn-lt"/>
              </a:rPr>
              <a:t>, A.G., </a:t>
            </a:r>
            <a:r>
              <a:rPr lang="en-US" dirty="0" smtClean="0">
                <a:solidFill>
                  <a:srgbClr val="C00000"/>
                </a:solidFill>
                <a:latin typeface="+mn-lt"/>
              </a:rPr>
              <a:t>*Hunter</a:t>
            </a:r>
            <a:r>
              <a:rPr lang="en-US" dirty="0">
                <a:solidFill>
                  <a:srgbClr val="C00000"/>
                </a:solidFill>
                <a:latin typeface="+mn-lt"/>
              </a:rPr>
              <a:t>, J.A., &amp; Eastwood, J.D</a:t>
            </a:r>
            <a:r>
              <a:rPr lang="en-US" dirty="0">
                <a:latin typeface="+mn-lt"/>
              </a:rPr>
              <a:t>. (2016). Boredom propensity. In Encyclopedia of Personality and Individual Differences. Springer International Publishing. </a:t>
            </a:r>
            <a:endParaRPr lang="en-US" dirty="0" smtClean="0">
              <a:solidFill>
                <a:srgbClr val="FF0000"/>
              </a:solidFill>
              <a:latin typeface="+mn-lt"/>
              <a:ea typeface="Arial" charset="0"/>
              <a:cs typeface="Arial" charset="0"/>
            </a:endParaRPr>
          </a:p>
          <a:p>
            <a:endParaRPr lang="en-US" dirty="0" smtClean="0">
              <a:solidFill>
                <a:srgbClr val="FF0000"/>
              </a:solidFill>
              <a:latin typeface="+mn-lt"/>
              <a:ea typeface="Arial" charset="0"/>
              <a:cs typeface="Arial" charset="0"/>
            </a:endParaRPr>
          </a:p>
          <a:p>
            <a:r>
              <a:rPr lang="en-US" dirty="0" smtClean="0">
                <a:solidFill>
                  <a:srgbClr val="C00000"/>
                </a:solidFill>
                <a:latin typeface="+mn-lt"/>
                <a:ea typeface="Arial" charset="0"/>
                <a:cs typeface="Arial" charset="0"/>
              </a:rPr>
              <a:t>*</a:t>
            </a:r>
            <a:r>
              <a:rPr lang="en-US" dirty="0" err="1">
                <a:solidFill>
                  <a:srgbClr val="C00000"/>
                </a:solidFill>
                <a:latin typeface="+mn-lt"/>
                <a:ea typeface="Arial" charset="0"/>
                <a:cs typeface="Arial" charset="0"/>
              </a:rPr>
              <a:t>Ianakieva</a:t>
            </a:r>
            <a:r>
              <a:rPr lang="en-US" dirty="0">
                <a:solidFill>
                  <a:srgbClr val="C00000"/>
                </a:solidFill>
                <a:latin typeface="+mn-lt"/>
                <a:ea typeface="Arial" charset="0"/>
                <a:cs typeface="Arial" charset="0"/>
              </a:rPr>
              <a:t>, I., Fergus, K., </a:t>
            </a:r>
            <a:r>
              <a:rPr lang="en-US" dirty="0" smtClean="0">
                <a:solidFill>
                  <a:srgbClr val="C00000"/>
                </a:solidFill>
                <a:latin typeface="+mn-lt"/>
                <a:ea typeface="Arial" charset="0"/>
                <a:cs typeface="Arial" charset="0"/>
              </a:rPr>
              <a:t>*Ahmad</a:t>
            </a:r>
            <a:r>
              <a:rPr lang="en-US" dirty="0">
                <a:solidFill>
                  <a:srgbClr val="C00000"/>
                </a:solidFill>
                <a:latin typeface="+mn-lt"/>
                <a:ea typeface="Arial" charset="0"/>
                <a:cs typeface="Arial" charset="0"/>
              </a:rPr>
              <a:t>, S., </a:t>
            </a:r>
            <a:r>
              <a:rPr lang="en-US" dirty="0" err="1">
                <a:solidFill>
                  <a:srgbClr val="C00000"/>
                </a:solidFill>
                <a:latin typeface="+mn-lt"/>
                <a:ea typeface="Arial" charset="0"/>
                <a:cs typeface="Arial" charset="0"/>
              </a:rPr>
              <a:t>Pos</a:t>
            </a:r>
            <a:r>
              <a:rPr lang="en-US" dirty="0">
                <a:solidFill>
                  <a:srgbClr val="C00000"/>
                </a:solidFill>
                <a:latin typeface="+mn-lt"/>
                <a:ea typeface="Arial" charset="0"/>
                <a:cs typeface="Arial" charset="0"/>
              </a:rPr>
              <a:t>, A.E., </a:t>
            </a:r>
            <a:r>
              <a:rPr lang="en-US" dirty="0">
                <a:latin typeface="+mn-lt"/>
                <a:ea typeface="Arial" charset="0"/>
                <a:cs typeface="Arial" charset="0"/>
              </a:rPr>
              <a:t>&amp; Pereira, A. (2016). A model of engagement promotion in a professionally facilitated online intervention for couples affected by breast cancer. </a:t>
            </a:r>
            <a:r>
              <a:rPr lang="en-US" i="1" dirty="0">
                <a:latin typeface="+mn-lt"/>
                <a:ea typeface="Arial" charset="0"/>
                <a:cs typeface="Arial" charset="0"/>
              </a:rPr>
              <a:t> Journal of Marital and Family Therapy 42(4)</a:t>
            </a:r>
            <a:r>
              <a:rPr lang="en-US" dirty="0">
                <a:latin typeface="+mn-lt"/>
                <a:ea typeface="Arial" charset="0"/>
                <a:cs typeface="Arial" charset="0"/>
              </a:rPr>
              <a:t>, 701-715</a:t>
            </a:r>
            <a:r>
              <a:rPr lang="en-US" dirty="0" smtClean="0">
                <a:latin typeface="+mn-lt"/>
                <a:ea typeface="Arial" charset="0"/>
                <a:cs typeface="Arial" charset="0"/>
              </a:rPr>
              <a:t>.</a:t>
            </a:r>
            <a:endParaRPr lang="en-US" dirty="0">
              <a:latin typeface="+mn-lt"/>
              <a:ea typeface="Arial" charset="0"/>
              <a:cs typeface="Arial" charset="0"/>
            </a:endParaRPr>
          </a:p>
          <a:p>
            <a:endParaRPr lang="en-US" dirty="0">
              <a:solidFill>
                <a:srgbClr val="C00000"/>
              </a:solidFill>
              <a:latin typeface="+mn-lt"/>
              <a:ea typeface="Arial" charset="0"/>
              <a:cs typeface="Arial" charset="0"/>
            </a:endParaRPr>
          </a:p>
          <a:p>
            <a:r>
              <a:rPr lang="en-US" dirty="0">
                <a:solidFill>
                  <a:srgbClr val="C00000"/>
                </a:solidFill>
                <a:latin typeface="+mn-lt"/>
                <a:ea typeface="Arial" charset="0"/>
                <a:cs typeface="Arial" charset="0"/>
              </a:rPr>
              <a:t>*Male, D., Fergus, K., &amp; *Cullen, K</a:t>
            </a:r>
            <a:r>
              <a:rPr lang="en-US" dirty="0">
                <a:latin typeface="+mn-lt"/>
                <a:ea typeface="Arial" charset="0"/>
                <a:cs typeface="Arial" charset="0"/>
              </a:rPr>
              <a:t>. (2016). Sexual identity after breast cancer: Sexuality, body image, and relationship repercussions.  </a:t>
            </a:r>
            <a:r>
              <a:rPr lang="en-US" i="1" dirty="0">
                <a:latin typeface="+mn-lt"/>
                <a:ea typeface="Arial" charset="0"/>
                <a:cs typeface="Arial" charset="0"/>
              </a:rPr>
              <a:t>Current Opinion in Supportive and Palliative Care, 10,</a:t>
            </a:r>
            <a:r>
              <a:rPr lang="en-US" dirty="0">
                <a:latin typeface="+mn-lt"/>
                <a:ea typeface="Arial" charset="0"/>
                <a:cs typeface="Arial" charset="0"/>
              </a:rPr>
              <a:t> 66-74</a:t>
            </a:r>
            <a:r>
              <a:rPr lang="en-US" dirty="0">
                <a:ea typeface="Arial" charset="0"/>
                <a:cs typeface="Arial" charset="0"/>
              </a:rPr>
              <a:t>. </a:t>
            </a:r>
          </a:p>
          <a:p>
            <a:endParaRPr lang="en-US" dirty="0">
              <a:latin typeface="+mn-lt"/>
              <a:ea typeface="Arial" charset="0"/>
              <a:cs typeface="Arial" charset="0"/>
            </a:endParaRPr>
          </a:p>
          <a:p>
            <a:endParaRPr lang="en-US" dirty="0">
              <a:solidFill>
                <a:srgbClr val="FF0000"/>
              </a:solidFill>
              <a:latin typeface="+mn-lt"/>
              <a:ea typeface="Arial" charset="0"/>
              <a:cs typeface="Arial" charset="0"/>
            </a:endParaRPr>
          </a:p>
          <a:p>
            <a:pPr marL="0" lvl="1"/>
            <a:endParaRPr lang="en-US" sz="1200" dirty="0">
              <a:solidFill>
                <a:srgbClr val="FF0000"/>
              </a:solidFill>
            </a:endParaRPr>
          </a:p>
        </p:txBody>
      </p:sp>
      <p:sp>
        <p:nvSpPr>
          <p:cNvPr id="4" name="TextBox 3"/>
          <p:cNvSpPr txBox="1"/>
          <p:nvPr/>
        </p:nvSpPr>
        <p:spPr>
          <a:xfrm>
            <a:off x="533400" y="7086600"/>
            <a:ext cx="5697810" cy="1600438"/>
          </a:xfrm>
          <a:prstGeom prst="rect">
            <a:avLst/>
          </a:prstGeom>
          <a:solidFill>
            <a:schemeClr val="bg1">
              <a:lumMod val="75000"/>
            </a:schemeClr>
          </a:solidFill>
          <a:ln w="12700">
            <a:solidFill>
              <a:srgbClr val="C0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i="1" dirty="0" smtClean="0">
                <a:ea typeface="Arial" charset="0"/>
                <a:cs typeface="Arial" charset="0"/>
              </a:rPr>
              <a:t>The </a:t>
            </a:r>
            <a:r>
              <a:rPr lang="en-US" sz="1400" i="1" dirty="0">
                <a:ea typeface="Arial" charset="0"/>
                <a:cs typeface="Arial" charset="0"/>
              </a:rPr>
              <a:t>best part of the past year at York University </a:t>
            </a:r>
            <a:r>
              <a:rPr lang="en-US" sz="1400" i="1" dirty="0" smtClean="0">
                <a:ea typeface="Arial" charset="0"/>
                <a:cs typeface="Arial" charset="0"/>
              </a:rPr>
              <a:t>was…….</a:t>
            </a:r>
          </a:p>
          <a:p>
            <a:r>
              <a:rPr lang="en-US" sz="1400" dirty="0">
                <a:ea typeface="Arial" charset="0"/>
                <a:cs typeface="Arial" charset="0"/>
              </a:rPr>
              <a:t>L</a:t>
            </a:r>
            <a:r>
              <a:rPr lang="en-US" sz="1400" dirty="0" smtClean="0">
                <a:ea typeface="Arial" charset="0"/>
                <a:cs typeface="Arial" charset="0"/>
              </a:rPr>
              <a:t>earning </a:t>
            </a:r>
            <a:r>
              <a:rPr lang="en-US" sz="1400" dirty="0">
                <a:ea typeface="Arial" charset="0"/>
                <a:cs typeface="Arial" charset="0"/>
              </a:rPr>
              <a:t>that the Clinical Psychology </a:t>
            </a:r>
            <a:r>
              <a:rPr lang="en-US" sz="1400" dirty="0" smtClean="0">
                <a:ea typeface="Arial" charset="0"/>
                <a:cs typeface="Arial" charset="0"/>
              </a:rPr>
              <a:t>program received re-accreditation </a:t>
            </a:r>
            <a:r>
              <a:rPr lang="en-US" sz="1400" dirty="0">
                <a:ea typeface="Arial" charset="0"/>
                <a:cs typeface="Arial" charset="0"/>
              </a:rPr>
              <a:t>for the next 7 years from the Canadian Psychological Association, and that the Clinical Neuropsychology program received accreditation for a 3-year period. We are the first (and only) accredited clinical neuropsychology program in English-speaking Canada</a:t>
            </a:r>
            <a:r>
              <a:rPr lang="en-US" sz="1400" dirty="0" smtClean="0">
                <a:ea typeface="Arial" charset="0"/>
                <a:cs typeface="Arial" charset="0"/>
              </a:rPr>
              <a:t>.</a:t>
            </a:r>
          </a:p>
          <a:p>
            <a:pPr marL="171450" indent="-171450">
              <a:buFontTx/>
              <a:buChar char="-"/>
            </a:pPr>
            <a:r>
              <a:rPr lang="en-US" sz="1400" dirty="0" smtClean="0">
                <a:solidFill>
                  <a:srgbClr val="C00000"/>
                </a:solidFill>
                <a:ea typeface="Arial" charset="0"/>
                <a:cs typeface="Arial" charset="0"/>
              </a:rPr>
              <a:t>Dr. Jill Rich, Director of Clinical Training</a:t>
            </a:r>
          </a:p>
        </p:txBody>
      </p:sp>
      <p:sp>
        <p:nvSpPr>
          <p:cNvPr id="8" name="object 2"/>
          <p:cNvSpPr txBox="1">
            <a:spLocks/>
          </p:cNvSpPr>
          <p:nvPr/>
        </p:nvSpPr>
        <p:spPr>
          <a:xfrm>
            <a:off x="251382" y="609600"/>
            <a:ext cx="6622540" cy="553998"/>
          </a:xfrm>
          <a:prstGeom prst="rect">
            <a:avLst/>
          </a:prstGeom>
        </p:spPr>
        <p:txBody>
          <a:bodyPr vert="horz" wrap="square" lIns="0" tIns="0" rIns="0" bIns="0" rtlCol="0">
            <a:spAutoFit/>
          </a:bodyPr>
          <a:lstStyle>
            <a:lvl1pPr>
              <a:defRPr sz="3600" b="0" i="0">
                <a:solidFill>
                  <a:schemeClr val="bg1"/>
                </a:solidFill>
                <a:latin typeface="Arial"/>
                <a:ea typeface="+mj-ea"/>
                <a:cs typeface="Arial"/>
              </a:defRPr>
            </a:lvl1pPr>
          </a:lstStyle>
          <a:p>
            <a:pPr marL="402590"/>
            <a:r>
              <a:rPr lang="en-CA" kern="0" spc="-20" smtClean="0"/>
              <a:t>Research Accomplishments</a:t>
            </a:r>
            <a:endParaRPr lang="en-CA" kern="0" spc="-20" dirty="0"/>
          </a:p>
        </p:txBody>
      </p:sp>
      <p:sp>
        <p:nvSpPr>
          <p:cNvPr id="5"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6</a:t>
            </a:r>
            <a:endParaRPr dirty="0"/>
          </a:p>
        </p:txBody>
      </p:sp>
    </p:spTree>
    <p:extLst>
      <p:ext uri="{BB962C8B-B14F-4D97-AF65-F5344CB8AC3E}">
        <p14:creationId xmlns:p14="http://schemas.microsoft.com/office/powerpoint/2010/main" val="1970996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8" y="606446"/>
            <a:ext cx="6622540" cy="553998"/>
          </a:xfrm>
        </p:spPr>
        <p:txBody>
          <a:bodyPr/>
          <a:lstStyle/>
          <a:p>
            <a:pPr algn="ctr"/>
            <a:r>
              <a:rPr lang="en-US" dirty="0" smtClean="0"/>
              <a:t>Research Accomplishments</a:t>
            </a:r>
            <a:endParaRPr lang="en-US" dirty="0"/>
          </a:p>
        </p:txBody>
      </p:sp>
      <p:sp>
        <p:nvSpPr>
          <p:cNvPr id="3" name="Text Placeholder 2"/>
          <p:cNvSpPr>
            <a:spLocks noGrp="1"/>
          </p:cNvSpPr>
          <p:nvPr>
            <p:ph type="body" idx="1"/>
          </p:nvPr>
        </p:nvSpPr>
        <p:spPr>
          <a:xfrm>
            <a:off x="646472" y="1676400"/>
            <a:ext cx="5616786" cy="553998"/>
          </a:xfrm>
        </p:spPr>
        <p:txBody>
          <a:bodyPr/>
          <a:lstStyle/>
          <a:p>
            <a:pPr lvl="0" fontAlgn="base" hangingPunct="0"/>
            <a:endParaRPr lang="en-CA" u="sng" dirty="0" smtClean="0">
              <a:latin typeface="+mn-lt"/>
            </a:endParaRPr>
          </a:p>
          <a:p>
            <a:pPr lvl="0" fontAlgn="base" hangingPunct="0"/>
            <a:endParaRPr lang="en-CA" u="sng" dirty="0" smtClean="0">
              <a:latin typeface="+mn-lt"/>
            </a:endParaRPr>
          </a:p>
          <a:p>
            <a:endParaRPr lang="en-US" dirty="0"/>
          </a:p>
        </p:txBody>
      </p:sp>
      <p:sp>
        <p:nvSpPr>
          <p:cNvPr id="4" name="Rectangle 3"/>
          <p:cNvSpPr/>
          <p:nvPr/>
        </p:nvSpPr>
        <p:spPr>
          <a:xfrm>
            <a:off x="646472" y="1644962"/>
            <a:ext cx="5754328" cy="7478970"/>
          </a:xfrm>
          <a:prstGeom prst="rect">
            <a:avLst/>
          </a:prstGeom>
        </p:spPr>
        <p:txBody>
          <a:bodyPr wrap="square">
            <a:spAutoFit/>
          </a:bodyPr>
          <a:lstStyle/>
          <a:p>
            <a:r>
              <a:rPr lang="en-US" sz="1200" dirty="0" smtClean="0">
                <a:solidFill>
                  <a:srgbClr val="C00000"/>
                </a:solidFill>
              </a:rPr>
              <a:t>*</a:t>
            </a:r>
            <a:r>
              <a:rPr lang="en-US" sz="1200" dirty="0" err="1" smtClean="0">
                <a:solidFill>
                  <a:srgbClr val="C00000"/>
                </a:solidFill>
              </a:rPr>
              <a:t>Khattra</a:t>
            </a:r>
            <a:r>
              <a:rPr lang="en-US" sz="1200" dirty="0">
                <a:solidFill>
                  <a:srgbClr val="C00000"/>
                </a:solidFill>
              </a:rPr>
              <a:t>, J., Angus, L., </a:t>
            </a:r>
            <a:r>
              <a:rPr lang="en-US" sz="1200" dirty="0" err="1">
                <a:solidFill>
                  <a:srgbClr val="C00000"/>
                </a:solidFill>
              </a:rPr>
              <a:t>Westra</a:t>
            </a:r>
            <a:r>
              <a:rPr lang="en-US" sz="1200" dirty="0">
                <a:solidFill>
                  <a:srgbClr val="C00000"/>
                </a:solidFill>
              </a:rPr>
              <a:t>, H. &amp; </a:t>
            </a:r>
            <a:r>
              <a:rPr lang="en-US" sz="1200" dirty="0" smtClean="0">
                <a:solidFill>
                  <a:srgbClr val="C00000"/>
                </a:solidFill>
              </a:rPr>
              <a:t>*Macaulay, C</a:t>
            </a:r>
            <a:r>
              <a:rPr lang="en-US" sz="1200" dirty="0"/>
              <a:t>. (in press). Client corrective experiences in Motivational Interviewing/Cognitive Behavioral treatment for Generalized Anxiety Disorder : A qualitative analysis. </a:t>
            </a:r>
            <a:r>
              <a:rPr lang="en-US" sz="1200" i="1" dirty="0"/>
              <a:t>Psychotherapy Integration.</a:t>
            </a:r>
            <a:endParaRPr lang="en-US" sz="1200" i="1" dirty="0">
              <a:solidFill>
                <a:srgbClr val="C00000"/>
              </a:solidFill>
              <a:ea typeface="Arial" charset="0"/>
              <a:cs typeface="Arial" charset="0"/>
            </a:endParaRPr>
          </a:p>
          <a:p>
            <a:endParaRPr lang="en-US" sz="1200" dirty="0" smtClean="0">
              <a:solidFill>
                <a:srgbClr val="C00000"/>
              </a:solidFill>
              <a:ea typeface="Arial" charset="0"/>
              <a:cs typeface="Arial" charset="0"/>
            </a:endParaRPr>
          </a:p>
          <a:p>
            <a:r>
              <a:rPr lang="en-US" sz="1200" dirty="0" smtClean="0">
                <a:solidFill>
                  <a:srgbClr val="C00000"/>
                </a:solidFill>
                <a:ea typeface="Arial" charset="0"/>
                <a:cs typeface="Arial" charset="0"/>
              </a:rPr>
              <a:t>Mills</a:t>
            </a:r>
            <a:r>
              <a:rPr lang="en-US" sz="1200" dirty="0">
                <a:solidFill>
                  <a:srgbClr val="C00000"/>
                </a:solidFill>
                <a:ea typeface="Arial" charset="0"/>
                <a:cs typeface="Arial" charset="0"/>
              </a:rPr>
              <a:t>, J.S</a:t>
            </a:r>
            <a:r>
              <a:rPr lang="en-US" sz="1200" dirty="0">
                <a:solidFill>
                  <a:srgbClr val="FF0000"/>
                </a:solidFill>
                <a:ea typeface="Arial" charset="0"/>
                <a:cs typeface="Arial" charset="0"/>
              </a:rPr>
              <a:t>., </a:t>
            </a:r>
            <a:r>
              <a:rPr lang="en-US" sz="1200" dirty="0">
                <a:ea typeface="Arial" charset="0"/>
                <a:cs typeface="Arial" charset="0"/>
              </a:rPr>
              <a:t>Vu, N., Manley, R., &amp; </a:t>
            </a:r>
            <a:r>
              <a:rPr lang="en-US" sz="1200" dirty="0" err="1">
                <a:ea typeface="Arial" charset="0"/>
                <a:cs typeface="Arial" charset="0"/>
              </a:rPr>
              <a:t>Tse</a:t>
            </a:r>
            <a:r>
              <a:rPr lang="en-US" sz="1200" dirty="0">
                <a:ea typeface="Arial" charset="0"/>
                <a:cs typeface="Arial" charset="0"/>
              </a:rPr>
              <a:t>, S. (2016, September). </a:t>
            </a:r>
            <a:r>
              <a:rPr lang="en-US" sz="1200" i="1" dirty="0">
                <a:ea typeface="Arial" charset="0"/>
                <a:cs typeface="Arial" charset="0"/>
              </a:rPr>
              <a:t>Adolescent and young adult women’s opinions of common eating disorder prevention messages.</a:t>
            </a:r>
            <a:r>
              <a:rPr lang="en-US" sz="1200" dirty="0">
                <a:ea typeface="Arial" charset="0"/>
                <a:cs typeface="Arial" charset="0"/>
              </a:rPr>
              <a:t> Paper presented at the 5th Biennial Conference of the Eating Disorders Association of Canada, Winnipeg, MB.</a:t>
            </a:r>
          </a:p>
          <a:p>
            <a:endParaRPr lang="en-US" sz="1200" dirty="0" smtClean="0">
              <a:solidFill>
                <a:srgbClr val="FF0000"/>
              </a:solidFill>
              <a:ea typeface="Arial" charset="0"/>
              <a:cs typeface="Arial" charset="0"/>
            </a:endParaRPr>
          </a:p>
          <a:p>
            <a:r>
              <a:rPr lang="en-US" sz="1200" dirty="0" smtClean="0">
                <a:solidFill>
                  <a:srgbClr val="C00000"/>
                </a:solidFill>
              </a:rPr>
              <a:t>*Macaulay</a:t>
            </a:r>
            <a:r>
              <a:rPr lang="en-US" sz="1200" dirty="0">
                <a:solidFill>
                  <a:srgbClr val="C00000"/>
                </a:solidFill>
              </a:rPr>
              <a:t>, C</a:t>
            </a:r>
            <a:r>
              <a:rPr lang="en-US" sz="1200" dirty="0"/>
              <a:t>., </a:t>
            </a:r>
            <a:r>
              <a:rPr lang="en-US" sz="1200" dirty="0">
                <a:solidFill>
                  <a:srgbClr val="C00000"/>
                </a:solidFill>
              </a:rPr>
              <a:t>Angus, L., </a:t>
            </a:r>
            <a:r>
              <a:rPr lang="en-US" sz="1200" dirty="0" smtClean="0">
                <a:solidFill>
                  <a:srgbClr val="C00000"/>
                </a:solidFill>
              </a:rPr>
              <a:t>*</a:t>
            </a:r>
            <a:r>
              <a:rPr lang="en-US" sz="1200" dirty="0" err="1" smtClean="0">
                <a:solidFill>
                  <a:srgbClr val="C00000"/>
                </a:solidFill>
              </a:rPr>
              <a:t>Khattra</a:t>
            </a:r>
            <a:r>
              <a:rPr lang="en-US" sz="1200" dirty="0">
                <a:solidFill>
                  <a:srgbClr val="C00000"/>
                </a:solidFill>
              </a:rPr>
              <a:t>, J</a:t>
            </a:r>
            <a:r>
              <a:rPr lang="en-US" sz="1200" dirty="0"/>
              <a:t>., </a:t>
            </a:r>
            <a:r>
              <a:rPr lang="en-US" sz="1200" dirty="0" err="1">
                <a:solidFill>
                  <a:srgbClr val="C00000"/>
                </a:solidFill>
              </a:rPr>
              <a:t>Westra</a:t>
            </a:r>
            <a:r>
              <a:rPr lang="en-US" sz="1200" dirty="0">
                <a:solidFill>
                  <a:srgbClr val="C00000"/>
                </a:solidFill>
              </a:rPr>
              <a:t>, H</a:t>
            </a:r>
            <a:r>
              <a:rPr lang="en-US" sz="1200" dirty="0"/>
              <a:t>., &amp; </a:t>
            </a:r>
            <a:r>
              <a:rPr lang="en-US" sz="1200" dirty="0" err="1"/>
              <a:t>Ip</a:t>
            </a:r>
            <a:r>
              <a:rPr lang="en-US" sz="1200" dirty="0"/>
              <a:t>, J. (in press). Client retrospective accounts of corrective experiences in motivational interviewing integrated with cognitive behavioral therapy for generalized anxiety disorder. </a:t>
            </a:r>
            <a:r>
              <a:rPr lang="en-US" sz="1200" i="1" dirty="0"/>
              <a:t>Journal of Clinical Psychology</a:t>
            </a:r>
            <a:r>
              <a:rPr lang="en-US" sz="1200" dirty="0"/>
              <a:t>: In Session. 73,2. </a:t>
            </a:r>
            <a:endParaRPr lang="en-US" sz="1200" dirty="0" smtClean="0">
              <a:solidFill>
                <a:srgbClr val="FF0000"/>
              </a:solidFill>
              <a:ea typeface="Arial" charset="0"/>
              <a:cs typeface="Arial" charset="0"/>
            </a:endParaRPr>
          </a:p>
          <a:p>
            <a:endParaRPr lang="en-US" sz="1200" dirty="0">
              <a:solidFill>
                <a:srgbClr val="FF0000"/>
              </a:solidFill>
              <a:ea typeface="Arial" charset="0"/>
              <a:cs typeface="Arial" charset="0"/>
            </a:endParaRPr>
          </a:p>
          <a:p>
            <a:r>
              <a:rPr lang="en-US" sz="1200" dirty="0">
                <a:solidFill>
                  <a:srgbClr val="C00000"/>
                </a:solidFill>
                <a:ea typeface="Arial" charset="0"/>
                <a:cs typeface="Arial" charset="0"/>
              </a:rPr>
              <a:t>*McCarthy, M., Fergus, K.D</a:t>
            </a:r>
            <a:r>
              <a:rPr lang="en-US" sz="1200" dirty="0">
                <a:solidFill>
                  <a:srgbClr val="FF0000"/>
                </a:solidFill>
                <a:ea typeface="Arial" charset="0"/>
                <a:cs typeface="Arial" charset="0"/>
              </a:rPr>
              <a:t>., </a:t>
            </a:r>
            <a:r>
              <a:rPr lang="en-US" sz="1200" dirty="0">
                <a:ea typeface="Arial" charset="0"/>
                <a:cs typeface="Arial" charset="0"/>
              </a:rPr>
              <a:t>Miller, D.  (2016). I-We boundary fluctuations in couple adjustment to colorectal cancer and life with a permanent colostomy. </a:t>
            </a:r>
            <a:r>
              <a:rPr lang="en-US" sz="1200" i="1" dirty="0">
                <a:ea typeface="Arial" charset="0"/>
                <a:cs typeface="Arial" charset="0"/>
              </a:rPr>
              <a:t>Health Psychology Open, 3</a:t>
            </a:r>
            <a:r>
              <a:rPr lang="en-US" sz="1200" dirty="0">
                <a:ea typeface="Arial" charset="0"/>
                <a:cs typeface="Arial" charset="0"/>
              </a:rPr>
              <a:t>, 1-14.</a:t>
            </a:r>
          </a:p>
          <a:p>
            <a:endParaRPr lang="en-US" sz="1200" dirty="0">
              <a:solidFill>
                <a:srgbClr val="FF0000"/>
              </a:solidFill>
            </a:endParaRPr>
          </a:p>
          <a:p>
            <a:r>
              <a:rPr lang="en-US" sz="1200" dirty="0" err="1" smtClean="0">
                <a:solidFill>
                  <a:srgbClr val="C00000"/>
                </a:solidFill>
              </a:rPr>
              <a:t>Pos</a:t>
            </a:r>
            <a:r>
              <a:rPr lang="en-US" sz="1200" dirty="0">
                <a:solidFill>
                  <a:srgbClr val="C00000"/>
                </a:solidFill>
              </a:rPr>
              <a:t>, A. E. &amp; *Choi, B. </a:t>
            </a:r>
            <a:r>
              <a:rPr lang="en-US" sz="1200" dirty="0"/>
              <a:t>(in press). Relating Process to Outcome in Emotion-Focused Therapy. Rhonda Goldman &amp; Leslie Greenberg (Eds.). The clinical handbook of Emotion-focused therapy. Publication ETA 2017, DC, APA </a:t>
            </a:r>
          </a:p>
          <a:p>
            <a:endParaRPr lang="en-US" sz="1200" dirty="0">
              <a:solidFill>
                <a:srgbClr val="FF0000"/>
              </a:solidFill>
              <a:ea typeface="Arial" charset="0"/>
              <a:cs typeface="Arial" charset="0"/>
            </a:endParaRPr>
          </a:p>
          <a:p>
            <a:r>
              <a:rPr lang="en-US" sz="1200" dirty="0" err="1">
                <a:solidFill>
                  <a:srgbClr val="C00000"/>
                </a:solidFill>
              </a:rPr>
              <a:t>Pos</a:t>
            </a:r>
            <a:r>
              <a:rPr lang="en-US" sz="1200" dirty="0">
                <a:solidFill>
                  <a:srgbClr val="C00000"/>
                </a:solidFill>
              </a:rPr>
              <a:t>, A. E. &amp; *</a:t>
            </a:r>
            <a:r>
              <a:rPr lang="en-US" sz="1200" dirty="0" err="1">
                <a:solidFill>
                  <a:srgbClr val="C00000"/>
                </a:solidFill>
              </a:rPr>
              <a:t>Paolone</a:t>
            </a:r>
            <a:r>
              <a:rPr lang="en-US" sz="1200" dirty="0">
                <a:solidFill>
                  <a:srgbClr val="C00000"/>
                </a:solidFill>
              </a:rPr>
              <a:t>, D. A.  </a:t>
            </a:r>
            <a:r>
              <a:rPr lang="en-US" sz="1200" dirty="0" smtClean="0"/>
              <a:t>(in </a:t>
            </a:r>
            <a:r>
              <a:rPr lang="en-US" sz="1200" dirty="0"/>
              <a:t>press ) EFT for Personality Disorders (submitted). Rhonda Goldman &amp; Leslie Greenberg (Eds.). The clinical handbook of Emotion-focused therapy. Publication DC, APA </a:t>
            </a:r>
          </a:p>
          <a:p>
            <a:endParaRPr lang="en-US" sz="1200" dirty="0"/>
          </a:p>
          <a:p>
            <a:r>
              <a:rPr lang="en-US" sz="1200" dirty="0" err="1">
                <a:solidFill>
                  <a:srgbClr val="C00000"/>
                </a:solidFill>
              </a:rPr>
              <a:t>Pos</a:t>
            </a:r>
            <a:r>
              <a:rPr lang="en-US" sz="1200" dirty="0">
                <a:solidFill>
                  <a:srgbClr val="C00000"/>
                </a:solidFill>
              </a:rPr>
              <a:t>, A. E., *</a:t>
            </a:r>
            <a:r>
              <a:rPr lang="en-US" sz="1200" dirty="0" err="1">
                <a:solidFill>
                  <a:srgbClr val="C00000"/>
                </a:solidFill>
              </a:rPr>
              <a:t>Paolone</a:t>
            </a:r>
            <a:r>
              <a:rPr lang="en-US" sz="1200" dirty="0">
                <a:solidFill>
                  <a:srgbClr val="C00000"/>
                </a:solidFill>
              </a:rPr>
              <a:t>, D. A., </a:t>
            </a:r>
            <a:r>
              <a:rPr lang="en-US" sz="1200" dirty="0"/>
              <a:t>Smith, C.E. &amp; </a:t>
            </a:r>
            <a:r>
              <a:rPr lang="en-US" sz="1200" dirty="0" err="1"/>
              <a:t>Warwar</a:t>
            </a:r>
            <a:r>
              <a:rPr lang="en-US" sz="1200" dirty="0"/>
              <a:t>, S. H. (in press) How does client expressed emotional arousal relate to outcome in experiential therapy for depression? Person–centered and Experiential Psychotherapies. Taylor &amp; Francis. Oxford, </a:t>
            </a:r>
            <a:r>
              <a:rPr lang="en-US" sz="1200" dirty="0" smtClean="0"/>
              <a:t>UK</a:t>
            </a:r>
          </a:p>
          <a:p>
            <a:endParaRPr lang="en-US" sz="1200" dirty="0"/>
          </a:p>
          <a:p>
            <a:pPr marL="0" lvl="1"/>
            <a:r>
              <a:rPr lang="en-CA" sz="1200" dirty="0">
                <a:solidFill>
                  <a:srgbClr val="C00000"/>
                </a:solidFill>
                <a:ea typeface="Arial" charset="0"/>
                <a:cs typeface="Arial" charset="0"/>
              </a:rPr>
              <a:t>*Rabin, J.S., *Olsen, R.K</a:t>
            </a:r>
            <a:r>
              <a:rPr lang="en-CA" sz="1200" dirty="0">
                <a:solidFill>
                  <a:srgbClr val="FF0000"/>
                </a:solidFill>
                <a:ea typeface="Arial" charset="0"/>
                <a:cs typeface="Arial" charset="0"/>
              </a:rPr>
              <a:t>., </a:t>
            </a:r>
            <a:r>
              <a:rPr lang="en-CA" sz="1200" dirty="0" err="1">
                <a:ea typeface="Arial" charset="0"/>
                <a:cs typeface="Arial" charset="0"/>
              </a:rPr>
              <a:t>Gilboa</a:t>
            </a:r>
            <a:r>
              <a:rPr lang="en-CA" sz="1200" dirty="0">
                <a:ea typeface="Arial" charset="0"/>
                <a:cs typeface="Arial" charset="0"/>
              </a:rPr>
              <a:t>, A., </a:t>
            </a:r>
            <a:r>
              <a:rPr lang="en-CA" sz="1200" dirty="0" err="1">
                <a:ea typeface="Arial" charset="0"/>
                <a:cs typeface="Arial" charset="0"/>
              </a:rPr>
              <a:t>Buchsbaum</a:t>
            </a:r>
            <a:r>
              <a:rPr lang="en-CA" sz="1200" dirty="0">
                <a:ea typeface="Arial" charset="0"/>
                <a:cs typeface="Arial" charset="0"/>
              </a:rPr>
              <a:t>, B., &amp; </a:t>
            </a:r>
            <a:r>
              <a:rPr lang="en-CA" sz="1200" dirty="0">
                <a:solidFill>
                  <a:srgbClr val="C00000"/>
                </a:solidFill>
                <a:ea typeface="Arial" charset="0"/>
                <a:cs typeface="Arial" charset="0"/>
              </a:rPr>
              <a:t>Rosenbaum, R.S</a:t>
            </a:r>
            <a:r>
              <a:rPr lang="en-CA" sz="1200" dirty="0">
                <a:solidFill>
                  <a:srgbClr val="FF0000"/>
                </a:solidFill>
                <a:ea typeface="Arial" charset="0"/>
                <a:cs typeface="Arial" charset="0"/>
              </a:rPr>
              <a:t>. </a:t>
            </a:r>
            <a:r>
              <a:rPr lang="en-CA" sz="1200" dirty="0">
                <a:ea typeface="Arial" charset="0"/>
                <a:cs typeface="Arial" charset="0"/>
              </a:rPr>
              <a:t>(2016). Using fMRI to understand event construction in developmental amnesia. </a:t>
            </a:r>
            <a:r>
              <a:rPr lang="en-CA" sz="1200" i="1" dirty="0" err="1">
                <a:ea typeface="Arial" charset="0"/>
                <a:cs typeface="Arial" charset="0"/>
              </a:rPr>
              <a:t>Neuropsychologia</a:t>
            </a:r>
            <a:r>
              <a:rPr lang="en-CA" sz="1200" i="1" dirty="0">
                <a:ea typeface="Arial" charset="0"/>
                <a:cs typeface="Arial" charset="0"/>
              </a:rPr>
              <a:t>, 90, </a:t>
            </a:r>
            <a:r>
              <a:rPr lang="en-CA" sz="1200" dirty="0">
                <a:ea typeface="Arial" charset="0"/>
                <a:cs typeface="Arial" charset="0"/>
              </a:rPr>
              <a:t>261-273.</a:t>
            </a:r>
            <a:endParaRPr lang="en-US" sz="1200" dirty="0">
              <a:ea typeface="Arial" charset="0"/>
              <a:cs typeface="Arial" charset="0"/>
            </a:endParaRPr>
          </a:p>
          <a:p>
            <a:pPr marL="0" lvl="1"/>
            <a:endParaRPr lang="en-US" sz="1200" dirty="0">
              <a:solidFill>
                <a:srgbClr val="C00000"/>
              </a:solidFill>
            </a:endParaRPr>
          </a:p>
          <a:p>
            <a:pPr marL="0" lvl="1"/>
            <a:r>
              <a:rPr lang="en-US" sz="1200" dirty="0">
                <a:solidFill>
                  <a:srgbClr val="C00000"/>
                </a:solidFill>
              </a:rPr>
              <a:t>*</a:t>
            </a:r>
            <a:r>
              <a:rPr lang="en-US" sz="1200" dirty="0" err="1">
                <a:solidFill>
                  <a:srgbClr val="C00000"/>
                </a:solidFill>
              </a:rPr>
              <a:t>Rosenbloom</a:t>
            </a:r>
            <a:r>
              <a:rPr lang="en-US" sz="1200" dirty="0">
                <a:solidFill>
                  <a:srgbClr val="C00000"/>
                </a:solidFill>
              </a:rPr>
              <a:t>, B.R., Katz, J., </a:t>
            </a:r>
            <a:r>
              <a:rPr lang="en-US" sz="1200" dirty="0"/>
              <a:t>Chin, K., </a:t>
            </a:r>
            <a:r>
              <a:rPr lang="en-US" sz="1200" dirty="0" err="1"/>
              <a:t>Haslam</a:t>
            </a:r>
            <a:r>
              <a:rPr lang="en-US" sz="1200" dirty="0"/>
              <a:t>, L., </a:t>
            </a:r>
            <a:r>
              <a:rPr lang="en-US" sz="1200" dirty="0" err="1"/>
              <a:t>Canzian</a:t>
            </a:r>
            <a:r>
              <a:rPr lang="en-US" sz="1200" dirty="0"/>
              <a:t>, S., </a:t>
            </a:r>
            <a:r>
              <a:rPr lang="en-US" sz="1200" dirty="0" err="1"/>
              <a:t>Kreder</a:t>
            </a:r>
            <a:r>
              <a:rPr lang="en-US" sz="1200" dirty="0"/>
              <a:t>, H.J., &amp; McCartney, C.J.L.  (2016). Predicting pain outcomes after traumatic musculoskeletal injury. </a:t>
            </a:r>
            <a:r>
              <a:rPr lang="en-US" sz="1200" i="1" dirty="0"/>
              <a:t>Pain</a:t>
            </a:r>
            <a:r>
              <a:rPr lang="en-US" sz="1200" dirty="0"/>
              <a:t>, </a:t>
            </a:r>
            <a:r>
              <a:rPr lang="en-US" sz="1200" i="1" dirty="0"/>
              <a:t>157(8)</a:t>
            </a:r>
            <a:r>
              <a:rPr lang="en-US" sz="1200" dirty="0"/>
              <a:t>, 1733-1743. </a:t>
            </a:r>
          </a:p>
          <a:p>
            <a:pPr marL="0" lvl="1"/>
            <a:endParaRPr lang="en-US" sz="1200" dirty="0"/>
          </a:p>
          <a:p>
            <a:endParaRPr lang="en-US" sz="1200" dirty="0"/>
          </a:p>
          <a:p>
            <a:pPr marL="0" lvl="1"/>
            <a:endParaRPr lang="en-CA" sz="1200" dirty="0" smtClean="0">
              <a:solidFill>
                <a:srgbClr val="C00000"/>
              </a:solidFill>
              <a:ea typeface="Arial" charset="0"/>
              <a:cs typeface="Arial" charset="0"/>
            </a:endParaRPr>
          </a:p>
        </p:txBody>
      </p:sp>
      <p:sp>
        <p:nvSpPr>
          <p:cNvPr id="5"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7</a:t>
            </a:r>
            <a:endParaRPr dirty="0"/>
          </a:p>
        </p:txBody>
      </p:sp>
    </p:spTree>
    <p:extLst>
      <p:ext uri="{BB962C8B-B14F-4D97-AF65-F5344CB8AC3E}">
        <p14:creationId xmlns:p14="http://schemas.microsoft.com/office/powerpoint/2010/main" val="6499172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Research Accomplishments</a:t>
            </a:r>
            <a:endParaRPr lang="en-US" dirty="0"/>
          </a:p>
        </p:txBody>
      </p:sp>
      <p:sp>
        <p:nvSpPr>
          <p:cNvPr id="3" name="Text Placeholder 2"/>
          <p:cNvSpPr>
            <a:spLocks noGrp="1"/>
          </p:cNvSpPr>
          <p:nvPr>
            <p:ph type="body" idx="1"/>
          </p:nvPr>
        </p:nvSpPr>
        <p:spPr>
          <a:xfrm>
            <a:off x="620606" y="1681880"/>
            <a:ext cx="5616786" cy="4062651"/>
          </a:xfrm>
        </p:spPr>
        <p:txBody>
          <a:bodyPr/>
          <a:lstStyle/>
          <a:p>
            <a:r>
              <a:rPr lang="en-US" dirty="0" smtClean="0">
                <a:solidFill>
                  <a:srgbClr val="C00000"/>
                </a:solidFill>
                <a:latin typeface="+mn-lt"/>
              </a:rPr>
              <a:t>*</a:t>
            </a:r>
            <a:r>
              <a:rPr lang="en-US" dirty="0" err="1" smtClean="0">
                <a:solidFill>
                  <a:srgbClr val="C00000"/>
                </a:solidFill>
                <a:latin typeface="+mn-lt"/>
              </a:rPr>
              <a:t>Roosen</a:t>
            </a:r>
            <a:r>
              <a:rPr lang="en-US" dirty="0">
                <a:solidFill>
                  <a:srgbClr val="C00000"/>
                </a:solidFill>
                <a:latin typeface="+mn-lt"/>
              </a:rPr>
              <a:t>, K</a:t>
            </a:r>
            <a:r>
              <a:rPr lang="en-US" dirty="0">
                <a:latin typeface="+mn-lt"/>
              </a:rPr>
              <a:t>., &amp; </a:t>
            </a:r>
            <a:r>
              <a:rPr lang="en-US" dirty="0">
                <a:solidFill>
                  <a:srgbClr val="C00000"/>
                </a:solidFill>
                <a:latin typeface="+mn-lt"/>
              </a:rPr>
              <a:t>Mills, J.S</a:t>
            </a:r>
            <a:r>
              <a:rPr lang="en-US" dirty="0">
                <a:solidFill>
                  <a:srgbClr val="FF0000"/>
                </a:solidFill>
                <a:latin typeface="+mn-lt"/>
              </a:rPr>
              <a:t>. </a:t>
            </a:r>
            <a:r>
              <a:rPr lang="en-US" dirty="0">
                <a:latin typeface="+mn-lt"/>
              </a:rPr>
              <a:t>(2016).  What persons with physical disabilities can teach us about obesity.  </a:t>
            </a:r>
            <a:r>
              <a:rPr lang="en-US" i="1" dirty="0">
                <a:latin typeface="+mn-lt"/>
              </a:rPr>
              <a:t>Health Psychology Open</a:t>
            </a:r>
            <a:r>
              <a:rPr lang="en-US" dirty="0">
                <a:latin typeface="+mn-lt"/>
              </a:rPr>
              <a:t>, January-June: 1-3. </a:t>
            </a:r>
            <a:endParaRPr lang="en-US" dirty="0" smtClean="0">
              <a:latin typeface="+mn-lt"/>
            </a:endParaRPr>
          </a:p>
          <a:p>
            <a:endParaRPr lang="en-US" dirty="0">
              <a:latin typeface="+mn-lt"/>
            </a:endParaRPr>
          </a:p>
          <a:p>
            <a:r>
              <a:rPr lang="en-US" dirty="0" smtClean="0">
                <a:latin typeface="+mn-lt"/>
              </a:rPr>
              <a:t>Roy</a:t>
            </a:r>
            <a:r>
              <a:rPr lang="en-US" dirty="0">
                <a:latin typeface="+mn-lt"/>
              </a:rPr>
              <a:t>, S., &amp; </a:t>
            </a:r>
            <a:r>
              <a:rPr lang="en-US" dirty="0">
                <a:solidFill>
                  <a:srgbClr val="C00000"/>
                </a:solidFill>
                <a:latin typeface="+mn-lt"/>
              </a:rPr>
              <a:t>Park, N.W</a:t>
            </a:r>
            <a:r>
              <a:rPr lang="en-US" dirty="0">
                <a:latin typeface="+mn-lt"/>
              </a:rPr>
              <a:t>. (2016). Effects of divided attention on memory for declarative and procedural aspects of tool use. </a:t>
            </a:r>
            <a:r>
              <a:rPr lang="en-US" i="1" dirty="0">
                <a:latin typeface="+mn-lt"/>
              </a:rPr>
              <a:t>Memory &amp; Cognition, 44, </a:t>
            </a:r>
            <a:r>
              <a:rPr lang="en-US" dirty="0">
                <a:latin typeface="+mn-lt"/>
              </a:rPr>
              <a:t>727-739.</a:t>
            </a:r>
          </a:p>
          <a:p>
            <a:endParaRPr lang="en-US" dirty="0">
              <a:latin typeface="+mn-lt"/>
            </a:endParaRPr>
          </a:p>
          <a:p>
            <a:r>
              <a:rPr lang="en-US" dirty="0" err="1">
                <a:latin typeface="+mn-lt"/>
              </a:rPr>
              <a:t>Shentow-Bewsh</a:t>
            </a:r>
            <a:r>
              <a:rPr lang="en-US" dirty="0">
                <a:latin typeface="+mn-lt"/>
              </a:rPr>
              <a:t>, R., Keating, L., &amp; </a:t>
            </a:r>
            <a:r>
              <a:rPr lang="en-US" dirty="0">
                <a:solidFill>
                  <a:srgbClr val="C00000"/>
                </a:solidFill>
                <a:latin typeface="+mn-lt"/>
              </a:rPr>
              <a:t>Mills, J.S. </a:t>
            </a:r>
            <a:r>
              <a:rPr lang="en-US" dirty="0">
                <a:latin typeface="+mn-lt"/>
              </a:rPr>
              <a:t>(2016).  Effects of anti-obesity messages on women’s body image and eating </a:t>
            </a:r>
            <a:r>
              <a:rPr lang="en-US" dirty="0" err="1">
                <a:latin typeface="+mn-lt"/>
              </a:rPr>
              <a:t>behaviour</a:t>
            </a:r>
            <a:r>
              <a:rPr lang="en-US" dirty="0">
                <a:latin typeface="+mn-lt"/>
              </a:rPr>
              <a:t>.  </a:t>
            </a:r>
            <a:r>
              <a:rPr lang="en-US" i="1" dirty="0">
                <a:latin typeface="+mn-lt"/>
              </a:rPr>
              <a:t>Eating Behaviors, 20, </a:t>
            </a:r>
            <a:r>
              <a:rPr lang="en-US" dirty="0">
                <a:latin typeface="+mn-lt"/>
              </a:rPr>
              <a:t>48-56. </a:t>
            </a:r>
          </a:p>
          <a:p>
            <a:endParaRPr lang="en-US" dirty="0">
              <a:latin typeface="+mn-lt"/>
            </a:endParaRPr>
          </a:p>
          <a:p>
            <a:r>
              <a:rPr lang="en-US" dirty="0" err="1">
                <a:latin typeface="+mn-lt"/>
              </a:rPr>
              <a:t>Sijercic</a:t>
            </a:r>
            <a:r>
              <a:rPr lang="en-US" dirty="0">
                <a:latin typeface="+mn-lt"/>
              </a:rPr>
              <a:t>, I., </a:t>
            </a:r>
            <a:r>
              <a:rPr lang="en-US" dirty="0">
                <a:solidFill>
                  <a:srgbClr val="C00000"/>
                </a:solidFill>
                <a:latin typeface="+mn-lt"/>
              </a:rPr>
              <a:t>*Button, M.L., </a:t>
            </a:r>
            <a:r>
              <a:rPr lang="en-US" dirty="0" err="1">
                <a:solidFill>
                  <a:srgbClr val="C00000"/>
                </a:solidFill>
                <a:latin typeface="+mn-lt"/>
              </a:rPr>
              <a:t>Westra</a:t>
            </a:r>
            <a:r>
              <a:rPr lang="en-US" dirty="0">
                <a:solidFill>
                  <a:srgbClr val="C00000"/>
                </a:solidFill>
                <a:latin typeface="+mn-lt"/>
              </a:rPr>
              <a:t>, H.A., &amp; *Hara, K.M</a:t>
            </a:r>
            <a:r>
              <a:rPr lang="en-US" dirty="0">
                <a:latin typeface="+mn-lt"/>
              </a:rPr>
              <a:t>. (2016). The interpersonal context of client motivational language in cognitive behavioral therapy. </a:t>
            </a:r>
            <a:r>
              <a:rPr lang="en-US" i="1" dirty="0">
                <a:latin typeface="+mn-lt"/>
              </a:rPr>
              <a:t>Psychotherapy</a:t>
            </a:r>
            <a:r>
              <a:rPr lang="en-US" dirty="0">
                <a:latin typeface="+mn-lt"/>
              </a:rPr>
              <a:t>, 53, 13-21.</a:t>
            </a:r>
          </a:p>
          <a:p>
            <a:endParaRPr lang="en-US" dirty="0">
              <a:latin typeface="+mn-lt"/>
            </a:endParaRPr>
          </a:p>
          <a:p>
            <a:r>
              <a:rPr lang="en-US" dirty="0" err="1">
                <a:solidFill>
                  <a:srgbClr val="C00000"/>
                </a:solidFill>
                <a:latin typeface="+mn-lt"/>
              </a:rPr>
              <a:t>Westra</a:t>
            </a:r>
            <a:r>
              <a:rPr lang="en-US" dirty="0">
                <a:solidFill>
                  <a:srgbClr val="C00000"/>
                </a:solidFill>
                <a:latin typeface="+mn-lt"/>
              </a:rPr>
              <a:t>, H.A., </a:t>
            </a:r>
            <a:r>
              <a:rPr lang="en-US" dirty="0" err="1">
                <a:latin typeface="+mn-lt"/>
              </a:rPr>
              <a:t>Constantino</a:t>
            </a:r>
            <a:r>
              <a:rPr lang="en-US" dirty="0">
                <a:latin typeface="+mn-lt"/>
              </a:rPr>
              <a:t>, M.J., &amp; Antony, M.M. (2016). Integrating motivational interviewing with cognitive behavioral therapy for severe generalized anxiety disorder: An allegiance-controlled randomized clinical trial. </a:t>
            </a:r>
            <a:r>
              <a:rPr lang="en-US" i="1" dirty="0">
                <a:latin typeface="+mn-lt"/>
              </a:rPr>
              <a:t>Journal of Consulting and Clinical Psychology, 84(9), 768-782</a:t>
            </a:r>
            <a:r>
              <a:rPr lang="en-US" dirty="0">
                <a:latin typeface="+mn-lt"/>
              </a:rPr>
              <a:t>. </a:t>
            </a:r>
          </a:p>
          <a:p>
            <a:endParaRPr lang="en-US" dirty="0">
              <a:latin typeface="+mn-lt"/>
            </a:endParaRPr>
          </a:p>
          <a:p>
            <a:r>
              <a:rPr lang="en-US" dirty="0">
                <a:solidFill>
                  <a:srgbClr val="C00000"/>
                </a:solidFill>
                <a:latin typeface="+mn-lt"/>
              </a:rPr>
              <a:t>*Yao, C., Rich, J. B</a:t>
            </a:r>
            <a:r>
              <a:rPr lang="en-US" dirty="0">
                <a:latin typeface="+mn-lt"/>
              </a:rPr>
              <a:t>., </a:t>
            </a:r>
            <a:r>
              <a:rPr lang="en-US" dirty="0" err="1">
                <a:latin typeface="+mn-lt"/>
              </a:rPr>
              <a:t>Tannock</a:t>
            </a:r>
            <a:r>
              <a:rPr lang="en-US" dirty="0">
                <a:latin typeface="+mn-lt"/>
              </a:rPr>
              <a:t>, I. F., </a:t>
            </a:r>
            <a:r>
              <a:rPr lang="en-US" dirty="0" err="1">
                <a:latin typeface="+mn-lt"/>
              </a:rPr>
              <a:t>Seruga</a:t>
            </a:r>
            <a:r>
              <a:rPr lang="en-US" dirty="0">
                <a:latin typeface="+mn-lt"/>
              </a:rPr>
              <a:t>, B., &amp; Bernstein, L. J. (2016). Pretreatment differences in </a:t>
            </a:r>
            <a:r>
              <a:rPr lang="en-US" dirty="0" err="1">
                <a:latin typeface="+mn-lt"/>
              </a:rPr>
              <a:t>intraindividual</a:t>
            </a:r>
            <a:r>
              <a:rPr lang="en-US" dirty="0">
                <a:latin typeface="+mn-lt"/>
              </a:rPr>
              <a:t> variability in reaction time between women diagnosed with breast cancer and healthy controls. </a:t>
            </a:r>
            <a:r>
              <a:rPr lang="en-US" i="1" dirty="0">
                <a:latin typeface="+mn-lt"/>
              </a:rPr>
              <a:t>Journal of the International Neuropsychological Society, 22</a:t>
            </a:r>
            <a:r>
              <a:rPr lang="en-US" dirty="0">
                <a:latin typeface="+mn-lt"/>
              </a:rPr>
              <a:t>(5)</a:t>
            </a:r>
            <a:r>
              <a:rPr lang="en-US" i="1" dirty="0">
                <a:latin typeface="+mn-lt"/>
              </a:rPr>
              <a:t>,</a:t>
            </a:r>
            <a:r>
              <a:rPr lang="en-US" dirty="0">
                <a:latin typeface="+mn-lt"/>
              </a:rPr>
              <a:t> 530-539 </a:t>
            </a:r>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539" y="5629624"/>
            <a:ext cx="3938915" cy="2874295"/>
          </a:xfrm>
          <a:prstGeom prst="rect">
            <a:avLst/>
          </a:prstGeom>
          <a:ln>
            <a:solidFill>
              <a:schemeClr val="tx1"/>
            </a:solidFill>
          </a:ln>
        </p:spPr>
      </p:pic>
      <p:sp>
        <p:nvSpPr>
          <p:cNvPr id="9" name="TextBox 8"/>
          <p:cNvSpPr txBox="1"/>
          <p:nvPr/>
        </p:nvSpPr>
        <p:spPr>
          <a:xfrm>
            <a:off x="1286614" y="8382000"/>
            <a:ext cx="4284763" cy="307777"/>
          </a:xfrm>
          <a:prstGeom prst="rect">
            <a:avLst/>
          </a:prstGeom>
          <a:solidFill>
            <a:schemeClr val="bg1">
              <a:lumMod val="85000"/>
            </a:schemeClr>
          </a:solidFill>
          <a:ln>
            <a:solidFill>
              <a:srgbClr val="C00000"/>
            </a:solidFill>
          </a:ln>
        </p:spPr>
        <p:txBody>
          <a:bodyPr wrap="none" rtlCol="0">
            <a:spAutoFit/>
          </a:bodyPr>
          <a:lstStyle/>
          <a:p>
            <a:r>
              <a:rPr lang="en-US" sz="1400" dirty="0" smtClean="0">
                <a:solidFill>
                  <a:srgbClr val="C00000"/>
                </a:solidFill>
              </a:rPr>
              <a:t>Dr. Norm Park </a:t>
            </a:r>
            <a:r>
              <a:rPr lang="en-US" sz="1400" dirty="0" smtClean="0"/>
              <a:t>and the MA-2 Clinical Cohort (April 2016) </a:t>
            </a:r>
            <a:endParaRPr lang="en-US" sz="1400" dirty="0"/>
          </a:p>
        </p:txBody>
      </p:sp>
      <p:sp>
        <p:nvSpPr>
          <p:cNvPr id="8"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8</a:t>
            </a:r>
            <a:endParaRPr dirty="0"/>
          </a:p>
        </p:txBody>
      </p:sp>
    </p:spTree>
    <p:extLst>
      <p:ext uri="{BB962C8B-B14F-4D97-AF65-F5344CB8AC3E}">
        <p14:creationId xmlns:p14="http://schemas.microsoft.com/office/powerpoint/2010/main" val="7261386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9260" y="609600"/>
            <a:ext cx="6622540" cy="553998"/>
          </a:xfrm>
          <a:prstGeom prst="rect">
            <a:avLst/>
          </a:prstGeom>
        </p:spPr>
        <p:txBody>
          <a:bodyPr vert="horz" wrap="square" lIns="0" tIns="0" rIns="0" bIns="0" rtlCol="0">
            <a:spAutoFit/>
          </a:bodyPr>
          <a:lstStyle/>
          <a:p>
            <a:pPr marL="402590">
              <a:lnSpc>
                <a:spcPct val="100000"/>
              </a:lnSpc>
            </a:pPr>
            <a:r>
              <a:rPr lang="en-US" dirty="0"/>
              <a:t>Research Accomplishments</a:t>
            </a:r>
            <a:endParaRPr spc="-20" dirty="0"/>
          </a:p>
        </p:txBody>
      </p:sp>
      <p:sp>
        <p:nvSpPr>
          <p:cNvPr id="4" name="object 4"/>
          <p:cNvSpPr txBox="1"/>
          <p:nvPr/>
        </p:nvSpPr>
        <p:spPr>
          <a:xfrm>
            <a:off x="603567" y="1600200"/>
            <a:ext cx="5650865" cy="8156720"/>
          </a:xfrm>
          <a:prstGeom prst="rect">
            <a:avLst/>
          </a:prstGeom>
        </p:spPr>
        <p:txBody>
          <a:bodyPr vert="horz" wrap="square" lIns="0" tIns="0" rIns="0" bIns="0" rtlCol="0">
            <a:spAutoFit/>
          </a:bodyPr>
          <a:lstStyle/>
          <a:p>
            <a:pPr marL="354330">
              <a:lnSpc>
                <a:spcPct val="100000"/>
              </a:lnSpc>
            </a:pPr>
            <a:r>
              <a:rPr sz="2400" spc="35" dirty="0" smtClean="0">
                <a:latin typeface="Arial"/>
                <a:cs typeface="Arial"/>
              </a:rPr>
              <a:t>Clini</a:t>
            </a:r>
            <a:r>
              <a:rPr sz="2400" dirty="0" smtClean="0">
                <a:latin typeface="Arial"/>
                <a:cs typeface="Arial"/>
              </a:rPr>
              <a:t>cal-</a:t>
            </a:r>
            <a:r>
              <a:rPr lang="en-CA" sz="2400" dirty="0" smtClean="0">
                <a:latin typeface="Arial"/>
                <a:cs typeface="Arial"/>
              </a:rPr>
              <a:t>Developmental Psychology</a:t>
            </a:r>
          </a:p>
          <a:p>
            <a:pPr marL="354330">
              <a:lnSpc>
                <a:spcPct val="100000"/>
              </a:lnSpc>
            </a:pPr>
            <a:endParaRPr lang="en-US" sz="1400" i="1" dirty="0" smtClean="0"/>
          </a:p>
          <a:p>
            <a:r>
              <a:rPr lang="en-US" sz="1200" dirty="0"/>
              <a:t>Amato MP, Krupp LB, </a:t>
            </a:r>
            <a:r>
              <a:rPr lang="en-US" sz="1200" dirty="0" err="1"/>
              <a:t>Charvet</a:t>
            </a:r>
            <a:r>
              <a:rPr lang="en-US" sz="1200" dirty="0"/>
              <a:t> LE, </a:t>
            </a:r>
            <a:r>
              <a:rPr lang="en-US" sz="1200" dirty="0" err="1"/>
              <a:t>Penner</a:t>
            </a:r>
            <a:r>
              <a:rPr lang="en-US" sz="1200" dirty="0"/>
              <a:t> I-K,</a:t>
            </a:r>
            <a:r>
              <a:rPr lang="en-US" sz="1200" b="1" dirty="0"/>
              <a:t> </a:t>
            </a:r>
            <a:r>
              <a:rPr lang="en-US" sz="1200" dirty="0">
                <a:solidFill>
                  <a:srgbClr val="C00000"/>
                </a:solidFill>
              </a:rPr>
              <a:t>Till C</a:t>
            </a:r>
            <a:r>
              <a:rPr lang="en-US" sz="1200" dirty="0"/>
              <a:t>. (2016).  Pediatric multiple sclerosis: Cognition and mood. </a:t>
            </a:r>
            <a:r>
              <a:rPr lang="en-US" sz="1200" i="1" dirty="0"/>
              <a:t>Neurology, </a:t>
            </a:r>
            <a:r>
              <a:rPr lang="en-US" sz="1200" dirty="0"/>
              <a:t>87: S82-87</a:t>
            </a:r>
            <a:r>
              <a:rPr lang="en-US" sz="1200" dirty="0" smtClean="0"/>
              <a:t>.</a:t>
            </a:r>
          </a:p>
          <a:p>
            <a:endParaRPr lang="en-US" sz="1200" dirty="0">
              <a:solidFill>
                <a:srgbClr val="FF0000"/>
              </a:solidFill>
            </a:endParaRPr>
          </a:p>
          <a:p>
            <a:r>
              <a:rPr lang="en-US" sz="1200" dirty="0"/>
              <a:t>Ames, M.E., </a:t>
            </a:r>
            <a:r>
              <a:rPr lang="en-US" sz="1200" dirty="0" err="1">
                <a:solidFill>
                  <a:srgbClr val="C00000"/>
                </a:solidFill>
              </a:rPr>
              <a:t>Wintre</a:t>
            </a:r>
            <a:r>
              <a:rPr lang="en-US" sz="1200" dirty="0">
                <a:solidFill>
                  <a:srgbClr val="C00000"/>
                </a:solidFill>
              </a:rPr>
              <a:t>, M.G., Flora, D.B</a:t>
            </a:r>
            <a:r>
              <a:rPr lang="en-US" sz="1200" dirty="0"/>
              <a:t>. (2015). Trajectories of BMI and Internalizing Symptoms: Associations across Adolescence. </a:t>
            </a:r>
            <a:r>
              <a:rPr lang="en-US" sz="1200" i="1" dirty="0"/>
              <a:t>Journal of Adolescence</a:t>
            </a:r>
            <a:r>
              <a:rPr lang="en-US" sz="1200" dirty="0"/>
              <a:t>, </a:t>
            </a:r>
            <a:r>
              <a:rPr lang="en-US" sz="1200" i="1" dirty="0"/>
              <a:t>45,</a:t>
            </a:r>
            <a:r>
              <a:rPr lang="en-US" sz="1200" dirty="0"/>
              <a:t> 80-88. (refereed).</a:t>
            </a:r>
          </a:p>
          <a:p>
            <a:endParaRPr lang="en-US" sz="1200" dirty="0" smtClean="0">
              <a:solidFill>
                <a:srgbClr val="FF0000"/>
              </a:solidFill>
            </a:endParaRPr>
          </a:p>
          <a:p>
            <a:r>
              <a:rPr lang="en-US" sz="1200" dirty="0" smtClean="0">
                <a:solidFill>
                  <a:srgbClr val="C00000"/>
                </a:solidFill>
              </a:rPr>
              <a:t>Bohr</a:t>
            </a:r>
            <a:r>
              <a:rPr lang="en-US" sz="1200" dirty="0">
                <a:solidFill>
                  <a:srgbClr val="C00000"/>
                </a:solidFill>
              </a:rPr>
              <a:t>, Y.,</a:t>
            </a:r>
            <a:r>
              <a:rPr lang="en-US" sz="1200" b="1" dirty="0">
                <a:solidFill>
                  <a:srgbClr val="C00000"/>
                </a:solidFill>
              </a:rPr>
              <a:t> </a:t>
            </a:r>
            <a:r>
              <a:rPr lang="en-US" sz="1200" dirty="0"/>
              <a:t>Liu, C. &amp; Chen, S.</a:t>
            </a:r>
            <a:r>
              <a:rPr lang="en-US" sz="1200" b="1" dirty="0"/>
              <a:t> </a:t>
            </a:r>
            <a:r>
              <a:rPr lang="en-US" sz="1200" dirty="0"/>
              <a:t>(in Press).</a:t>
            </a:r>
            <a:r>
              <a:rPr lang="en-US" sz="1200" b="1" dirty="0"/>
              <a:t> </a:t>
            </a:r>
            <a:r>
              <a:rPr lang="en-US" sz="1200" dirty="0"/>
              <a:t>Satellite Babies: Costs and benefits of culturally driven parent-infant separations in North American immigrant families. In </a:t>
            </a:r>
            <a:r>
              <a:rPr lang="en-CA" sz="1200" dirty="0"/>
              <a:t>de Guzman, M.R.T., Brown, J. &amp; Pope Edwards, C. (Editors). </a:t>
            </a:r>
            <a:r>
              <a:rPr lang="en-US" sz="1200" dirty="0"/>
              <a:t>Parenting From Afar: The Reconfiguration of the Family Across Distance. Oxford University Press</a:t>
            </a:r>
            <a:r>
              <a:rPr lang="en-US" sz="1200" dirty="0" smtClean="0"/>
              <a:t>.</a:t>
            </a:r>
          </a:p>
          <a:p>
            <a:endParaRPr lang="en-US" sz="1200" dirty="0"/>
          </a:p>
          <a:p>
            <a:r>
              <a:rPr lang="en-US" sz="1200" dirty="0">
                <a:solidFill>
                  <a:srgbClr val="C00000"/>
                </a:solidFill>
              </a:rPr>
              <a:t>Bohr, Y., </a:t>
            </a:r>
            <a:r>
              <a:rPr lang="en-US" sz="1200" dirty="0" err="1"/>
              <a:t>Litwin</a:t>
            </a:r>
            <a:r>
              <a:rPr lang="en-US" sz="1200" dirty="0"/>
              <a:t>, L., </a:t>
            </a:r>
            <a:r>
              <a:rPr lang="en-US" sz="1200" dirty="0" err="1">
                <a:solidFill>
                  <a:srgbClr val="C00000"/>
                </a:solidFill>
              </a:rPr>
              <a:t>Flett</a:t>
            </a:r>
            <a:r>
              <a:rPr lang="en-US" sz="1200" dirty="0">
                <a:solidFill>
                  <a:srgbClr val="C00000"/>
                </a:solidFill>
              </a:rPr>
              <a:t>, G</a:t>
            </a:r>
            <a:r>
              <a:rPr lang="en-US" sz="1200" dirty="0"/>
              <a:t>., </a:t>
            </a:r>
            <a:r>
              <a:rPr lang="en-US" sz="1200" dirty="0" err="1">
                <a:solidFill>
                  <a:srgbClr val="C00000"/>
                </a:solidFill>
              </a:rPr>
              <a:t>Rawana</a:t>
            </a:r>
            <a:r>
              <a:rPr lang="en-US" sz="1200" dirty="0">
                <a:solidFill>
                  <a:srgbClr val="C00000"/>
                </a:solidFill>
              </a:rPr>
              <a:t>, J., </a:t>
            </a:r>
            <a:r>
              <a:rPr lang="en-US" sz="1200" dirty="0"/>
              <a:t>G., Healy, G. &amp; Dion, S. (2016). Making SPARX fly in Nunavut: Pilot testing an innovative computer-based intervention for reducing youth depression as a preamble to the development of a culturally specific, community led prevention program. Research report prepared for the Department of Health, Government of Nunavut. </a:t>
            </a:r>
            <a:endParaRPr lang="en-US" sz="1200" dirty="0" smtClean="0"/>
          </a:p>
          <a:p>
            <a:endParaRPr lang="en-US" sz="1200" dirty="0"/>
          </a:p>
          <a:p>
            <a:r>
              <a:rPr lang="en-US" sz="1200" dirty="0" smtClean="0">
                <a:solidFill>
                  <a:srgbClr val="FF0000"/>
                </a:solidFill>
              </a:rPr>
              <a:t>*</a:t>
            </a:r>
            <a:r>
              <a:rPr lang="en-US" sz="1200" dirty="0" err="1" smtClean="0">
                <a:solidFill>
                  <a:srgbClr val="C00000"/>
                </a:solidFill>
              </a:rPr>
              <a:t>Chavoshi</a:t>
            </a:r>
            <a:r>
              <a:rPr lang="en-US" sz="1200" dirty="0">
                <a:solidFill>
                  <a:srgbClr val="C00000"/>
                </a:solidFill>
              </a:rPr>
              <a:t>, S., </a:t>
            </a:r>
            <a:r>
              <a:rPr lang="en-US" sz="1200" dirty="0" err="1">
                <a:solidFill>
                  <a:srgbClr val="C00000"/>
                </a:solidFill>
              </a:rPr>
              <a:t>Wintre</a:t>
            </a:r>
            <a:r>
              <a:rPr lang="en-US" sz="1200" dirty="0">
                <a:solidFill>
                  <a:srgbClr val="C00000"/>
                </a:solidFill>
              </a:rPr>
              <a:t>, M.G</a:t>
            </a:r>
            <a:r>
              <a:rPr lang="en-US" sz="1200" b="1" dirty="0"/>
              <a:t>.,</a:t>
            </a:r>
            <a:r>
              <a:rPr lang="en-US" sz="1200" dirty="0"/>
              <a:t> &amp; Wright, L. (2016). A Developmental Sequence Model to University Adjustment of International Undergraduate Students (DSMUA).</a:t>
            </a:r>
            <a:r>
              <a:rPr lang="en-US" sz="1200" i="1" dirty="0"/>
              <a:t> Journal of International Students</a:t>
            </a:r>
            <a:r>
              <a:rPr lang="en-US" sz="1200" dirty="0"/>
              <a:t> (in press</a:t>
            </a:r>
            <a:r>
              <a:rPr lang="en-US" sz="1200" dirty="0" smtClean="0"/>
              <a:t>).</a:t>
            </a:r>
          </a:p>
          <a:p>
            <a:endParaRPr lang="en-US" sz="1200" dirty="0"/>
          </a:p>
          <a:p>
            <a:r>
              <a:rPr lang="en-US" sz="1200" dirty="0" err="1"/>
              <a:t>Classen</a:t>
            </a:r>
            <a:r>
              <a:rPr lang="en-US" sz="1200" dirty="0"/>
              <a:t>, C., </a:t>
            </a:r>
            <a:r>
              <a:rPr lang="en-US" sz="1200" dirty="0">
                <a:solidFill>
                  <a:srgbClr val="C00000"/>
                </a:solidFill>
              </a:rPr>
              <a:t>*</a:t>
            </a:r>
            <a:r>
              <a:rPr lang="en-US" sz="1200" dirty="0" err="1">
                <a:solidFill>
                  <a:srgbClr val="C00000"/>
                </a:solidFill>
              </a:rPr>
              <a:t>Zozella</a:t>
            </a:r>
            <a:r>
              <a:rPr lang="en-US" sz="1200" dirty="0">
                <a:solidFill>
                  <a:srgbClr val="C00000"/>
                </a:solidFill>
              </a:rPr>
              <a:t>, K.P.M., </a:t>
            </a:r>
            <a:r>
              <a:rPr lang="en-US" sz="1200" i="1" dirty="0">
                <a:solidFill>
                  <a:srgbClr val="C00000"/>
                </a:solidFill>
              </a:rPr>
              <a:t>*</a:t>
            </a:r>
            <a:r>
              <a:rPr lang="en-US" sz="1200" dirty="0">
                <a:solidFill>
                  <a:srgbClr val="C00000"/>
                </a:solidFill>
              </a:rPr>
              <a:t>Keating, L</a:t>
            </a:r>
            <a:r>
              <a:rPr lang="en-US" sz="1200" i="1" dirty="0"/>
              <a:t>, </a:t>
            </a:r>
            <a:r>
              <a:rPr lang="en-US" sz="1200" dirty="0"/>
              <a:t>Ross, D., &amp; </a:t>
            </a:r>
            <a:r>
              <a:rPr lang="en-US" sz="1200" dirty="0">
                <a:solidFill>
                  <a:srgbClr val="C00000"/>
                </a:solidFill>
              </a:rPr>
              <a:t>Muller, R. T</a:t>
            </a:r>
            <a:r>
              <a:rPr lang="en-US" sz="1200" b="1" dirty="0"/>
              <a:t>.  </a:t>
            </a:r>
            <a:r>
              <a:rPr lang="en-US" sz="1200" dirty="0"/>
              <a:t>(2016, April).  Examining the interplay of attachment, alexithymia, and emotion regulation on trauma-related outcomes among women who completed a brief, intensive multi-modal program for adult survivors of child abuse. </a:t>
            </a:r>
            <a:r>
              <a:rPr lang="en-US" sz="1200" dirty="0" smtClean="0"/>
              <a:t>Symposium </a:t>
            </a:r>
            <a:r>
              <a:rPr lang="en-US" sz="1200" dirty="0"/>
              <a:t>presented at the 33</a:t>
            </a:r>
            <a:r>
              <a:rPr lang="en-US" sz="1200" baseline="30000" dirty="0"/>
              <a:t>rd</a:t>
            </a:r>
            <a:r>
              <a:rPr lang="en-US" sz="1200" dirty="0"/>
              <a:t> annual conference of the International Society for the Study of Trauma &amp; Dissociation.  San Francisco, California, U.S.A. </a:t>
            </a:r>
          </a:p>
          <a:p>
            <a:r>
              <a:rPr lang="en-US" sz="1200" dirty="0"/>
              <a:t> </a:t>
            </a:r>
          </a:p>
          <a:p>
            <a:r>
              <a:rPr lang="en-US" sz="1200" dirty="0" smtClean="0">
                <a:solidFill>
                  <a:srgbClr val="C00000"/>
                </a:solidFill>
              </a:rPr>
              <a:t>*</a:t>
            </a:r>
            <a:r>
              <a:rPr lang="en-US" sz="1200" dirty="0" err="1" smtClean="0">
                <a:solidFill>
                  <a:srgbClr val="C00000"/>
                </a:solidFill>
              </a:rPr>
              <a:t>Dentakos</a:t>
            </a:r>
            <a:r>
              <a:rPr lang="en-US" sz="1200" dirty="0">
                <a:solidFill>
                  <a:srgbClr val="C00000"/>
                </a:solidFill>
              </a:rPr>
              <a:t>, S., </a:t>
            </a:r>
            <a:r>
              <a:rPr lang="en-US" sz="1200" dirty="0" err="1">
                <a:solidFill>
                  <a:srgbClr val="C00000"/>
                </a:solidFill>
              </a:rPr>
              <a:t>Wintre</a:t>
            </a:r>
            <a:r>
              <a:rPr lang="en-US" sz="1200" dirty="0">
                <a:solidFill>
                  <a:srgbClr val="C00000"/>
                </a:solidFill>
              </a:rPr>
              <a:t>, M.G. </a:t>
            </a:r>
            <a:r>
              <a:rPr lang="en-US" sz="1200" dirty="0" smtClean="0">
                <a:solidFill>
                  <a:srgbClr val="C00000"/>
                </a:solidFill>
              </a:rPr>
              <a:t>*</a:t>
            </a:r>
            <a:r>
              <a:rPr lang="en-US" sz="1200" dirty="0" err="1" smtClean="0">
                <a:solidFill>
                  <a:srgbClr val="C00000"/>
                </a:solidFill>
              </a:rPr>
              <a:t>Chavoshi</a:t>
            </a:r>
            <a:r>
              <a:rPr lang="en-US" sz="1200" dirty="0">
                <a:solidFill>
                  <a:srgbClr val="C00000"/>
                </a:solidFill>
              </a:rPr>
              <a:t>, S</a:t>
            </a:r>
            <a:r>
              <a:rPr lang="en-US" sz="1200" dirty="0"/>
              <a:t>.  &amp; Wright, L. (2016). Acculturation Motivation in International Student Adjustment and Permanent Residency Intentions: A Mixed-Methods Approach. </a:t>
            </a:r>
            <a:r>
              <a:rPr lang="en-US" sz="1200" i="1" dirty="0"/>
              <a:t>Emerging Adulthood,4 ,</a:t>
            </a:r>
            <a:r>
              <a:rPr lang="en-US" sz="1200" dirty="0"/>
              <a:t> 1-15. (refereed). </a:t>
            </a:r>
          </a:p>
          <a:p>
            <a:endParaRPr lang="en-US" sz="1200" dirty="0"/>
          </a:p>
          <a:p>
            <a:pPr lvl="0"/>
            <a:r>
              <a:rPr lang="en-CA" sz="1200" dirty="0" smtClean="0">
                <a:solidFill>
                  <a:srgbClr val="FF0000"/>
                </a:solidFill>
              </a:rPr>
              <a:t>*</a:t>
            </a:r>
            <a:r>
              <a:rPr lang="en-CA" sz="1200" dirty="0" err="1" smtClean="0">
                <a:solidFill>
                  <a:srgbClr val="C00000"/>
                </a:solidFill>
              </a:rPr>
              <a:t>Jeong</a:t>
            </a:r>
            <a:r>
              <a:rPr lang="en-CA" sz="1200" dirty="0">
                <a:solidFill>
                  <a:srgbClr val="C00000"/>
                </a:solidFill>
              </a:rPr>
              <a:t>, J., </a:t>
            </a:r>
            <a:r>
              <a:rPr lang="en-CA" sz="1200" dirty="0" err="1">
                <a:solidFill>
                  <a:srgbClr val="C00000"/>
                </a:solidFill>
              </a:rPr>
              <a:t>Pepler</a:t>
            </a:r>
            <a:r>
              <a:rPr lang="en-CA" sz="1200" dirty="0">
                <a:solidFill>
                  <a:srgbClr val="C00000"/>
                </a:solidFill>
              </a:rPr>
              <a:t>, D</a:t>
            </a:r>
            <a:r>
              <a:rPr lang="en-CA" sz="1200" dirty="0"/>
              <a:t>., </a:t>
            </a:r>
            <a:r>
              <a:rPr lang="en-CA" sz="1200" dirty="0" err="1"/>
              <a:t>Motz</a:t>
            </a:r>
            <a:r>
              <a:rPr lang="en-CA" sz="1200" dirty="0"/>
              <a:t>, M., </a:t>
            </a:r>
            <a:r>
              <a:rPr lang="en-CA" sz="1200" dirty="0" err="1"/>
              <a:t>DeMarchi</a:t>
            </a:r>
            <a:r>
              <a:rPr lang="en-CA" sz="1200" dirty="0"/>
              <a:t>, G., &amp; </a:t>
            </a:r>
            <a:r>
              <a:rPr lang="en-CA" sz="1200" dirty="0" err="1"/>
              <a:t>Espinet</a:t>
            </a:r>
            <a:r>
              <a:rPr lang="en-CA" sz="1200" dirty="0"/>
              <a:t>, S. (2015). Readiness for treatment: Does It matter for women with substance use problems who are parenting?  </a:t>
            </a:r>
            <a:r>
              <a:rPr lang="en-CA" sz="1200" i="1" dirty="0"/>
              <a:t>Journal of Social Work Practice in Addiction</a:t>
            </a:r>
            <a:r>
              <a:rPr lang="en-CA" sz="1200" b="1" dirty="0"/>
              <a:t>, </a:t>
            </a:r>
            <a:r>
              <a:rPr lang="en-CA" sz="1200" i="1" dirty="0"/>
              <a:t>15,</a:t>
            </a:r>
            <a:r>
              <a:rPr lang="en-CA" sz="1200" dirty="0"/>
              <a:t> </a:t>
            </a:r>
            <a:r>
              <a:rPr lang="en-CA" sz="1200" dirty="0" smtClean="0"/>
              <a:t>394-417</a:t>
            </a:r>
            <a:endParaRPr lang="en-CA" sz="1200" dirty="0"/>
          </a:p>
          <a:p>
            <a:pPr lvl="0"/>
            <a:endParaRPr lang="en-CA" sz="1200" dirty="0"/>
          </a:p>
          <a:p>
            <a:endParaRPr lang="en-CA" sz="1200" dirty="0"/>
          </a:p>
          <a:p>
            <a:endParaRPr lang="en-US" sz="1200" dirty="0"/>
          </a:p>
          <a:p>
            <a:endParaRPr lang="en-US" sz="1200" dirty="0"/>
          </a:p>
          <a:p>
            <a:pPr marL="12700" marR="180975">
              <a:lnSpc>
                <a:spcPct val="99000"/>
              </a:lnSpc>
              <a:spcBef>
                <a:spcPts val="1395"/>
              </a:spcBef>
            </a:pPr>
            <a:endParaRPr sz="1250" dirty="0">
              <a:latin typeface="Times New Roman"/>
              <a:cs typeface="Times New Roman"/>
            </a:endParaRPr>
          </a:p>
        </p:txBody>
      </p:sp>
      <p:sp>
        <p:nvSpPr>
          <p:cNvPr id="5"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9</a:t>
            </a:r>
            <a:endParaRPr dirty="0"/>
          </a:p>
        </p:txBody>
      </p:sp>
    </p:spTree>
    <p:extLst>
      <p:ext uri="{BB962C8B-B14F-4D97-AF65-F5344CB8AC3E}">
        <p14:creationId xmlns:p14="http://schemas.microsoft.com/office/powerpoint/2010/main" val="20045786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30" y="613091"/>
            <a:ext cx="6622540" cy="553998"/>
          </a:xfrm>
        </p:spPr>
        <p:txBody>
          <a:bodyPr/>
          <a:lstStyle/>
          <a:p>
            <a:pPr algn="ctr"/>
            <a:r>
              <a:rPr lang="en-US" dirty="0" smtClean="0"/>
              <a:t>Research Accomplishments</a:t>
            </a:r>
            <a:endParaRPr lang="en-US" dirty="0"/>
          </a:p>
        </p:txBody>
      </p:sp>
      <p:sp>
        <p:nvSpPr>
          <p:cNvPr id="3" name="Text Placeholder 2"/>
          <p:cNvSpPr>
            <a:spLocks noGrp="1"/>
          </p:cNvSpPr>
          <p:nvPr>
            <p:ph type="body" idx="1"/>
          </p:nvPr>
        </p:nvSpPr>
        <p:spPr>
          <a:xfrm>
            <a:off x="533400" y="1552535"/>
            <a:ext cx="5703992" cy="3877985"/>
          </a:xfrm>
        </p:spPr>
        <p:txBody>
          <a:bodyPr/>
          <a:lstStyle/>
          <a:p>
            <a:pPr lvl="0"/>
            <a:r>
              <a:rPr lang="en-US" dirty="0" smtClean="0">
                <a:solidFill>
                  <a:srgbClr val="C00000"/>
                </a:solidFill>
              </a:rPr>
              <a:t>*L</a:t>
            </a:r>
            <a:r>
              <a:rPr lang="en-US" dirty="0" smtClean="0">
                <a:solidFill>
                  <a:srgbClr val="C00000"/>
                </a:solidFill>
                <a:latin typeface="+mn-lt"/>
              </a:rPr>
              <a:t>evin</a:t>
            </a:r>
            <a:r>
              <a:rPr lang="en-US" dirty="0">
                <a:solidFill>
                  <a:srgbClr val="C00000"/>
                </a:solidFill>
                <a:latin typeface="+mn-lt"/>
              </a:rPr>
              <a:t>, R. &amp; </a:t>
            </a:r>
            <a:r>
              <a:rPr lang="en-US" dirty="0" err="1">
                <a:solidFill>
                  <a:srgbClr val="C00000"/>
                </a:solidFill>
                <a:latin typeface="+mn-lt"/>
              </a:rPr>
              <a:t>Rawana</a:t>
            </a:r>
            <a:r>
              <a:rPr lang="en-US" dirty="0">
                <a:solidFill>
                  <a:srgbClr val="C00000"/>
                </a:solidFill>
                <a:latin typeface="+mn-lt"/>
              </a:rPr>
              <a:t>, J.S. </a:t>
            </a:r>
            <a:r>
              <a:rPr lang="en-US" dirty="0">
                <a:latin typeface="+mn-lt"/>
              </a:rPr>
              <a:t>(2016). Attention-Deficit/Hyperactivity Disorder and Eating Disorders across the lifespan: A systematic review of the literature. </a:t>
            </a:r>
            <a:r>
              <a:rPr lang="en-US" i="1" dirty="0">
                <a:latin typeface="+mn-lt"/>
              </a:rPr>
              <a:t>Clinical Psychology Review</a:t>
            </a:r>
            <a:r>
              <a:rPr lang="en-US" dirty="0">
                <a:latin typeface="+mn-lt"/>
              </a:rPr>
              <a:t>, 50, 22-36. </a:t>
            </a:r>
            <a:endParaRPr lang="en-US" dirty="0" smtClean="0">
              <a:latin typeface="+mn-lt"/>
            </a:endParaRPr>
          </a:p>
          <a:p>
            <a:pPr lvl="0"/>
            <a:endParaRPr lang="en-CA" dirty="0">
              <a:latin typeface="+mn-lt"/>
            </a:endParaRPr>
          </a:p>
          <a:p>
            <a:r>
              <a:rPr lang="en-US" dirty="0">
                <a:solidFill>
                  <a:srgbClr val="C00000"/>
                </a:solidFill>
                <a:latin typeface="+mn-lt"/>
              </a:rPr>
              <a:t>Muller, R. T</a:t>
            </a:r>
            <a:r>
              <a:rPr lang="en-US" dirty="0">
                <a:solidFill>
                  <a:srgbClr val="FF0000"/>
                </a:solidFill>
                <a:latin typeface="+mn-lt"/>
              </a:rPr>
              <a:t>.  </a:t>
            </a:r>
            <a:r>
              <a:rPr lang="en-US" dirty="0">
                <a:latin typeface="+mn-lt"/>
              </a:rPr>
              <a:t>(2015).  </a:t>
            </a:r>
            <a:r>
              <a:rPr lang="en-US" dirty="0" err="1">
                <a:latin typeface="+mn-lt"/>
              </a:rPr>
              <a:t>آسیب‌های</a:t>
            </a:r>
            <a:r>
              <a:rPr lang="en-US" dirty="0">
                <a:latin typeface="+mn-lt"/>
              </a:rPr>
              <a:t> </a:t>
            </a:r>
            <a:r>
              <a:rPr lang="en-US" dirty="0" err="1">
                <a:latin typeface="+mn-lt"/>
              </a:rPr>
              <a:t>روانی</a:t>
            </a:r>
            <a:r>
              <a:rPr lang="en-US" dirty="0">
                <a:latin typeface="+mn-lt"/>
              </a:rPr>
              <a:t> </a:t>
            </a:r>
            <a:r>
              <a:rPr lang="en-US" dirty="0" err="1">
                <a:latin typeface="+mn-lt"/>
              </a:rPr>
              <a:t>و</a:t>
            </a:r>
            <a:r>
              <a:rPr lang="en-US" dirty="0">
                <a:latin typeface="+mn-lt"/>
              </a:rPr>
              <a:t> </a:t>
            </a:r>
            <a:r>
              <a:rPr lang="en-US" dirty="0" err="1">
                <a:latin typeface="+mn-lt"/>
              </a:rPr>
              <a:t>مراجع</a:t>
            </a:r>
            <a:r>
              <a:rPr lang="en-US" dirty="0">
                <a:latin typeface="+mn-lt"/>
              </a:rPr>
              <a:t> </a:t>
            </a:r>
            <a:r>
              <a:rPr lang="en-US" dirty="0" err="1">
                <a:latin typeface="+mn-lt"/>
              </a:rPr>
              <a:t>اجتنابی</a:t>
            </a:r>
            <a:r>
              <a:rPr lang="en-US" dirty="0">
                <a:latin typeface="+mn-lt"/>
              </a:rPr>
              <a:t>, translated by </a:t>
            </a:r>
            <a:r>
              <a:rPr lang="en-US" dirty="0" err="1">
                <a:latin typeface="+mn-lt"/>
              </a:rPr>
              <a:t>Touraj</a:t>
            </a:r>
            <a:r>
              <a:rPr lang="en-US" dirty="0">
                <a:latin typeface="+mn-lt"/>
              </a:rPr>
              <a:t> S. </a:t>
            </a:r>
            <a:r>
              <a:rPr lang="en-US" dirty="0" err="1">
                <a:latin typeface="+mn-lt"/>
              </a:rPr>
              <a:t>Banab</a:t>
            </a:r>
            <a:r>
              <a:rPr lang="en-US" dirty="0">
                <a:latin typeface="+mn-lt"/>
              </a:rPr>
              <a:t> &amp; Reza </a:t>
            </a:r>
            <a:r>
              <a:rPr lang="en-US" dirty="0" err="1">
                <a:latin typeface="+mn-lt"/>
              </a:rPr>
              <a:t>Babri</a:t>
            </a:r>
            <a:r>
              <a:rPr lang="en-US" dirty="0">
                <a:latin typeface="+mn-lt"/>
              </a:rPr>
              <a:t>.  Tehran, Iran:  </a:t>
            </a:r>
            <a:r>
              <a:rPr lang="en-US" dirty="0" err="1">
                <a:latin typeface="+mn-lt"/>
              </a:rPr>
              <a:t>Sepand</a:t>
            </a:r>
            <a:r>
              <a:rPr lang="en-US" dirty="0">
                <a:latin typeface="+mn-lt"/>
              </a:rPr>
              <a:t> </a:t>
            </a:r>
            <a:r>
              <a:rPr lang="en-US" dirty="0" err="1">
                <a:latin typeface="+mn-lt"/>
              </a:rPr>
              <a:t>Minoo</a:t>
            </a:r>
            <a:r>
              <a:rPr lang="en-US" dirty="0">
                <a:latin typeface="+mn-lt"/>
              </a:rPr>
              <a:t> Publishing. </a:t>
            </a:r>
            <a:r>
              <a:rPr lang="en-US" i="1" u="sng" dirty="0">
                <a:latin typeface="+mn-lt"/>
              </a:rPr>
              <a:t>Farsi (Iranian) Translation. </a:t>
            </a:r>
            <a:endParaRPr lang="en-US" dirty="0">
              <a:latin typeface="+mn-lt"/>
            </a:endParaRPr>
          </a:p>
          <a:p>
            <a:r>
              <a:rPr lang="en-CA" dirty="0">
                <a:latin typeface="+mn-lt"/>
              </a:rPr>
              <a:t> </a:t>
            </a:r>
            <a:endParaRPr lang="en-US" dirty="0">
              <a:latin typeface="+mn-lt"/>
            </a:endParaRPr>
          </a:p>
          <a:p>
            <a:pPr lvl="0"/>
            <a:r>
              <a:rPr lang="en-CA" dirty="0" err="1">
                <a:solidFill>
                  <a:srgbClr val="C00000"/>
                </a:solidFill>
                <a:latin typeface="+mn-lt"/>
              </a:rPr>
              <a:t>Pepler</a:t>
            </a:r>
            <a:r>
              <a:rPr lang="en-CA" dirty="0">
                <a:solidFill>
                  <a:srgbClr val="C00000"/>
                </a:solidFill>
                <a:latin typeface="+mn-lt"/>
              </a:rPr>
              <a:t>, D., </a:t>
            </a:r>
            <a:r>
              <a:rPr lang="en-CA" dirty="0">
                <a:latin typeface="+mn-lt"/>
              </a:rPr>
              <a:t>Cummings, J. &amp; Craig, W. (2016). Healthy Development, Healthy Communities. Volume 4, </a:t>
            </a:r>
            <a:r>
              <a:rPr lang="en-CA" dirty="0" err="1">
                <a:latin typeface="+mn-lt"/>
              </a:rPr>
              <a:t>PREVNet</a:t>
            </a:r>
            <a:r>
              <a:rPr lang="en-CA" dirty="0">
                <a:latin typeface="+mn-lt"/>
              </a:rPr>
              <a:t> Series</a:t>
            </a:r>
            <a:r>
              <a:rPr lang="en-CA" dirty="0" smtClean="0">
                <a:latin typeface="+mn-lt"/>
              </a:rPr>
              <a:t>.</a:t>
            </a:r>
          </a:p>
          <a:p>
            <a:pPr lvl="0"/>
            <a:endParaRPr lang="en-CA" dirty="0" smtClean="0">
              <a:latin typeface="+mn-lt"/>
            </a:endParaRPr>
          </a:p>
          <a:p>
            <a:r>
              <a:rPr lang="en-US" dirty="0">
                <a:solidFill>
                  <a:srgbClr val="C00000"/>
                </a:solidFill>
                <a:latin typeface="+mn-lt"/>
              </a:rPr>
              <a:t>Perry, A</a:t>
            </a:r>
            <a:r>
              <a:rPr lang="en-US" dirty="0">
                <a:latin typeface="+mn-lt"/>
              </a:rPr>
              <a:t>., </a:t>
            </a:r>
            <a:r>
              <a:rPr lang="en-US" dirty="0" err="1">
                <a:latin typeface="+mn-lt"/>
              </a:rPr>
              <a:t>Koudys</a:t>
            </a:r>
            <a:r>
              <a:rPr lang="en-US" dirty="0">
                <a:latin typeface="+mn-lt"/>
              </a:rPr>
              <a:t>, J., Dunlap, G., &amp; Black, A.  Autism Spectrum Disorder.  (in press).  In M. </a:t>
            </a:r>
            <a:r>
              <a:rPr lang="en-US" dirty="0" err="1">
                <a:latin typeface="+mn-lt"/>
              </a:rPr>
              <a:t>Wehmeyer</a:t>
            </a:r>
            <a:r>
              <a:rPr lang="en-US" dirty="0">
                <a:latin typeface="+mn-lt"/>
              </a:rPr>
              <a:t>, K. </a:t>
            </a:r>
            <a:r>
              <a:rPr lang="en-US" dirty="0" err="1">
                <a:latin typeface="+mn-lt"/>
              </a:rPr>
              <a:t>Shogren</a:t>
            </a:r>
            <a:r>
              <a:rPr lang="en-US" dirty="0">
                <a:latin typeface="+mn-lt"/>
              </a:rPr>
              <a:t>, &amp;  A. Fung (Eds.). </a:t>
            </a:r>
            <a:r>
              <a:rPr lang="en-US" dirty="0" smtClean="0">
                <a:latin typeface="+mn-lt"/>
              </a:rPr>
              <a:t>A </a:t>
            </a:r>
            <a:r>
              <a:rPr lang="en-US" dirty="0">
                <a:latin typeface="+mn-lt"/>
              </a:rPr>
              <a:t>Comprehensive Guide to Intellectual and Developmental Disabilities.  Brookes.</a:t>
            </a:r>
          </a:p>
          <a:p>
            <a:r>
              <a:rPr lang="en-US" dirty="0">
                <a:latin typeface="+mn-lt"/>
              </a:rPr>
              <a:t> </a:t>
            </a:r>
          </a:p>
          <a:p>
            <a:r>
              <a:rPr lang="en-US" dirty="0">
                <a:solidFill>
                  <a:srgbClr val="C00000"/>
                </a:solidFill>
                <a:latin typeface="+mn-lt"/>
              </a:rPr>
              <a:t>Perry, A., </a:t>
            </a:r>
            <a:r>
              <a:rPr lang="en-US" dirty="0" err="1">
                <a:latin typeface="+mn-lt"/>
              </a:rPr>
              <a:t>Koudys</a:t>
            </a:r>
            <a:r>
              <a:rPr lang="en-US" dirty="0">
                <a:latin typeface="+mn-lt"/>
              </a:rPr>
              <a:t>, J., &amp; </a:t>
            </a:r>
            <a:r>
              <a:rPr lang="en-US" dirty="0" smtClean="0">
                <a:solidFill>
                  <a:srgbClr val="C00000"/>
                </a:solidFill>
                <a:latin typeface="+mn-lt"/>
              </a:rPr>
              <a:t>*</a:t>
            </a:r>
            <a:r>
              <a:rPr lang="en-US" dirty="0" err="1" smtClean="0">
                <a:solidFill>
                  <a:srgbClr val="C00000"/>
                </a:solidFill>
                <a:latin typeface="+mn-lt"/>
              </a:rPr>
              <a:t>Blacklock</a:t>
            </a:r>
            <a:r>
              <a:rPr lang="en-US" dirty="0">
                <a:solidFill>
                  <a:srgbClr val="C00000"/>
                </a:solidFill>
                <a:latin typeface="+mn-lt"/>
              </a:rPr>
              <a:t>, K</a:t>
            </a:r>
            <a:r>
              <a:rPr lang="en-US" dirty="0">
                <a:latin typeface="+mn-lt"/>
              </a:rPr>
              <a:t>. (2016).  Early intensive </a:t>
            </a:r>
            <a:r>
              <a:rPr lang="en-US" dirty="0" err="1">
                <a:latin typeface="+mn-lt"/>
              </a:rPr>
              <a:t>behavioural</a:t>
            </a:r>
            <a:r>
              <a:rPr lang="en-US" dirty="0">
                <a:latin typeface="+mn-lt"/>
              </a:rPr>
              <a:t> intervention and training.  In N.N. Singh (Ed.), Clinical Handbook of Evidence-based Practices for Individuals with Intellectual Disabilities</a:t>
            </a:r>
            <a:r>
              <a:rPr lang="en-US" b="1" dirty="0">
                <a:latin typeface="+mn-lt"/>
              </a:rPr>
              <a:t>.</a:t>
            </a:r>
            <a:r>
              <a:rPr lang="en-US" dirty="0">
                <a:latin typeface="+mn-lt"/>
              </a:rPr>
              <a:t>  Springer.  </a:t>
            </a:r>
            <a:endParaRPr lang="en-US" dirty="0" smtClean="0">
              <a:latin typeface="+mn-lt"/>
            </a:endParaRPr>
          </a:p>
          <a:p>
            <a:r>
              <a:rPr lang="en-US" dirty="0">
                <a:latin typeface="+mn-lt"/>
              </a:rPr>
              <a:t> </a:t>
            </a:r>
            <a:endParaRPr lang="en-US" dirty="0" smtClean="0">
              <a:latin typeface="+mn-lt"/>
            </a:endParaRPr>
          </a:p>
          <a:p>
            <a:r>
              <a:rPr lang="en-US" dirty="0" smtClean="0">
                <a:solidFill>
                  <a:srgbClr val="C00000"/>
                </a:solidFill>
                <a:latin typeface="+mn-lt"/>
              </a:rPr>
              <a:t>*</a:t>
            </a:r>
            <a:r>
              <a:rPr lang="en-US" dirty="0">
                <a:solidFill>
                  <a:srgbClr val="C00000"/>
                </a:solidFill>
                <a:latin typeface="+mn-lt"/>
              </a:rPr>
              <a:t>Racine, N., Pillai Riddell, R, Flora, D</a:t>
            </a:r>
            <a:r>
              <a:rPr lang="en-US" dirty="0">
                <a:latin typeface="+mn-lt"/>
              </a:rPr>
              <a:t>., </a:t>
            </a:r>
            <a:r>
              <a:rPr lang="en-US" dirty="0" err="1">
                <a:latin typeface="+mn-lt"/>
              </a:rPr>
              <a:t>Taddio</a:t>
            </a:r>
            <a:r>
              <a:rPr lang="en-US" dirty="0">
                <a:latin typeface="+mn-lt"/>
              </a:rPr>
              <a:t>, A., Greenberg, S., and Garfield. H. (2016). Preschool Anticipatory Distress to Immunization Pain: </a:t>
            </a:r>
            <a:r>
              <a:rPr lang="en-US" dirty="0" smtClean="0">
                <a:latin typeface="+mn-lt"/>
              </a:rPr>
              <a:t>Understanding </a:t>
            </a:r>
            <a:r>
              <a:rPr lang="en-US" dirty="0">
                <a:latin typeface="+mn-lt"/>
              </a:rPr>
              <a:t>Development</a:t>
            </a:r>
            <a:r>
              <a:rPr lang="en-US" dirty="0" smtClean="0">
                <a:latin typeface="+mn-lt"/>
              </a:rPr>
              <a:t>.</a:t>
            </a:r>
            <a:r>
              <a:rPr lang="en-US" i="1" dirty="0" smtClean="0">
                <a:latin typeface="+mn-lt"/>
              </a:rPr>
              <a:t> </a:t>
            </a:r>
            <a:r>
              <a:rPr lang="en-US" i="1" dirty="0">
                <a:latin typeface="+mn-lt"/>
              </a:rPr>
              <a:t>Pain. </a:t>
            </a:r>
            <a:r>
              <a:rPr lang="en-US" dirty="0">
                <a:latin typeface="+mn-lt"/>
              </a:rPr>
              <a:t>Sep;157(9):1918-32.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053180" y="5235818"/>
            <a:ext cx="2664431" cy="3132953"/>
          </a:xfrm>
          <a:prstGeom prst="rect">
            <a:avLst/>
          </a:prstGeom>
          <a:ln>
            <a:solidFill>
              <a:schemeClr val="tx1"/>
            </a:solidFill>
          </a:ln>
        </p:spPr>
      </p:pic>
      <p:sp>
        <p:nvSpPr>
          <p:cNvPr id="8" name="TextBox 7"/>
          <p:cNvSpPr txBox="1"/>
          <p:nvPr/>
        </p:nvSpPr>
        <p:spPr>
          <a:xfrm>
            <a:off x="838200" y="8119800"/>
            <a:ext cx="5295901" cy="646331"/>
          </a:xfrm>
          <a:prstGeom prst="rect">
            <a:avLst/>
          </a:prstGeom>
          <a:solidFill>
            <a:schemeClr val="bg1">
              <a:lumMod val="85000"/>
            </a:schemeClr>
          </a:solidFill>
          <a:ln>
            <a:solidFill>
              <a:srgbClr val="C00000"/>
            </a:solidFill>
          </a:ln>
        </p:spPr>
        <p:txBody>
          <a:bodyPr wrap="square" rtlCol="0">
            <a:spAutoFit/>
          </a:bodyPr>
          <a:lstStyle/>
          <a:p>
            <a:r>
              <a:rPr lang="en-US" sz="1200" dirty="0" smtClean="0"/>
              <a:t>Above: </a:t>
            </a:r>
            <a:r>
              <a:rPr lang="en-US" sz="1200" dirty="0" smtClean="0">
                <a:solidFill>
                  <a:srgbClr val="C00000"/>
                </a:solidFill>
              </a:rPr>
              <a:t>Dr. Christine Till </a:t>
            </a:r>
            <a:r>
              <a:rPr lang="en-US" sz="1200" dirty="0" smtClean="0"/>
              <a:t>with two of her </a:t>
            </a:r>
            <a:r>
              <a:rPr lang="en-US" sz="1200" dirty="0"/>
              <a:t>graduate </a:t>
            </a:r>
            <a:r>
              <a:rPr lang="en-US" sz="1200" dirty="0" smtClean="0"/>
              <a:t>students </a:t>
            </a:r>
            <a:r>
              <a:rPr lang="en-US" sz="1200" dirty="0" smtClean="0">
                <a:solidFill>
                  <a:srgbClr val="C00000"/>
                </a:solidFill>
              </a:rPr>
              <a:t>*</a:t>
            </a:r>
            <a:r>
              <a:rPr lang="en-US" sz="1200" dirty="0" err="1" smtClean="0">
                <a:solidFill>
                  <a:srgbClr val="C00000"/>
                </a:solidFill>
              </a:rPr>
              <a:t>Elisea</a:t>
            </a:r>
            <a:r>
              <a:rPr lang="en-US" sz="1200" dirty="0" smtClean="0">
                <a:solidFill>
                  <a:srgbClr val="C00000"/>
                </a:solidFill>
              </a:rPr>
              <a:t> De </a:t>
            </a:r>
            <a:r>
              <a:rPr lang="en-US" sz="1200" dirty="0" err="1" smtClean="0">
                <a:solidFill>
                  <a:srgbClr val="C00000"/>
                </a:solidFill>
              </a:rPr>
              <a:t>Somma</a:t>
            </a:r>
            <a:r>
              <a:rPr lang="en-US" sz="1200" dirty="0" smtClean="0"/>
              <a:t> and </a:t>
            </a:r>
            <a:r>
              <a:rPr lang="en-US" sz="1200" dirty="0" smtClean="0">
                <a:solidFill>
                  <a:srgbClr val="C00000"/>
                </a:solidFill>
              </a:rPr>
              <a:t>*Emily Barlow-</a:t>
            </a:r>
            <a:r>
              <a:rPr lang="en-US" sz="1200" dirty="0" err="1" smtClean="0">
                <a:solidFill>
                  <a:srgbClr val="C00000"/>
                </a:solidFill>
              </a:rPr>
              <a:t>Krelina</a:t>
            </a:r>
            <a:r>
              <a:rPr lang="en-US" sz="1200" dirty="0" smtClean="0">
                <a:solidFill>
                  <a:srgbClr val="C00000"/>
                </a:solidFill>
              </a:rPr>
              <a:t>  </a:t>
            </a:r>
            <a:r>
              <a:rPr lang="en-US" sz="1200" dirty="0" smtClean="0"/>
              <a:t>at the European </a:t>
            </a:r>
            <a:r>
              <a:rPr lang="en-US" sz="1200" dirty="0"/>
              <a:t>Committee for Treatment and Research in Multiple Sclerosis (ECTRIMS)</a:t>
            </a:r>
            <a:r>
              <a:rPr lang="en-US" sz="1200" dirty="0" smtClean="0"/>
              <a:t> in London</a:t>
            </a:r>
            <a:r>
              <a:rPr lang="en-US" sz="1200" dirty="0"/>
              <a:t>, </a:t>
            </a:r>
            <a:r>
              <a:rPr lang="en-US" sz="1200" dirty="0" smtClean="0"/>
              <a:t>England (Sept. 2016)</a:t>
            </a:r>
            <a:endParaRPr lang="en-US" sz="1200" dirty="0"/>
          </a:p>
        </p:txBody>
      </p:sp>
      <p:sp>
        <p:nvSpPr>
          <p:cNvPr id="9"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10</a:t>
            </a:r>
            <a:endParaRPr dirty="0"/>
          </a:p>
        </p:txBody>
      </p:sp>
    </p:spTree>
    <p:extLst>
      <p:ext uri="{BB962C8B-B14F-4D97-AF65-F5344CB8AC3E}">
        <p14:creationId xmlns:p14="http://schemas.microsoft.com/office/powerpoint/2010/main" val="21247547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30" y="603434"/>
            <a:ext cx="6622540" cy="553998"/>
          </a:xfrm>
        </p:spPr>
        <p:txBody>
          <a:bodyPr/>
          <a:lstStyle/>
          <a:p>
            <a:pPr algn="ctr"/>
            <a:r>
              <a:rPr lang="en-US" dirty="0" smtClean="0"/>
              <a:t>Research Accomplishments</a:t>
            </a:r>
            <a:endParaRPr lang="en-US" dirty="0"/>
          </a:p>
        </p:txBody>
      </p:sp>
      <p:sp>
        <p:nvSpPr>
          <p:cNvPr id="3" name="Text Placeholder 2"/>
          <p:cNvSpPr>
            <a:spLocks noGrp="1"/>
          </p:cNvSpPr>
          <p:nvPr>
            <p:ph type="body" idx="1"/>
          </p:nvPr>
        </p:nvSpPr>
        <p:spPr>
          <a:xfrm>
            <a:off x="620607" y="1524000"/>
            <a:ext cx="5616786" cy="6278642"/>
          </a:xfrm>
        </p:spPr>
        <p:txBody>
          <a:bodyPr/>
          <a:lstStyle/>
          <a:p>
            <a:pPr lvl="0"/>
            <a:r>
              <a:rPr lang="en-US" dirty="0" err="1">
                <a:solidFill>
                  <a:srgbClr val="C00000"/>
                </a:solidFill>
                <a:latin typeface="+mj-lt"/>
              </a:rPr>
              <a:t>Rawana</a:t>
            </a:r>
            <a:r>
              <a:rPr lang="en-US" dirty="0">
                <a:solidFill>
                  <a:srgbClr val="C00000"/>
                </a:solidFill>
                <a:latin typeface="+mj-lt"/>
              </a:rPr>
              <a:t>, J.S., *</a:t>
            </a:r>
            <a:r>
              <a:rPr lang="en-US" dirty="0" err="1">
                <a:solidFill>
                  <a:srgbClr val="C00000"/>
                </a:solidFill>
                <a:latin typeface="+mj-lt"/>
              </a:rPr>
              <a:t>McPhie</a:t>
            </a:r>
            <a:r>
              <a:rPr lang="en-US" dirty="0">
                <a:solidFill>
                  <a:srgbClr val="C00000"/>
                </a:solidFill>
                <a:latin typeface="+mj-lt"/>
              </a:rPr>
              <a:t>, M.L., &amp; *</a:t>
            </a:r>
            <a:r>
              <a:rPr lang="en-US" dirty="0" err="1">
                <a:solidFill>
                  <a:srgbClr val="C00000"/>
                </a:solidFill>
                <a:latin typeface="+mj-lt"/>
              </a:rPr>
              <a:t>Hassibi</a:t>
            </a:r>
            <a:r>
              <a:rPr lang="en-US" dirty="0">
                <a:solidFill>
                  <a:srgbClr val="C00000"/>
                </a:solidFill>
                <a:latin typeface="+mj-lt"/>
              </a:rPr>
              <a:t>, B</a:t>
            </a:r>
            <a:r>
              <a:rPr lang="en-US" dirty="0">
                <a:solidFill>
                  <a:srgbClr val="FF0000"/>
                </a:solidFill>
                <a:latin typeface="+mj-lt"/>
              </a:rPr>
              <a:t>. </a:t>
            </a:r>
            <a:r>
              <a:rPr lang="en-US" dirty="0">
                <a:latin typeface="+mj-lt"/>
              </a:rPr>
              <a:t>(2016). Eating- and weight-related factors associated with depressive symptoms in emerging adulthood. </a:t>
            </a:r>
            <a:r>
              <a:rPr lang="en-US" i="1" dirty="0">
                <a:latin typeface="+mj-lt"/>
              </a:rPr>
              <a:t>Eating Behaviors</a:t>
            </a:r>
            <a:r>
              <a:rPr lang="en-US" dirty="0">
                <a:latin typeface="+mj-lt"/>
              </a:rPr>
              <a:t>, </a:t>
            </a:r>
            <a:r>
              <a:rPr lang="en-US" i="1" dirty="0">
                <a:latin typeface="+mj-lt"/>
              </a:rPr>
              <a:t>22, </a:t>
            </a:r>
            <a:r>
              <a:rPr lang="en-US" dirty="0">
                <a:latin typeface="+mj-lt"/>
              </a:rPr>
              <a:t>101-108. </a:t>
            </a:r>
            <a:endParaRPr lang="en-US" dirty="0" smtClean="0">
              <a:latin typeface="+mj-lt"/>
            </a:endParaRPr>
          </a:p>
          <a:p>
            <a:pPr lvl="0"/>
            <a:r>
              <a:rPr lang="en-US" dirty="0">
                <a:latin typeface="+mj-lt"/>
              </a:rPr>
              <a:t> </a:t>
            </a:r>
          </a:p>
          <a:p>
            <a:pPr lvl="0"/>
            <a:r>
              <a:rPr lang="en-US" dirty="0">
                <a:solidFill>
                  <a:srgbClr val="C00000"/>
                </a:solidFill>
                <a:latin typeface="+mj-lt"/>
              </a:rPr>
              <a:t>*Royer-</a:t>
            </a:r>
            <a:r>
              <a:rPr lang="en-US" dirty="0" err="1">
                <a:solidFill>
                  <a:srgbClr val="C00000"/>
                </a:solidFill>
                <a:latin typeface="+mj-lt"/>
              </a:rPr>
              <a:t>Gagnier</a:t>
            </a:r>
            <a:r>
              <a:rPr lang="en-US" dirty="0">
                <a:solidFill>
                  <a:srgbClr val="C00000"/>
                </a:solidFill>
                <a:latin typeface="+mj-lt"/>
              </a:rPr>
              <a:t>, K., </a:t>
            </a:r>
            <a:r>
              <a:rPr lang="en-US" dirty="0">
                <a:latin typeface="+mj-lt"/>
              </a:rPr>
              <a:t>Skilling, T.A., Brown, S.L., Moore, T.E., &amp; </a:t>
            </a:r>
            <a:r>
              <a:rPr lang="en-US" dirty="0" err="1">
                <a:solidFill>
                  <a:srgbClr val="C00000"/>
                </a:solidFill>
                <a:latin typeface="+mj-lt"/>
              </a:rPr>
              <a:t>Rawana</a:t>
            </a:r>
            <a:r>
              <a:rPr lang="en-US" dirty="0">
                <a:solidFill>
                  <a:srgbClr val="C00000"/>
                </a:solidFill>
                <a:latin typeface="+mj-lt"/>
              </a:rPr>
              <a:t>, J.S. </a:t>
            </a:r>
            <a:r>
              <a:rPr lang="en-US" dirty="0">
                <a:latin typeface="+mj-lt"/>
              </a:rPr>
              <a:t>(2016). The Strengths Assessment Inventory – Youth Version: An evaluation of the psychometrics properties with male and female justice-involved youth. </a:t>
            </a:r>
            <a:r>
              <a:rPr lang="en-US" i="1" dirty="0">
                <a:latin typeface="+mj-lt"/>
              </a:rPr>
              <a:t>Psychological Assessment, 28(5)</a:t>
            </a:r>
            <a:r>
              <a:rPr lang="en-US" dirty="0">
                <a:latin typeface="+mj-lt"/>
              </a:rPr>
              <a:t>, 563-574. </a:t>
            </a:r>
            <a:endParaRPr lang="en-US" dirty="0" smtClean="0">
              <a:latin typeface="+mj-lt"/>
            </a:endParaRPr>
          </a:p>
          <a:p>
            <a:pPr lvl="0"/>
            <a:endParaRPr lang="en-US" dirty="0">
              <a:solidFill>
                <a:srgbClr val="C00000"/>
              </a:solidFill>
              <a:latin typeface="+mn-lt"/>
            </a:endParaRPr>
          </a:p>
          <a:p>
            <a:r>
              <a:rPr lang="en-US" dirty="0" smtClean="0">
                <a:solidFill>
                  <a:srgbClr val="C00000"/>
                </a:solidFill>
                <a:latin typeface="+mn-lt"/>
              </a:rPr>
              <a:t>*</a:t>
            </a:r>
            <a:r>
              <a:rPr lang="en-US" dirty="0" err="1">
                <a:solidFill>
                  <a:srgbClr val="C00000"/>
                </a:solidFill>
                <a:latin typeface="+mn-lt"/>
              </a:rPr>
              <a:t>Rependa</a:t>
            </a:r>
            <a:r>
              <a:rPr lang="en-US" dirty="0">
                <a:solidFill>
                  <a:srgbClr val="C00000"/>
                </a:solidFill>
                <a:latin typeface="+mn-lt"/>
              </a:rPr>
              <a:t>, S. L., *</a:t>
            </a:r>
            <a:r>
              <a:rPr lang="en-US" dirty="0" err="1">
                <a:solidFill>
                  <a:srgbClr val="C00000"/>
                </a:solidFill>
                <a:latin typeface="+mn-lt"/>
              </a:rPr>
              <a:t>Cordeiro</a:t>
            </a:r>
            <a:r>
              <a:rPr lang="en-US" dirty="0">
                <a:solidFill>
                  <a:srgbClr val="C00000"/>
                </a:solidFill>
                <a:latin typeface="+mn-lt"/>
              </a:rPr>
              <a:t>, K</a:t>
            </a:r>
            <a:r>
              <a:rPr lang="en-US" i="1" dirty="0">
                <a:solidFill>
                  <a:srgbClr val="C00000"/>
                </a:solidFill>
                <a:latin typeface="+mn-lt"/>
              </a:rPr>
              <a:t>., </a:t>
            </a:r>
            <a:r>
              <a:rPr lang="en-US" dirty="0">
                <a:solidFill>
                  <a:srgbClr val="C00000"/>
                </a:solidFill>
                <a:latin typeface="+mn-lt"/>
              </a:rPr>
              <a:t>&amp; Muller, R. T</a:t>
            </a:r>
            <a:r>
              <a:rPr lang="en-US" b="1" dirty="0">
                <a:solidFill>
                  <a:srgbClr val="C00000"/>
                </a:solidFill>
                <a:latin typeface="+mn-lt"/>
              </a:rPr>
              <a:t>.  </a:t>
            </a:r>
            <a:r>
              <a:rPr lang="en-US" dirty="0">
                <a:latin typeface="+mn-lt"/>
              </a:rPr>
              <a:t>(2016, April).  </a:t>
            </a:r>
            <a:r>
              <a:rPr lang="en-US" u="sng" dirty="0">
                <a:latin typeface="+mn-lt"/>
              </a:rPr>
              <a:t>Trauma Practice:  A tri-phasic model of adult trauma therapy</a:t>
            </a:r>
            <a:r>
              <a:rPr lang="en-US" dirty="0">
                <a:latin typeface="+mn-lt"/>
              </a:rPr>
              <a:t>.  Paper presented at the 33</a:t>
            </a:r>
            <a:r>
              <a:rPr lang="en-US" baseline="30000" dirty="0">
                <a:latin typeface="+mn-lt"/>
              </a:rPr>
              <a:t>rd</a:t>
            </a:r>
            <a:r>
              <a:rPr lang="en-US" dirty="0">
                <a:latin typeface="+mn-lt"/>
              </a:rPr>
              <a:t> annual conference of the International Society for the Study of Trauma &amp; Dissociation.  San Francisco, California, U.S.A</a:t>
            </a:r>
            <a:r>
              <a:rPr lang="en-US" dirty="0" smtClean="0">
                <a:latin typeface="+mn-lt"/>
              </a:rPr>
              <a:t>.</a:t>
            </a:r>
          </a:p>
          <a:p>
            <a:endParaRPr lang="en-CA" dirty="0" smtClean="0">
              <a:latin typeface="+mn-lt"/>
              <a:ea typeface="Arial" charset="0"/>
              <a:cs typeface="Arial" charset="0"/>
            </a:endParaRPr>
          </a:p>
          <a:p>
            <a:r>
              <a:rPr lang="en-CA" dirty="0" err="1" smtClean="0">
                <a:latin typeface="+mn-lt"/>
                <a:ea typeface="Arial" charset="0"/>
                <a:cs typeface="Arial" charset="0"/>
              </a:rPr>
              <a:t>Smarandache</a:t>
            </a:r>
            <a:r>
              <a:rPr lang="en-CA" dirty="0">
                <a:latin typeface="+mn-lt"/>
                <a:ea typeface="Arial" charset="0"/>
                <a:cs typeface="Arial" charset="0"/>
              </a:rPr>
              <a:t>, A., Kim, T. H., </a:t>
            </a:r>
            <a:r>
              <a:rPr lang="en-CA" dirty="0">
                <a:solidFill>
                  <a:srgbClr val="C00000"/>
                </a:solidFill>
                <a:latin typeface="+mn-lt"/>
                <a:ea typeface="Arial" charset="0"/>
                <a:cs typeface="Arial" charset="0"/>
              </a:rPr>
              <a:t>Bohr, Y., </a:t>
            </a:r>
            <a:r>
              <a:rPr lang="en-CA" dirty="0">
                <a:latin typeface="+mn-lt"/>
                <a:ea typeface="Arial" charset="0"/>
                <a:cs typeface="Arial" charset="0"/>
              </a:rPr>
              <a:t>&amp; </a:t>
            </a:r>
            <a:r>
              <a:rPr lang="en-CA" dirty="0" err="1">
                <a:latin typeface="+mn-lt"/>
                <a:ea typeface="Arial" charset="0"/>
                <a:cs typeface="Arial" charset="0"/>
              </a:rPr>
              <a:t>Tamim</a:t>
            </a:r>
            <a:r>
              <a:rPr lang="en-CA" dirty="0">
                <a:latin typeface="+mn-lt"/>
                <a:ea typeface="Arial" charset="0"/>
                <a:cs typeface="Arial" charset="0"/>
              </a:rPr>
              <a:t>, H. (2016). Predictors of a negative labour and birth experience based on a national survey of Canadian women. </a:t>
            </a:r>
            <a:r>
              <a:rPr lang="en-CA" i="1" dirty="0">
                <a:latin typeface="+mn-lt"/>
                <a:ea typeface="Arial" charset="0"/>
                <a:cs typeface="Arial" charset="0"/>
              </a:rPr>
              <a:t>BMC pregnancy and childbirth</a:t>
            </a:r>
            <a:r>
              <a:rPr lang="en-CA" dirty="0">
                <a:latin typeface="+mn-lt"/>
                <a:ea typeface="Arial" charset="0"/>
                <a:cs typeface="Arial" charset="0"/>
              </a:rPr>
              <a:t>, 16(1), 1</a:t>
            </a:r>
            <a:r>
              <a:rPr lang="en-CA" dirty="0" smtClean="0">
                <a:latin typeface="+mn-lt"/>
                <a:ea typeface="Arial" charset="0"/>
                <a:cs typeface="Arial" charset="0"/>
              </a:rPr>
              <a:t>.</a:t>
            </a:r>
          </a:p>
          <a:p>
            <a:endParaRPr lang="en-CA" dirty="0">
              <a:latin typeface="+mn-lt"/>
              <a:ea typeface="Arial" charset="0"/>
              <a:cs typeface="Arial" charset="0"/>
            </a:endParaRPr>
          </a:p>
          <a:p>
            <a:r>
              <a:rPr lang="en-US" dirty="0" err="1">
                <a:latin typeface="+mn-lt"/>
              </a:rPr>
              <a:t>Stanovich</a:t>
            </a:r>
            <a:r>
              <a:rPr lang="en-US" dirty="0">
                <a:latin typeface="+mn-lt"/>
              </a:rPr>
              <a:t>, K. E., West, R. F., &amp; </a:t>
            </a:r>
            <a:r>
              <a:rPr lang="en-US" dirty="0" err="1">
                <a:solidFill>
                  <a:srgbClr val="C00000"/>
                </a:solidFill>
                <a:latin typeface="+mn-lt"/>
              </a:rPr>
              <a:t>Toplak</a:t>
            </a:r>
            <a:r>
              <a:rPr lang="en-US" dirty="0">
                <a:solidFill>
                  <a:srgbClr val="C00000"/>
                </a:solidFill>
                <a:latin typeface="+mn-lt"/>
              </a:rPr>
              <a:t>, M. E</a:t>
            </a:r>
            <a:r>
              <a:rPr lang="en-US" dirty="0">
                <a:latin typeface="+mn-lt"/>
              </a:rPr>
              <a:t>. (2016). </a:t>
            </a:r>
            <a:r>
              <a:rPr lang="en-US" i="1" dirty="0">
                <a:latin typeface="+mn-lt"/>
              </a:rPr>
              <a:t>The Rationality Quotient (RQ):  Toward a Test of Rational Thinking</a:t>
            </a:r>
            <a:r>
              <a:rPr lang="en-US" dirty="0">
                <a:latin typeface="+mn-lt"/>
              </a:rPr>
              <a:t>. Cambridge, MA: MIT Press. </a:t>
            </a:r>
            <a:endParaRPr lang="en-CA" dirty="0" smtClean="0">
              <a:latin typeface="+mn-lt"/>
              <a:ea typeface="Arial" charset="0"/>
              <a:cs typeface="Arial" charset="0"/>
            </a:endParaRPr>
          </a:p>
          <a:p>
            <a:endParaRPr lang="en-US" dirty="0">
              <a:latin typeface="+mn-lt"/>
              <a:ea typeface="Arial" charset="0"/>
              <a:cs typeface="Arial" charset="0"/>
            </a:endParaRPr>
          </a:p>
          <a:p>
            <a:r>
              <a:rPr lang="en-US" dirty="0" smtClean="0">
                <a:solidFill>
                  <a:srgbClr val="C00000"/>
                </a:solidFill>
                <a:latin typeface="+mn-lt"/>
                <a:ea typeface="Arial" charset="0"/>
                <a:cs typeface="Arial" charset="0"/>
              </a:rPr>
              <a:t>Till C., </a:t>
            </a:r>
            <a:r>
              <a:rPr lang="en-US" dirty="0" err="1">
                <a:latin typeface="+mn-lt"/>
                <a:ea typeface="Arial" charset="0"/>
                <a:cs typeface="Arial" charset="0"/>
              </a:rPr>
              <a:t>Nogeura</a:t>
            </a:r>
            <a:r>
              <a:rPr lang="en-US" dirty="0">
                <a:latin typeface="+mn-lt"/>
                <a:ea typeface="Arial" charset="0"/>
                <a:cs typeface="Arial" charset="0"/>
              </a:rPr>
              <a:t> A, </a:t>
            </a:r>
            <a:r>
              <a:rPr lang="en-US" dirty="0" err="1">
                <a:latin typeface="+mn-lt"/>
                <a:ea typeface="Arial" charset="0"/>
                <a:cs typeface="Arial" charset="0"/>
              </a:rPr>
              <a:t>Verhey</a:t>
            </a:r>
            <a:r>
              <a:rPr lang="en-US" dirty="0">
                <a:latin typeface="+mn-lt"/>
                <a:ea typeface="Arial" charset="0"/>
                <a:cs typeface="Arial" charset="0"/>
              </a:rPr>
              <a:t> LH, </a:t>
            </a:r>
            <a:r>
              <a:rPr lang="en-US" dirty="0" err="1">
                <a:latin typeface="+mn-lt"/>
                <a:ea typeface="Arial" charset="0"/>
                <a:cs typeface="Arial" charset="0"/>
              </a:rPr>
              <a:t>O’Mahony</a:t>
            </a:r>
            <a:r>
              <a:rPr lang="en-US" dirty="0">
                <a:latin typeface="+mn-lt"/>
                <a:ea typeface="Arial" charset="0"/>
                <a:cs typeface="Arial" charset="0"/>
              </a:rPr>
              <a:t> J, </a:t>
            </a:r>
            <a:r>
              <a:rPr lang="en-US" dirty="0" err="1">
                <a:latin typeface="+mn-lt"/>
                <a:ea typeface="Arial" charset="0"/>
                <a:cs typeface="Arial" charset="0"/>
              </a:rPr>
              <a:t>Yeh</a:t>
            </a:r>
            <a:r>
              <a:rPr lang="en-US" dirty="0">
                <a:latin typeface="+mn-lt"/>
                <a:ea typeface="Arial" charset="0"/>
                <a:cs typeface="Arial" charset="0"/>
              </a:rPr>
              <a:t> A, </a:t>
            </a:r>
            <a:r>
              <a:rPr lang="en-US" dirty="0" err="1">
                <a:latin typeface="+mn-lt"/>
                <a:ea typeface="Arial" charset="0"/>
                <a:cs typeface="Arial" charset="0"/>
              </a:rPr>
              <a:t>Mah</a:t>
            </a:r>
            <a:r>
              <a:rPr lang="en-US" dirty="0">
                <a:latin typeface="+mn-lt"/>
                <a:ea typeface="Arial" charset="0"/>
                <a:cs typeface="Arial" charset="0"/>
              </a:rPr>
              <a:t> J, </a:t>
            </a:r>
            <a:r>
              <a:rPr lang="en-US" dirty="0" err="1">
                <a:latin typeface="+mn-lt"/>
                <a:ea typeface="Arial" charset="0"/>
                <a:cs typeface="Arial" charset="0"/>
              </a:rPr>
              <a:t>Sinopoli</a:t>
            </a:r>
            <a:r>
              <a:rPr lang="en-US" dirty="0">
                <a:latin typeface="+mn-lt"/>
                <a:ea typeface="Arial" charset="0"/>
                <a:cs typeface="Arial" charset="0"/>
              </a:rPr>
              <a:t> KJ, Brooks BL, Aubert-Broche B, Collins DL, Narayana S, Arnold D, </a:t>
            </a:r>
            <a:r>
              <a:rPr lang="en-US" dirty="0" err="1">
                <a:latin typeface="+mn-lt"/>
                <a:ea typeface="Arial" charset="0"/>
                <a:cs typeface="Arial" charset="0"/>
              </a:rPr>
              <a:t>Banwell</a:t>
            </a:r>
            <a:r>
              <a:rPr lang="en-US" dirty="0">
                <a:latin typeface="+mn-lt"/>
                <a:ea typeface="Arial" charset="0"/>
                <a:cs typeface="Arial" charset="0"/>
              </a:rPr>
              <a:t> BL</a:t>
            </a:r>
            <a:r>
              <a:rPr lang="en-US" dirty="0" smtClean="0">
                <a:latin typeface="+mn-lt"/>
                <a:ea typeface="Arial" charset="0"/>
                <a:cs typeface="Arial" charset="0"/>
              </a:rPr>
              <a:t>. (In press). </a:t>
            </a:r>
            <a:r>
              <a:rPr lang="en-US" dirty="0">
                <a:latin typeface="+mn-lt"/>
                <a:ea typeface="Arial" charset="0"/>
                <a:cs typeface="Arial" charset="0"/>
              </a:rPr>
              <a:t>Cognitive and </a:t>
            </a:r>
            <a:r>
              <a:rPr lang="en-US" dirty="0" err="1">
                <a:latin typeface="+mn-lt"/>
                <a:ea typeface="Arial" charset="0"/>
                <a:cs typeface="Arial" charset="0"/>
              </a:rPr>
              <a:t>behavioural</a:t>
            </a:r>
            <a:r>
              <a:rPr lang="en-US" dirty="0">
                <a:latin typeface="+mn-lt"/>
                <a:ea typeface="Arial" charset="0"/>
                <a:cs typeface="Arial" charset="0"/>
              </a:rPr>
              <a:t> functioning in children six months after an acute demyelinating syndrome. Journal of International Neuropsychological Society, </a:t>
            </a:r>
            <a:r>
              <a:rPr lang="en-US" i="1" dirty="0">
                <a:latin typeface="+mn-lt"/>
                <a:ea typeface="Arial" charset="0"/>
                <a:cs typeface="Arial" charset="0"/>
              </a:rPr>
              <a:t>in press</a:t>
            </a:r>
            <a:r>
              <a:rPr lang="en-US" dirty="0" smtClean="0">
                <a:latin typeface="+mn-lt"/>
                <a:ea typeface="Arial" charset="0"/>
                <a:cs typeface="Arial" charset="0"/>
              </a:rPr>
              <a:t>.</a:t>
            </a:r>
          </a:p>
          <a:p>
            <a:endParaRPr lang="en-US" dirty="0">
              <a:latin typeface="+mn-lt"/>
              <a:ea typeface="Arial" charset="0"/>
              <a:cs typeface="Arial" charset="0"/>
            </a:endParaRPr>
          </a:p>
          <a:p>
            <a:r>
              <a:rPr lang="en-US" dirty="0" err="1">
                <a:solidFill>
                  <a:srgbClr val="C00000"/>
                </a:solidFill>
                <a:latin typeface="+mn-lt"/>
              </a:rPr>
              <a:t>Wintre</a:t>
            </a:r>
            <a:r>
              <a:rPr lang="en-US" dirty="0">
                <a:solidFill>
                  <a:srgbClr val="C00000"/>
                </a:solidFill>
                <a:latin typeface="+mn-lt"/>
              </a:rPr>
              <a:t>, M.G</a:t>
            </a:r>
            <a:r>
              <a:rPr lang="en-US" b="1" dirty="0">
                <a:latin typeface="+mn-lt"/>
              </a:rPr>
              <a:t>.,</a:t>
            </a:r>
            <a:r>
              <a:rPr lang="en-US" dirty="0">
                <a:latin typeface="+mn-lt"/>
              </a:rPr>
              <a:t> </a:t>
            </a:r>
            <a:r>
              <a:rPr lang="en-US" dirty="0" err="1">
                <a:latin typeface="+mn-lt"/>
              </a:rPr>
              <a:t>Kandasamy</a:t>
            </a:r>
            <a:r>
              <a:rPr lang="en-US" dirty="0">
                <a:latin typeface="+mn-lt"/>
              </a:rPr>
              <a:t>, A., </a:t>
            </a:r>
            <a:r>
              <a:rPr lang="en-US" dirty="0" smtClean="0">
                <a:solidFill>
                  <a:srgbClr val="C00000"/>
                </a:solidFill>
                <a:latin typeface="+mn-lt"/>
              </a:rPr>
              <a:t>*</a:t>
            </a:r>
            <a:r>
              <a:rPr lang="en-US" dirty="0" err="1" smtClean="0">
                <a:solidFill>
                  <a:srgbClr val="C00000"/>
                </a:solidFill>
                <a:latin typeface="+mn-lt"/>
              </a:rPr>
              <a:t>Chavoshi</a:t>
            </a:r>
            <a:r>
              <a:rPr lang="en-US" dirty="0">
                <a:solidFill>
                  <a:srgbClr val="C00000"/>
                </a:solidFill>
                <a:latin typeface="+mn-lt"/>
              </a:rPr>
              <a:t>, S</a:t>
            </a:r>
            <a:r>
              <a:rPr lang="en-US" dirty="0">
                <a:latin typeface="+mn-lt"/>
              </a:rPr>
              <a:t>., &amp; Wright, L.  (2015). Are International Undergraduate   Students Emerging Adults? Motivations for Studying Abroad. </a:t>
            </a:r>
          </a:p>
          <a:p>
            <a:r>
              <a:rPr lang="en-US" i="1" dirty="0" smtClean="0">
                <a:latin typeface="+mn-lt"/>
              </a:rPr>
              <a:t>Emerging </a:t>
            </a:r>
            <a:r>
              <a:rPr lang="en-US" i="1" dirty="0">
                <a:latin typeface="+mn-lt"/>
              </a:rPr>
              <a:t>Adulthood</a:t>
            </a:r>
            <a:r>
              <a:rPr lang="en-US" dirty="0">
                <a:latin typeface="+mn-lt"/>
              </a:rPr>
              <a:t>, </a:t>
            </a:r>
            <a:r>
              <a:rPr lang="en-US" i="1" dirty="0">
                <a:latin typeface="+mn-lt"/>
              </a:rPr>
              <a:t>3</a:t>
            </a:r>
            <a:r>
              <a:rPr lang="en-US" dirty="0">
                <a:latin typeface="+mn-lt"/>
              </a:rPr>
              <a:t>, 255-264</a:t>
            </a:r>
            <a:r>
              <a:rPr lang="en-US" dirty="0" smtClean="0">
                <a:latin typeface="+mn-lt"/>
              </a:rPr>
              <a:t>.</a:t>
            </a:r>
            <a:endParaRPr lang="en-US" dirty="0">
              <a:latin typeface="+mn-lt"/>
            </a:endParaRPr>
          </a:p>
          <a:p>
            <a:endParaRPr lang="en-US" dirty="0" smtClean="0">
              <a:latin typeface="+mn-lt"/>
              <a:ea typeface="Arial" charset="0"/>
              <a:cs typeface="Arial" charset="0"/>
            </a:endParaRPr>
          </a:p>
          <a:p>
            <a:endParaRPr lang="en-US" dirty="0">
              <a:latin typeface="+mn-lt"/>
              <a:ea typeface="Arial" charset="0"/>
              <a:cs typeface="Arial" charset="0"/>
            </a:endParaRPr>
          </a:p>
          <a:p>
            <a:endParaRPr lang="en-US" dirty="0">
              <a:latin typeface="+mn-lt"/>
              <a:ea typeface="Arial" charset="0"/>
              <a:cs typeface="Arial" charset="0"/>
            </a:endParaRPr>
          </a:p>
          <a:p>
            <a:endParaRPr lang="en-CA" dirty="0">
              <a:latin typeface="+mn-lt"/>
              <a:ea typeface="Arial" charset="0"/>
              <a:cs typeface="Arial" charset="0"/>
            </a:endParaRPr>
          </a:p>
          <a:p>
            <a:endParaRPr lang="en-US" dirty="0">
              <a:latin typeface="+mn-lt"/>
              <a:ea typeface="Arial" charset="0"/>
              <a:cs typeface="Arial" charset="0"/>
            </a:endParaRPr>
          </a:p>
        </p:txBody>
      </p:sp>
      <p:sp>
        <p:nvSpPr>
          <p:cNvPr id="8" name="TextBox 7"/>
          <p:cNvSpPr txBox="1"/>
          <p:nvPr/>
        </p:nvSpPr>
        <p:spPr>
          <a:xfrm>
            <a:off x="548968" y="6926237"/>
            <a:ext cx="5760064" cy="1752810"/>
          </a:xfrm>
          <a:prstGeom prst="rect">
            <a:avLst/>
          </a:prstGeom>
          <a:solidFill>
            <a:schemeClr val="bg1">
              <a:lumMod val="85000"/>
            </a:schemeClr>
          </a:solidFill>
          <a:ln>
            <a:solidFill>
              <a:schemeClr val="tx1"/>
            </a:solidFill>
          </a:ln>
        </p:spPr>
        <p:txBody>
          <a:bodyPr wrap="square" rtlCol="0">
            <a:spAutoFit/>
          </a:bodyPr>
          <a:lstStyle/>
          <a:p>
            <a:r>
              <a:rPr lang="en-US" sz="1200" dirty="0" smtClean="0">
                <a:solidFill>
                  <a:srgbClr val="C00000"/>
                </a:solidFill>
              </a:rPr>
              <a:t>Student Highlight</a:t>
            </a:r>
            <a:r>
              <a:rPr lang="en-US" sz="1200" dirty="0">
                <a:solidFill>
                  <a:srgbClr val="C00000"/>
                </a:solidFill>
              </a:rPr>
              <a:t>: </a:t>
            </a:r>
            <a:r>
              <a:rPr lang="en-US" sz="1200" dirty="0" smtClean="0">
                <a:solidFill>
                  <a:srgbClr val="C00000"/>
                </a:solidFill>
              </a:rPr>
              <a:t>*Ashley </a:t>
            </a:r>
            <a:r>
              <a:rPr lang="en-US" sz="1200" dirty="0" err="1" smtClean="0">
                <a:solidFill>
                  <a:srgbClr val="C00000"/>
                </a:solidFill>
              </a:rPr>
              <a:t>Malin</a:t>
            </a:r>
            <a:r>
              <a:rPr lang="en-US" sz="1200" dirty="0" smtClean="0">
                <a:solidFill>
                  <a:srgbClr val="C00000"/>
                </a:solidFill>
              </a:rPr>
              <a:t> </a:t>
            </a:r>
            <a:r>
              <a:rPr lang="en-US" sz="1200" dirty="0">
                <a:solidFill>
                  <a:srgbClr val="C00000"/>
                </a:solidFill>
              </a:rPr>
              <a:t>(as told by her supervisor </a:t>
            </a:r>
            <a:r>
              <a:rPr lang="en-US" sz="1200" dirty="0" smtClean="0">
                <a:solidFill>
                  <a:srgbClr val="C00000"/>
                </a:solidFill>
              </a:rPr>
              <a:t>Christine Till)</a:t>
            </a:r>
          </a:p>
          <a:p>
            <a:r>
              <a:rPr lang="en-US" sz="1200" dirty="0" smtClean="0"/>
              <a:t>A Clinical </a:t>
            </a:r>
            <a:r>
              <a:rPr lang="en-US" sz="1200" dirty="0"/>
              <a:t>Psychology graduate student, conducted an epidemiologic study, which provided a compelling addition to the current debate about the safety of water fluoridation.  To illustrate the significance of this research, statistics compiled by </a:t>
            </a:r>
            <a:r>
              <a:rPr lang="en-US" sz="1200" i="1" dirty="0"/>
              <a:t>Environmental Health</a:t>
            </a:r>
            <a:r>
              <a:rPr lang="en-US" sz="1200" dirty="0"/>
              <a:t> show that her article was the third most viewed article in 2015 (accessed over 25,000 times!). </a:t>
            </a:r>
            <a:r>
              <a:rPr lang="en-US" sz="1200" dirty="0" smtClean="0"/>
              <a:t>I </a:t>
            </a:r>
            <a:r>
              <a:rPr lang="en-US" sz="1200" dirty="0"/>
              <a:t>am proud to say that Ashley was selected for the 2015 Norman S. </a:t>
            </a:r>
            <a:r>
              <a:rPr lang="en-US" sz="1200" dirty="0" err="1"/>
              <a:t>Endler</a:t>
            </a:r>
            <a:r>
              <a:rPr lang="en-US" sz="1200" dirty="0"/>
              <a:t> Research Fellowship for her outstanding research contribution to children's environmental health. She is now embarking on a post-doctoral fellowship at the Icahn School of Medicine at </a:t>
            </a:r>
            <a:r>
              <a:rPr lang="en-US" sz="1200" dirty="0" smtClean="0"/>
              <a:t>Mount </a:t>
            </a:r>
            <a:r>
              <a:rPr lang="en-US" sz="1200" dirty="0"/>
              <a:t>Sinai in New York City</a:t>
            </a:r>
            <a:r>
              <a:rPr lang="en-US" sz="1200" dirty="0" smtClean="0"/>
              <a:t>.</a:t>
            </a:r>
            <a:endParaRPr lang="en-US" sz="1200" dirty="0"/>
          </a:p>
        </p:txBody>
      </p:sp>
      <p:sp>
        <p:nvSpPr>
          <p:cNvPr id="5"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a:t>	</a:t>
            </a:r>
            <a:r>
              <a:rPr lang="en-CA" dirty="0" smtClean="0"/>
              <a:t>					11</a:t>
            </a:r>
            <a:endParaRPr dirty="0"/>
          </a:p>
        </p:txBody>
      </p:sp>
    </p:spTree>
    <p:extLst>
      <p:ext uri="{BB962C8B-B14F-4D97-AF65-F5344CB8AC3E}">
        <p14:creationId xmlns:p14="http://schemas.microsoft.com/office/powerpoint/2010/main" val="8635816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0606" y="1681880"/>
            <a:ext cx="5616786" cy="5170646"/>
          </a:xfrm>
        </p:spPr>
        <p:txBody>
          <a:bodyPr/>
          <a:lstStyle/>
          <a:p>
            <a:r>
              <a:rPr lang="en-US" dirty="0" err="1">
                <a:solidFill>
                  <a:srgbClr val="C00000"/>
                </a:solidFill>
                <a:latin typeface="+mn-lt"/>
                <a:ea typeface="Arial" charset="0"/>
                <a:cs typeface="Arial" charset="0"/>
              </a:rPr>
              <a:t>Toplak</a:t>
            </a:r>
            <a:r>
              <a:rPr lang="en-US" dirty="0">
                <a:solidFill>
                  <a:srgbClr val="C00000"/>
                </a:solidFill>
                <a:latin typeface="+mn-lt"/>
                <a:ea typeface="Arial" charset="0"/>
                <a:cs typeface="Arial" charset="0"/>
              </a:rPr>
              <a:t>, M. E., </a:t>
            </a:r>
            <a:r>
              <a:rPr lang="en-US" dirty="0" err="1">
                <a:latin typeface="+mn-lt"/>
                <a:ea typeface="Arial" charset="0"/>
                <a:cs typeface="Arial" charset="0"/>
              </a:rPr>
              <a:t>Hosseini</a:t>
            </a:r>
            <a:r>
              <a:rPr lang="en-US" dirty="0">
                <a:latin typeface="+mn-lt"/>
                <a:ea typeface="Arial" charset="0"/>
                <a:cs typeface="Arial" charset="0"/>
              </a:rPr>
              <a:t>, A., &amp; </a:t>
            </a:r>
            <a:r>
              <a:rPr lang="en-US" dirty="0">
                <a:solidFill>
                  <a:srgbClr val="C00000"/>
                </a:solidFill>
                <a:latin typeface="+mn-lt"/>
                <a:ea typeface="Arial" charset="0"/>
                <a:cs typeface="Arial" charset="0"/>
              </a:rPr>
              <a:t>*</a:t>
            </a:r>
            <a:r>
              <a:rPr lang="en-US" dirty="0" err="1">
                <a:solidFill>
                  <a:srgbClr val="C00000"/>
                </a:solidFill>
                <a:latin typeface="+mn-lt"/>
                <a:ea typeface="Arial" charset="0"/>
                <a:cs typeface="Arial" charset="0"/>
              </a:rPr>
              <a:t>Basile</a:t>
            </a:r>
            <a:r>
              <a:rPr lang="en-US" dirty="0">
                <a:solidFill>
                  <a:srgbClr val="C00000"/>
                </a:solidFill>
                <a:latin typeface="+mn-lt"/>
                <a:ea typeface="Arial" charset="0"/>
                <a:cs typeface="Arial" charset="0"/>
              </a:rPr>
              <a:t>, A. G</a:t>
            </a:r>
            <a:r>
              <a:rPr lang="en-US" dirty="0">
                <a:latin typeface="+mn-lt"/>
                <a:ea typeface="Arial" charset="0"/>
                <a:cs typeface="Arial" charset="0"/>
              </a:rPr>
              <a:t>. (2016). Temporal discounting and associations with cognitive abilities and ADHD-related difficulties in a developmental sample. In M. E. </a:t>
            </a:r>
            <a:r>
              <a:rPr lang="en-US" dirty="0" err="1">
                <a:latin typeface="+mn-lt"/>
                <a:ea typeface="Arial" charset="0"/>
                <a:cs typeface="Arial" charset="0"/>
              </a:rPr>
              <a:t>Toplak</a:t>
            </a:r>
            <a:r>
              <a:rPr lang="en-US" dirty="0">
                <a:latin typeface="+mn-lt"/>
                <a:ea typeface="Arial" charset="0"/>
                <a:cs typeface="Arial" charset="0"/>
              </a:rPr>
              <a:t> &amp; J. Weller (Eds.), </a:t>
            </a:r>
            <a:r>
              <a:rPr lang="en-US" i="1" dirty="0">
                <a:latin typeface="+mn-lt"/>
                <a:ea typeface="Arial" charset="0"/>
                <a:cs typeface="Arial" charset="0"/>
              </a:rPr>
              <a:t>Individual Differences in Judgment and Decision Making: A Developmental Perspective</a:t>
            </a:r>
            <a:r>
              <a:rPr lang="en-US" dirty="0">
                <a:latin typeface="+mn-lt"/>
                <a:ea typeface="Arial" charset="0"/>
                <a:cs typeface="Arial" charset="0"/>
              </a:rPr>
              <a:t>. London Psychology Press</a:t>
            </a:r>
            <a:r>
              <a:rPr lang="en-US" dirty="0" smtClean="0">
                <a:latin typeface="+mn-lt"/>
                <a:ea typeface="Arial" charset="0"/>
                <a:cs typeface="Arial" charset="0"/>
              </a:rPr>
              <a:t>.</a:t>
            </a:r>
            <a:endParaRPr lang="en-US" dirty="0" smtClean="0">
              <a:solidFill>
                <a:srgbClr val="C00000"/>
              </a:solidFill>
              <a:latin typeface="+mn-lt"/>
              <a:ea typeface="Arial" charset="0"/>
              <a:cs typeface="Arial" charset="0"/>
            </a:endParaRPr>
          </a:p>
          <a:p>
            <a:endParaRPr lang="en-US" dirty="0">
              <a:solidFill>
                <a:srgbClr val="C00000"/>
              </a:solidFill>
              <a:latin typeface="+mn-lt"/>
              <a:ea typeface="Arial" charset="0"/>
              <a:cs typeface="Arial" charset="0"/>
            </a:endParaRPr>
          </a:p>
          <a:p>
            <a:r>
              <a:rPr lang="en-US" dirty="0" err="1" smtClean="0">
                <a:solidFill>
                  <a:srgbClr val="C00000"/>
                </a:solidFill>
                <a:latin typeface="+mn-lt"/>
                <a:ea typeface="Arial" charset="0"/>
                <a:cs typeface="Arial" charset="0"/>
              </a:rPr>
              <a:t>Toplak</a:t>
            </a:r>
            <a:r>
              <a:rPr lang="en-US" dirty="0">
                <a:solidFill>
                  <a:srgbClr val="C00000"/>
                </a:solidFill>
                <a:latin typeface="+mn-lt"/>
                <a:ea typeface="Arial" charset="0"/>
                <a:cs typeface="Arial" charset="0"/>
              </a:rPr>
              <a:t>, M. E</a:t>
            </a:r>
            <a:r>
              <a:rPr lang="en-US" dirty="0">
                <a:solidFill>
                  <a:srgbClr val="FF0000"/>
                </a:solidFill>
                <a:latin typeface="+mn-lt"/>
                <a:ea typeface="Arial" charset="0"/>
                <a:cs typeface="Arial" charset="0"/>
              </a:rPr>
              <a:t>. </a:t>
            </a:r>
            <a:r>
              <a:rPr lang="en-US" dirty="0">
                <a:latin typeface="+mn-lt"/>
                <a:ea typeface="Arial" charset="0"/>
                <a:cs typeface="Arial" charset="0"/>
              </a:rPr>
              <a:t>&amp; Weller, J. (Editors) (2016). </a:t>
            </a:r>
            <a:r>
              <a:rPr lang="en-US" i="1" dirty="0">
                <a:latin typeface="+mn-lt"/>
                <a:ea typeface="Arial" charset="0"/>
                <a:cs typeface="Arial" charset="0"/>
              </a:rPr>
              <a:t>Individual Differences in Judgment and Decision Making: A Developmental Perspective</a:t>
            </a:r>
            <a:r>
              <a:rPr lang="en-US" dirty="0">
                <a:latin typeface="+mn-lt"/>
                <a:ea typeface="Arial" charset="0"/>
                <a:cs typeface="Arial" charset="0"/>
              </a:rPr>
              <a:t>. London: Psychology Press.</a:t>
            </a:r>
          </a:p>
          <a:p>
            <a:r>
              <a:rPr lang="en-US" dirty="0">
                <a:latin typeface="+mn-lt"/>
                <a:ea typeface="Arial" charset="0"/>
                <a:cs typeface="Arial" charset="0"/>
              </a:rPr>
              <a:t> </a:t>
            </a:r>
            <a:endParaRPr lang="en-CA" dirty="0">
              <a:latin typeface="+mn-lt"/>
              <a:ea typeface="Arial" charset="0"/>
              <a:cs typeface="Arial" charset="0"/>
            </a:endParaRPr>
          </a:p>
          <a:p>
            <a:r>
              <a:rPr lang="en-US" dirty="0">
                <a:solidFill>
                  <a:srgbClr val="C00000"/>
                </a:solidFill>
                <a:latin typeface="+mn-lt"/>
                <a:ea typeface="Arial" charset="0"/>
                <a:cs typeface="Arial" charset="0"/>
              </a:rPr>
              <a:t>*Waxman, J., Pillai Riddell, R. R., *</a:t>
            </a:r>
            <a:r>
              <a:rPr lang="en-US" dirty="0" err="1">
                <a:solidFill>
                  <a:srgbClr val="C00000"/>
                </a:solidFill>
                <a:latin typeface="+mn-lt"/>
                <a:ea typeface="Arial" charset="0"/>
                <a:cs typeface="Arial" charset="0"/>
              </a:rPr>
              <a:t>Pinhasov</a:t>
            </a:r>
            <a:r>
              <a:rPr lang="en-US" dirty="0">
                <a:solidFill>
                  <a:srgbClr val="C00000"/>
                </a:solidFill>
                <a:latin typeface="+mn-lt"/>
                <a:ea typeface="Arial" charset="0"/>
                <a:cs typeface="Arial" charset="0"/>
              </a:rPr>
              <a:t>, A</a:t>
            </a:r>
            <a:r>
              <a:rPr lang="en-US" dirty="0">
                <a:latin typeface="+mn-lt"/>
                <a:ea typeface="Arial" charset="0"/>
                <a:cs typeface="Arial" charset="0"/>
              </a:rPr>
              <a:t>., Schmidt, L. A., </a:t>
            </a:r>
            <a:r>
              <a:rPr lang="en-US" dirty="0" err="1">
                <a:latin typeface="+mn-lt"/>
                <a:ea typeface="Arial" charset="0"/>
                <a:cs typeface="Arial" charset="0"/>
              </a:rPr>
              <a:t>Tablon</a:t>
            </a:r>
            <a:r>
              <a:rPr lang="en-US" dirty="0">
                <a:latin typeface="+mn-lt"/>
                <a:ea typeface="Arial" charset="0"/>
                <a:cs typeface="Arial" charset="0"/>
              </a:rPr>
              <a:t>, P. (2016). Development of cardiovascular indices of acute pain responding in infants: A systematic review and meta-analysis. </a:t>
            </a:r>
            <a:r>
              <a:rPr lang="en-US" i="1" dirty="0" smtClean="0">
                <a:latin typeface="+mn-lt"/>
                <a:ea typeface="Arial" charset="0"/>
                <a:cs typeface="Arial" charset="0"/>
              </a:rPr>
              <a:t>Pain </a:t>
            </a:r>
            <a:r>
              <a:rPr lang="en-US" i="1" dirty="0">
                <a:latin typeface="+mn-lt"/>
                <a:ea typeface="Arial" charset="0"/>
                <a:cs typeface="Arial" charset="0"/>
              </a:rPr>
              <a:t>Research and Management </a:t>
            </a:r>
            <a:endParaRPr lang="en-CA" i="1" dirty="0">
              <a:latin typeface="+mn-lt"/>
              <a:ea typeface="Arial" charset="0"/>
              <a:cs typeface="Arial" charset="0"/>
            </a:endParaRPr>
          </a:p>
          <a:p>
            <a:pPr lvl="0"/>
            <a:endParaRPr lang="en-CA" dirty="0">
              <a:solidFill>
                <a:srgbClr val="C00000"/>
              </a:solidFill>
              <a:latin typeface="+mn-lt"/>
              <a:ea typeface="Arial" charset="0"/>
              <a:cs typeface="Arial" charset="0"/>
            </a:endParaRPr>
          </a:p>
          <a:p>
            <a:pPr lvl="0"/>
            <a:r>
              <a:rPr lang="en-CA" dirty="0" smtClean="0">
                <a:solidFill>
                  <a:srgbClr val="C00000"/>
                </a:solidFill>
                <a:latin typeface="+mn-lt"/>
                <a:ea typeface="Arial" charset="0"/>
                <a:cs typeface="Arial" charset="0"/>
              </a:rPr>
              <a:t>Weiss</a:t>
            </a:r>
            <a:r>
              <a:rPr lang="en-CA" dirty="0">
                <a:solidFill>
                  <a:srgbClr val="C00000"/>
                </a:solidFill>
                <a:latin typeface="+mn-lt"/>
                <a:ea typeface="Arial" charset="0"/>
                <a:cs typeface="Arial" charset="0"/>
              </a:rPr>
              <a:t>, J. A., </a:t>
            </a:r>
            <a:r>
              <a:rPr lang="en-CA" dirty="0">
                <a:latin typeface="+mn-lt"/>
                <a:ea typeface="Arial" charset="0"/>
                <a:cs typeface="Arial" charset="0"/>
              </a:rPr>
              <a:t>Cappadocia, M. C., </a:t>
            </a:r>
            <a:r>
              <a:rPr lang="en-CA" dirty="0">
                <a:solidFill>
                  <a:srgbClr val="C00000"/>
                </a:solidFill>
                <a:latin typeface="+mn-lt"/>
                <a:ea typeface="Arial" charset="0"/>
                <a:cs typeface="Arial" charset="0"/>
              </a:rPr>
              <a:t>*Tint, A</a:t>
            </a:r>
            <a:r>
              <a:rPr lang="en-CA" dirty="0">
                <a:latin typeface="+mn-lt"/>
                <a:ea typeface="Arial" charset="0"/>
                <a:cs typeface="Arial" charset="0"/>
              </a:rPr>
              <a:t>., &amp; </a:t>
            </a:r>
            <a:r>
              <a:rPr lang="en-CA" dirty="0" err="1">
                <a:solidFill>
                  <a:srgbClr val="C00000"/>
                </a:solidFill>
                <a:latin typeface="+mn-lt"/>
                <a:ea typeface="Arial" charset="0"/>
                <a:cs typeface="Arial" charset="0"/>
              </a:rPr>
              <a:t>Pepler</a:t>
            </a:r>
            <a:r>
              <a:rPr lang="en-CA" dirty="0">
                <a:solidFill>
                  <a:srgbClr val="C00000"/>
                </a:solidFill>
                <a:latin typeface="+mn-lt"/>
                <a:ea typeface="Arial" charset="0"/>
                <a:cs typeface="Arial" charset="0"/>
              </a:rPr>
              <a:t>, D. </a:t>
            </a:r>
            <a:r>
              <a:rPr lang="en-CA" dirty="0">
                <a:latin typeface="+mn-lt"/>
                <a:ea typeface="Arial" charset="0"/>
                <a:cs typeface="Arial" charset="0"/>
              </a:rPr>
              <a:t>(2015). Bullying victimization, parenting stress, and anxiety among adolescents and young adults with autism spectrum disorder. </a:t>
            </a:r>
            <a:r>
              <a:rPr lang="en-CA" i="1" dirty="0">
                <a:latin typeface="+mn-lt"/>
                <a:ea typeface="Arial" charset="0"/>
                <a:cs typeface="Arial" charset="0"/>
              </a:rPr>
              <a:t>Autism research</a:t>
            </a:r>
            <a:r>
              <a:rPr lang="en-CA" dirty="0">
                <a:latin typeface="+mn-lt"/>
                <a:ea typeface="Arial" charset="0"/>
                <a:cs typeface="Arial" charset="0"/>
              </a:rPr>
              <a:t>, </a:t>
            </a:r>
            <a:r>
              <a:rPr lang="en-CA" i="1" dirty="0">
                <a:latin typeface="+mn-lt"/>
                <a:ea typeface="Arial" charset="0"/>
                <a:cs typeface="Arial" charset="0"/>
              </a:rPr>
              <a:t>8</a:t>
            </a:r>
            <a:r>
              <a:rPr lang="en-CA" dirty="0">
                <a:latin typeface="+mn-lt"/>
                <a:ea typeface="Arial" charset="0"/>
                <a:cs typeface="Arial" charset="0"/>
              </a:rPr>
              <a:t>(6), 727-737.</a:t>
            </a:r>
          </a:p>
          <a:p>
            <a:pPr lvl="0"/>
            <a:endParaRPr lang="en-CA" dirty="0">
              <a:latin typeface="+mn-lt"/>
              <a:ea typeface="Arial" charset="0"/>
              <a:cs typeface="Arial" charset="0"/>
            </a:endParaRPr>
          </a:p>
          <a:p>
            <a:r>
              <a:rPr lang="en-US" dirty="0">
                <a:solidFill>
                  <a:srgbClr val="C00000"/>
                </a:solidFill>
                <a:latin typeface="+mn-lt"/>
                <a:ea typeface="Arial" charset="0"/>
                <a:cs typeface="Arial" charset="0"/>
              </a:rPr>
              <a:t>Weiss, J., *Ting, V., &amp; Perry, A. </a:t>
            </a:r>
            <a:r>
              <a:rPr lang="en-US" dirty="0">
                <a:latin typeface="+mn-lt"/>
                <a:ea typeface="Arial" charset="0"/>
                <a:cs typeface="Arial" charset="0"/>
              </a:rPr>
              <a:t>(2016). Psychosocial correlates of maladaptive </a:t>
            </a:r>
            <a:r>
              <a:rPr lang="en-US" dirty="0" err="1">
                <a:latin typeface="+mn-lt"/>
                <a:ea typeface="Arial" charset="0"/>
                <a:cs typeface="Arial" charset="0"/>
              </a:rPr>
              <a:t>behaviour</a:t>
            </a:r>
            <a:r>
              <a:rPr lang="en-US" dirty="0">
                <a:latin typeface="+mn-lt"/>
                <a:ea typeface="Arial" charset="0"/>
                <a:cs typeface="Arial" charset="0"/>
              </a:rPr>
              <a:t> and psychiatric diagnoses in youth with severe developmental disability. </a:t>
            </a:r>
            <a:r>
              <a:rPr lang="en-US" i="1" dirty="0">
                <a:latin typeface="+mn-lt"/>
                <a:ea typeface="Arial" charset="0"/>
                <a:cs typeface="Arial" charset="0"/>
              </a:rPr>
              <a:t>Journal of Intellectual Disability Research, 60</a:t>
            </a:r>
            <a:r>
              <a:rPr lang="en-US" dirty="0">
                <a:latin typeface="+mn-lt"/>
                <a:ea typeface="Arial" charset="0"/>
                <a:cs typeface="Arial" charset="0"/>
              </a:rPr>
              <a:t>(6), 583-593. </a:t>
            </a:r>
            <a:endParaRPr lang="en-US" dirty="0" smtClean="0">
              <a:latin typeface="+mn-lt"/>
              <a:ea typeface="Arial" charset="0"/>
              <a:cs typeface="Arial" charset="0"/>
            </a:endParaRPr>
          </a:p>
          <a:p>
            <a:endParaRPr lang="en-US" dirty="0" smtClean="0">
              <a:latin typeface="+mn-lt"/>
              <a:ea typeface="Arial" charset="0"/>
              <a:cs typeface="Arial" charset="0"/>
            </a:endParaRPr>
          </a:p>
          <a:p>
            <a:r>
              <a:rPr lang="en-US" dirty="0" err="1">
                <a:latin typeface="+mn-lt"/>
              </a:rPr>
              <a:t>Taheri</a:t>
            </a:r>
            <a:r>
              <a:rPr lang="en-US" dirty="0">
                <a:latin typeface="+mn-lt"/>
              </a:rPr>
              <a:t>, A</a:t>
            </a:r>
            <a:r>
              <a:rPr lang="en-US" dirty="0">
                <a:solidFill>
                  <a:srgbClr val="C00000"/>
                </a:solidFill>
                <a:latin typeface="+mn-lt"/>
              </a:rPr>
              <a:t>., Perry, A</a:t>
            </a:r>
            <a:r>
              <a:rPr lang="en-US" dirty="0">
                <a:latin typeface="+mn-lt"/>
              </a:rPr>
              <a:t>., &amp; </a:t>
            </a:r>
            <a:r>
              <a:rPr lang="en-US" dirty="0" err="1">
                <a:latin typeface="+mn-lt"/>
              </a:rPr>
              <a:t>Minnes</a:t>
            </a:r>
            <a:r>
              <a:rPr lang="en-US" dirty="0">
                <a:latin typeface="+mn-lt"/>
              </a:rPr>
              <a:t>, P. (2016).  Examining the social participation of children and adolescents with Intellectual Disabilities and Autism Spectrum Disorder in relation to peers. </a:t>
            </a:r>
            <a:r>
              <a:rPr lang="en-US" i="1" dirty="0">
                <a:latin typeface="+mn-lt"/>
              </a:rPr>
              <a:t>Journal of Intellectual Disability Research</a:t>
            </a:r>
            <a:r>
              <a:rPr lang="en-US" dirty="0">
                <a:latin typeface="+mn-lt"/>
              </a:rPr>
              <a:t>, 60(5), 435-443. DOI: </a:t>
            </a:r>
            <a:r>
              <a:rPr lang="en-US" dirty="0" smtClean="0">
                <a:latin typeface="+mn-lt"/>
              </a:rPr>
              <a:t>10.1111/jir.12289</a:t>
            </a:r>
            <a:r>
              <a:rPr lang="en-US" dirty="0">
                <a:latin typeface="+mn-lt"/>
                <a:ea typeface="Arial" charset="0"/>
                <a:cs typeface="Arial" charset="0"/>
              </a:rPr>
              <a:t> </a:t>
            </a:r>
            <a:endParaRPr lang="en-US" dirty="0" smtClean="0">
              <a:latin typeface="+mn-lt"/>
              <a:ea typeface="Arial" charset="0"/>
              <a:cs typeface="Arial" charset="0"/>
            </a:endParaRPr>
          </a:p>
          <a:p>
            <a:endParaRPr lang="en-US" dirty="0">
              <a:latin typeface="+mn-lt"/>
              <a:ea typeface="Arial" charset="0"/>
              <a:cs typeface="Arial" charset="0"/>
            </a:endParaRPr>
          </a:p>
          <a:p>
            <a:r>
              <a:rPr lang="en-US" dirty="0">
                <a:solidFill>
                  <a:srgbClr val="C00000"/>
                </a:solidFill>
                <a:latin typeface="+mn-lt"/>
                <a:ea typeface="Arial" charset="0"/>
                <a:cs typeface="Arial" charset="0"/>
              </a:rPr>
              <a:t>*Tint A., &amp; Weiss, J. A</a:t>
            </a:r>
            <a:r>
              <a:rPr lang="en-US" dirty="0">
                <a:solidFill>
                  <a:srgbClr val="FF0000"/>
                </a:solidFill>
                <a:latin typeface="+mn-lt"/>
                <a:ea typeface="Arial" charset="0"/>
                <a:cs typeface="Arial" charset="0"/>
              </a:rPr>
              <a:t>. </a:t>
            </a:r>
            <a:r>
              <a:rPr lang="en-US" dirty="0">
                <a:latin typeface="+mn-lt"/>
                <a:ea typeface="Arial" charset="0"/>
                <a:cs typeface="Arial" charset="0"/>
              </a:rPr>
              <a:t>(2016). Family wellbeing of individuals with autism spectrum disorder: A scoping review. </a:t>
            </a:r>
            <a:r>
              <a:rPr lang="en-US" i="1" dirty="0">
                <a:latin typeface="+mn-lt"/>
                <a:ea typeface="Arial" charset="0"/>
                <a:cs typeface="Arial" charset="0"/>
              </a:rPr>
              <a:t>Autism, 20</a:t>
            </a:r>
            <a:r>
              <a:rPr lang="en-US" dirty="0">
                <a:latin typeface="+mn-lt"/>
                <a:ea typeface="Arial" charset="0"/>
                <a:cs typeface="Arial" charset="0"/>
              </a:rPr>
              <a:t>(3),</a:t>
            </a:r>
            <a:r>
              <a:rPr lang="en-US" i="1" dirty="0">
                <a:latin typeface="+mn-lt"/>
                <a:ea typeface="Arial" charset="0"/>
                <a:cs typeface="Arial" charset="0"/>
              </a:rPr>
              <a:t> </a:t>
            </a:r>
            <a:r>
              <a:rPr lang="en-US" dirty="0">
                <a:latin typeface="+mn-lt"/>
                <a:ea typeface="Arial" charset="0"/>
                <a:cs typeface="Arial" charset="0"/>
              </a:rPr>
              <a:t>262-275.</a:t>
            </a:r>
          </a:p>
          <a:p>
            <a:pPr lvl="0"/>
            <a:endParaRPr lang="en-US" dirty="0">
              <a:latin typeface="+mn-lt"/>
              <a:ea typeface="Arial" charset="0"/>
              <a:cs typeface="Arial" charset="0"/>
            </a:endParaRPr>
          </a:p>
          <a:p>
            <a:endParaRPr lang="en-US" dirty="0">
              <a:latin typeface="+mn-lt"/>
            </a:endParaRPr>
          </a:p>
        </p:txBody>
      </p:sp>
      <p:sp>
        <p:nvSpPr>
          <p:cNvPr id="6" name="Title 1"/>
          <p:cNvSpPr>
            <a:spLocks noGrp="1"/>
          </p:cNvSpPr>
          <p:nvPr>
            <p:ph type="title"/>
          </p:nvPr>
        </p:nvSpPr>
        <p:spPr>
          <a:xfrm>
            <a:off x="117729" y="609600"/>
            <a:ext cx="6622540" cy="482600"/>
          </a:xfrm>
        </p:spPr>
        <p:txBody>
          <a:bodyPr/>
          <a:lstStyle/>
          <a:p>
            <a:pPr algn="ctr"/>
            <a:r>
              <a:rPr lang="en-US" dirty="0" smtClean="0"/>
              <a:t>Research Accomplishments</a:t>
            </a:r>
            <a:endParaRPr lang="en-US" dirty="0"/>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845820" y="6545079"/>
            <a:ext cx="2971800" cy="2282331"/>
          </a:xfrm>
          <a:prstGeom prst="rect">
            <a:avLst/>
          </a:prstGeom>
          <a:ln>
            <a:solidFill>
              <a:schemeClr val="tx1"/>
            </a:solidFill>
          </a:ln>
        </p:spPr>
      </p:pic>
      <p:sp>
        <p:nvSpPr>
          <p:cNvPr id="9" name="Rectangle 8"/>
          <p:cNvSpPr/>
          <p:nvPr/>
        </p:nvSpPr>
        <p:spPr>
          <a:xfrm>
            <a:off x="4000922" y="7162800"/>
            <a:ext cx="2356665" cy="954107"/>
          </a:xfrm>
          <a:prstGeom prst="rect">
            <a:avLst/>
          </a:prstGeom>
          <a:solidFill>
            <a:schemeClr val="bg1">
              <a:lumMod val="85000"/>
            </a:schemeClr>
          </a:solidFill>
          <a:ln>
            <a:solidFill>
              <a:srgbClr val="FF0000"/>
            </a:solidFill>
          </a:ln>
        </p:spPr>
        <p:txBody>
          <a:bodyPr wrap="square">
            <a:spAutoFit/>
          </a:bodyPr>
          <a:lstStyle/>
          <a:p>
            <a:pPr>
              <a:spcAft>
                <a:spcPts val="0"/>
              </a:spcAft>
            </a:pPr>
            <a:r>
              <a:rPr lang="en-US" sz="1400" dirty="0" smtClean="0">
                <a:ea typeface="ＭＳ 明朝" charset="-128"/>
                <a:cs typeface="Times New Roman" charset="0"/>
              </a:rPr>
              <a:t>Left: </a:t>
            </a:r>
            <a:r>
              <a:rPr lang="en-US" sz="1400" dirty="0" smtClean="0">
                <a:solidFill>
                  <a:srgbClr val="C00000"/>
                </a:solidFill>
                <a:ea typeface="ＭＳ 明朝" charset="-128"/>
                <a:cs typeface="Times New Roman" charset="0"/>
              </a:rPr>
              <a:t>Dr. Yvonne Bohr </a:t>
            </a:r>
            <a:r>
              <a:rPr lang="en-US" sz="1400" dirty="0" smtClean="0">
                <a:ea typeface="ＭＳ 明朝" charset="-128"/>
                <a:cs typeface="Times New Roman" charset="0"/>
              </a:rPr>
              <a:t>with </a:t>
            </a:r>
            <a:r>
              <a:rPr lang="en-US" sz="1400" dirty="0" smtClean="0">
                <a:solidFill>
                  <a:srgbClr val="C00000"/>
                </a:solidFill>
                <a:ea typeface="ＭＳ 明朝" charset="-128"/>
                <a:cs typeface="Times New Roman" charset="0"/>
              </a:rPr>
              <a:t>*</a:t>
            </a:r>
            <a:r>
              <a:rPr lang="en-US" sz="1400" dirty="0" err="1" smtClean="0">
                <a:solidFill>
                  <a:srgbClr val="C00000"/>
                </a:solidFill>
                <a:ea typeface="ＭＳ 明朝" charset="-128"/>
                <a:cs typeface="Times New Roman" charset="0"/>
              </a:rPr>
              <a:t>Bramilee</a:t>
            </a:r>
            <a:r>
              <a:rPr lang="en-US" sz="1400" dirty="0" smtClean="0">
                <a:solidFill>
                  <a:srgbClr val="C00000"/>
                </a:solidFill>
                <a:ea typeface="ＭＳ 明朝" charset="-128"/>
                <a:cs typeface="Times New Roman" charset="0"/>
              </a:rPr>
              <a:t> </a:t>
            </a:r>
            <a:r>
              <a:rPr lang="en-US" sz="1400" dirty="0" err="1">
                <a:solidFill>
                  <a:srgbClr val="C00000"/>
                </a:solidFill>
                <a:ea typeface="ＭＳ 明朝" charset="-128"/>
                <a:cs typeface="Times New Roman" charset="0"/>
              </a:rPr>
              <a:t>Dhayanandhan</a:t>
            </a:r>
            <a:r>
              <a:rPr lang="en-US" sz="1400" dirty="0">
                <a:solidFill>
                  <a:srgbClr val="C00000"/>
                </a:solidFill>
                <a:ea typeface="ＭＳ 明朝" charset="-128"/>
                <a:cs typeface="Times New Roman" charset="0"/>
              </a:rPr>
              <a:t> </a:t>
            </a:r>
            <a:r>
              <a:rPr lang="en-US" sz="1400" dirty="0">
                <a:ea typeface="ＭＳ 明朝" charset="-128"/>
                <a:cs typeface="Times New Roman" charset="0"/>
              </a:rPr>
              <a:t>and </a:t>
            </a:r>
            <a:r>
              <a:rPr lang="en-US" sz="1400" dirty="0" smtClean="0">
                <a:solidFill>
                  <a:srgbClr val="C00000"/>
                </a:solidFill>
                <a:ea typeface="ＭＳ 明朝" charset="-128"/>
                <a:cs typeface="Times New Roman" charset="0"/>
              </a:rPr>
              <a:t>*Jessica Chan </a:t>
            </a:r>
            <a:r>
              <a:rPr lang="en-US" sz="1400" dirty="0" smtClean="0">
                <a:ea typeface="ＭＳ 明朝" charset="-128"/>
                <a:cs typeface="Times New Roman" charset="0"/>
              </a:rPr>
              <a:t>at the 2016 graduation ceremony. </a:t>
            </a:r>
            <a:endParaRPr lang="en-US" sz="1400" dirty="0">
              <a:effectLst/>
              <a:ea typeface="ＭＳ 明朝" charset="-128"/>
              <a:cs typeface="Times New Roman" charset="0"/>
            </a:endParaRPr>
          </a:p>
        </p:txBody>
      </p:sp>
      <p:sp>
        <p:nvSpPr>
          <p:cNvPr id="7"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12</a:t>
            </a:r>
            <a:endParaRPr dirty="0"/>
          </a:p>
        </p:txBody>
      </p:sp>
    </p:spTree>
    <p:extLst>
      <p:ext uri="{BB962C8B-B14F-4D97-AF65-F5344CB8AC3E}">
        <p14:creationId xmlns:p14="http://schemas.microsoft.com/office/powerpoint/2010/main" val="6722313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9686" y="609600"/>
            <a:ext cx="6622540" cy="553998"/>
          </a:xfrm>
          <a:prstGeom prst="rect">
            <a:avLst/>
          </a:prstGeom>
        </p:spPr>
        <p:txBody>
          <a:bodyPr vert="horz" wrap="square" lIns="0" tIns="0" rIns="0" bIns="0" rtlCol="0">
            <a:spAutoFit/>
          </a:bodyPr>
          <a:lstStyle/>
          <a:p>
            <a:pPr marL="402590">
              <a:lnSpc>
                <a:spcPct val="100000"/>
              </a:lnSpc>
            </a:pPr>
            <a:r>
              <a:rPr spc="-195" dirty="0"/>
              <a:t>R</a:t>
            </a:r>
            <a:r>
              <a:rPr spc="-60" dirty="0"/>
              <a:t>es</a:t>
            </a:r>
            <a:r>
              <a:rPr spc="-50" dirty="0"/>
              <a:t>e</a:t>
            </a:r>
            <a:r>
              <a:rPr spc="160" dirty="0"/>
              <a:t>a</a:t>
            </a:r>
            <a:r>
              <a:rPr spc="5" dirty="0"/>
              <a:t>r</a:t>
            </a:r>
            <a:r>
              <a:rPr spc="55" dirty="0"/>
              <a:t>ch</a:t>
            </a:r>
            <a:r>
              <a:rPr spc="-30" dirty="0"/>
              <a:t> </a:t>
            </a:r>
            <a:r>
              <a:rPr lang="en-CA" spc="75" dirty="0" smtClean="0"/>
              <a:t>Accomplishments</a:t>
            </a:r>
            <a:endParaRPr spc="-20" dirty="0"/>
          </a:p>
        </p:txBody>
      </p:sp>
      <p:sp>
        <p:nvSpPr>
          <p:cNvPr id="4" name="object 4"/>
          <p:cNvSpPr txBox="1"/>
          <p:nvPr/>
        </p:nvSpPr>
        <p:spPr>
          <a:xfrm>
            <a:off x="620606" y="1447800"/>
            <a:ext cx="5600700" cy="5940088"/>
          </a:xfrm>
          <a:prstGeom prst="rect">
            <a:avLst/>
          </a:prstGeom>
        </p:spPr>
        <p:txBody>
          <a:bodyPr vert="horz" wrap="square" lIns="0" tIns="0" rIns="0" bIns="0" rtlCol="0">
            <a:spAutoFit/>
          </a:bodyPr>
          <a:lstStyle/>
          <a:p>
            <a:pPr marL="1174750">
              <a:lnSpc>
                <a:spcPct val="100000"/>
              </a:lnSpc>
            </a:pPr>
            <a:r>
              <a:rPr sz="2400" spc="-70" dirty="0" smtClean="0">
                <a:latin typeface="Arial"/>
                <a:cs typeface="Arial"/>
              </a:rPr>
              <a:t>D</a:t>
            </a:r>
            <a:r>
              <a:rPr sz="2400" spc="-110" dirty="0" smtClean="0">
                <a:latin typeface="Arial"/>
                <a:cs typeface="Arial"/>
              </a:rPr>
              <a:t>e</a:t>
            </a:r>
            <a:r>
              <a:rPr sz="2400" spc="50" dirty="0" smtClean="0">
                <a:latin typeface="Arial"/>
                <a:cs typeface="Arial"/>
              </a:rPr>
              <a:t>v</a:t>
            </a:r>
            <a:r>
              <a:rPr lang="en-CA" sz="2400" spc="25" dirty="0" err="1" smtClean="0">
                <a:latin typeface="Arial"/>
                <a:cs typeface="Arial"/>
              </a:rPr>
              <a:t>elopmental</a:t>
            </a:r>
            <a:r>
              <a:rPr lang="en-CA" sz="2400" spc="25" dirty="0" smtClean="0">
                <a:latin typeface="Arial"/>
                <a:cs typeface="Arial"/>
              </a:rPr>
              <a:t> Science</a:t>
            </a:r>
          </a:p>
          <a:p>
            <a:pPr marL="1174750">
              <a:lnSpc>
                <a:spcPct val="100000"/>
              </a:lnSpc>
            </a:pPr>
            <a:endParaRPr lang="en-GB" sz="1400" dirty="0"/>
          </a:p>
          <a:p>
            <a:r>
              <a:rPr lang="en-US" sz="1200" dirty="0" err="1">
                <a:solidFill>
                  <a:srgbClr val="C00000"/>
                </a:solidFill>
              </a:rPr>
              <a:t>Arsalidou</a:t>
            </a:r>
            <a:r>
              <a:rPr lang="en-US" sz="1200" dirty="0">
                <a:solidFill>
                  <a:srgbClr val="C00000"/>
                </a:solidFill>
              </a:rPr>
              <a:t>, M., </a:t>
            </a:r>
            <a:r>
              <a:rPr lang="en-US" sz="1200" dirty="0" err="1">
                <a:solidFill>
                  <a:srgbClr val="C00000"/>
                </a:solidFill>
              </a:rPr>
              <a:t>Pascual</a:t>
            </a:r>
            <a:r>
              <a:rPr lang="en-US" sz="1200" dirty="0">
                <a:solidFill>
                  <a:srgbClr val="C00000"/>
                </a:solidFill>
              </a:rPr>
              <a:t>-Leone, J., &amp; Johnson, J</a:t>
            </a:r>
            <a:r>
              <a:rPr lang="en-US" sz="1200" dirty="0"/>
              <a:t>. (2016, January). </a:t>
            </a:r>
            <a:r>
              <a:rPr lang="en-US" sz="1200" i="1" dirty="0"/>
              <a:t>Quantifying cognitive limitations </a:t>
            </a:r>
            <a:r>
              <a:rPr lang="en-US" sz="1200" i="1" dirty="0" err="1"/>
              <a:t>behaviourally</a:t>
            </a:r>
            <a:r>
              <a:rPr lang="en-US" sz="1200" i="1" dirty="0"/>
              <a:t> and with neuroimaging</a:t>
            </a:r>
            <a:r>
              <a:rPr lang="en-US" sz="1200" dirty="0"/>
              <a:t>. Budapest CEU Conference on Cognitive Development, Budapest, Hungary</a:t>
            </a:r>
            <a:r>
              <a:rPr lang="en-US" sz="1200" dirty="0" smtClean="0"/>
              <a:t>.</a:t>
            </a:r>
          </a:p>
          <a:p>
            <a:endParaRPr lang="en-US" sz="1200" dirty="0"/>
          </a:p>
          <a:p>
            <a:r>
              <a:rPr lang="en-US" sz="1200" dirty="0" err="1">
                <a:solidFill>
                  <a:srgbClr val="C00000"/>
                </a:solidFill>
              </a:rPr>
              <a:t>Arsalidou</a:t>
            </a:r>
            <a:r>
              <a:rPr lang="en-US" sz="1200" dirty="0">
                <a:solidFill>
                  <a:srgbClr val="C00000"/>
                </a:solidFill>
              </a:rPr>
              <a:t>, M</a:t>
            </a:r>
            <a:r>
              <a:rPr lang="en-US" sz="1200" dirty="0"/>
              <a:t>., &amp; </a:t>
            </a:r>
            <a:r>
              <a:rPr lang="en-US" sz="1200" dirty="0" err="1">
                <a:solidFill>
                  <a:srgbClr val="C00000"/>
                </a:solidFill>
              </a:rPr>
              <a:t>Pascual</a:t>
            </a:r>
            <a:r>
              <a:rPr lang="en-US" sz="1200" dirty="0">
                <a:solidFill>
                  <a:srgbClr val="C00000"/>
                </a:solidFill>
              </a:rPr>
              <a:t>-Leone, J</a:t>
            </a:r>
            <a:r>
              <a:rPr lang="en-US" sz="1200" dirty="0"/>
              <a:t>. (2016). Constructivist developmental theory is needed in developmental neuroscience. </a:t>
            </a:r>
            <a:r>
              <a:rPr lang="en-US" sz="1200" i="1" dirty="0" err="1"/>
              <a:t>npj</a:t>
            </a:r>
            <a:r>
              <a:rPr lang="en-US" sz="1200" i="1" dirty="0"/>
              <a:t> Science of Learning</a:t>
            </a:r>
            <a:r>
              <a:rPr lang="en-US" sz="1200" dirty="0"/>
              <a:t>, </a:t>
            </a:r>
            <a:r>
              <a:rPr lang="en-US" sz="1200" i="1" dirty="0"/>
              <a:t>1</a:t>
            </a:r>
            <a:r>
              <a:rPr lang="en-US" sz="1200" dirty="0" smtClean="0"/>
              <a:t>, </a:t>
            </a:r>
            <a:r>
              <a:rPr lang="en-US" sz="1200" dirty="0"/>
              <a:t>16016.</a:t>
            </a:r>
          </a:p>
          <a:p>
            <a:endParaRPr lang="en-US" sz="1200" dirty="0" smtClean="0"/>
          </a:p>
          <a:p>
            <a:r>
              <a:rPr lang="en-US" sz="1200" dirty="0" err="1" smtClean="0">
                <a:solidFill>
                  <a:srgbClr val="C00000"/>
                </a:solidFill>
              </a:rPr>
              <a:t>Arsalidou</a:t>
            </a:r>
            <a:r>
              <a:rPr lang="en-US" sz="1200" dirty="0">
                <a:solidFill>
                  <a:srgbClr val="C00000"/>
                </a:solidFill>
              </a:rPr>
              <a:t>, M</a:t>
            </a:r>
            <a:r>
              <a:rPr lang="en-US" sz="1200" dirty="0"/>
              <a:t>., &amp; </a:t>
            </a:r>
            <a:r>
              <a:rPr lang="en-US" sz="1200" dirty="0" err="1">
                <a:solidFill>
                  <a:srgbClr val="C00000"/>
                </a:solidFill>
              </a:rPr>
              <a:t>Pascual</a:t>
            </a:r>
            <a:r>
              <a:rPr lang="en-US" sz="1200" dirty="0">
                <a:solidFill>
                  <a:srgbClr val="C00000"/>
                </a:solidFill>
              </a:rPr>
              <a:t>-Leone, J</a:t>
            </a:r>
            <a:r>
              <a:rPr lang="en-US" sz="1200" dirty="0"/>
              <a:t>., </a:t>
            </a:r>
            <a:r>
              <a:rPr lang="en-US" sz="1200" dirty="0" err="1"/>
              <a:t>Jabbari</a:t>
            </a:r>
            <a:r>
              <a:rPr lang="en-US" sz="1200" dirty="0"/>
              <a:t>, Y., &amp; Gordon, M. (2016, August).  </a:t>
            </a:r>
            <a:r>
              <a:rPr lang="en-US" sz="1200" i="1" dirty="0"/>
              <a:t>Working memory capacity in young adult bilinguals</a:t>
            </a:r>
            <a:r>
              <a:rPr lang="en-US" sz="1200" dirty="0"/>
              <a:t>. 8</a:t>
            </a:r>
            <a:r>
              <a:rPr lang="en-US" sz="1200" baseline="30000" dirty="0"/>
              <a:t>th</a:t>
            </a:r>
            <a:r>
              <a:rPr lang="en-US" sz="1200" dirty="0"/>
              <a:t> European Working Memory Symposium, Liege, Belgium</a:t>
            </a:r>
            <a:r>
              <a:rPr lang="en-US" sz="1200" dirty="0" smtClean="0"/>
              <a:t>.</a:t>
            </a:r>
          </a:p>
          <a:p>
            <a:endParaRPr lang="en-US" sz="1200" dirty="0"/>
          </a:p>
          <a:p>
            <a:r>
              <a:rPr lang="en-GB" sz="1200" dirty="0" err="1"/>
              <a:t>Barac</a:t>
            </a:r>
            <a:r>
              <a:rPr lang="en-GB" sz="1200" dirty="0"/>
              <a:t>, R., </a:t>
            </a:r>
            <a:r>
              <a:rPr lang="en-GB" sz="1200" dirty="0">
                <a:solidFill>
                  <a:srgbClr val="C00000"/>
                </a:solidFill>
              </a:rPr>
              <a:t>*Moreno, S., </a:t>
            </a:r>
            <a:r>
              <a:rPr lang="en-GB" sz="1200" dirty="0"/>
              <a:t>&amp; </a:t>
            </a:r>
            <a:r>
              <a:rPr lang="en-GB" sz="1200" dirty="0">
                <a:solidFill>
                  <a:srgbClr val="C00000"/>
                </a:solidFill>
              </a:rPr>
              <a:t>Bialystok, E</a:t>
            </a:r>
            <a:r>
              <a:rPr lang="en-GB" sz="1200" dirty="0">
                <a:solidFill>
                  <a:srgbClr val="FF0000"/>
                </a:solidFill>
              </a:rPr>
              <a:t>. </a:t>
            </a:r>
            <a:r>
              <a:rPr lang="en-GB" sz="1200" dirty="0"/>
              <a:t>(2016). </a:t>
            </a:r>
            <a:r>
              <a:rPr lang="en-GB" sz="1200" dirty="0" err="1"/>
              <a:t>Behavioral</a:t>
            </a:r>
            <a:r>
              <a:rPr lang="en-GB" sz="1200" dirty="0"/>
              <a:t> and electrophysiological differences in executive control between monolingual and bilingual children. </a:t>
            </a:r>
            <a:r>
              <a:rPr lang="en-GB" sz="1200" i="1" dirty="0"/>
              <a:t>Child Development, 87, </a:t>
            </a:r>
            <a:r>
              <a:rPr lang="en-GB" sz="1200" dirty="0"/>
              <a:t>1277-1290.</a:t>
            </a:r>
          </a:p>
          <a:p>
            <a:endParaRPr lang="en-GB" sz="1200" dirty="0" smtClean="0"/>
          </a:p>
          <a:p>
            <a:r>
              <a:rPr lang="en-GB" sz="1200" dirty="0">
                <a:solidFill>
                  <a:srgbClr val="C00000"/>
                </a:solidFill>
              </a:rPr>
              <a:t>Bialystok, E., &amp; *Sullivan, M.D</a:t>
            </a:r>
            <a:r>
              <a:rPr lang="en-GB" sz="1200" dirty="0">
                <a:solidFill>
                  <a:srgbClr val="FF0000"/>
                </a:solidFill>
              </a:rPr>
              <a:t>. </a:t>
            </a:r>
            <a:r>
              <a:rPr lang="en-GB" sz="1200" dirty="0"/>
              <a:t>(Eds.) (2016). </a:t>
            </a:r>
            <a:r>
              <a:rPr lang="en-GB" sz="1200" i="1" dirty="0"/>
              <a:t>Bilingualism and ageing: Special issue of Linguistic Approaches to Bilingualism. </a:t>
            </a:r>
            <a:r>
              <a:rPr lang="en-GB" sz="1200" dirty="0"/>
              <a:t>Amsterdam: John </a:t>
            </a:r>
            <a:r>
              <a:rPr lang="en-GB" sz="1200" dirty="0" err="1"/>
              <a:t>Benjamins</a:t>
            </a:r>
            <a:r>
              <a:rPr lang="en-GB" sz="1200" dirty="0"/>
              <a:t> Publishing</a:t>
            </a:r>
            <a:r>
              <a:rPr lang="en-GB" sz="1200" dirty="0" smtClean="0"/>
              <a:t>.</a:t>
            </a:r>
            <a:endParaRPr lang="en-US" sz="1200" dirty="0"/>
          </a:p>
          <a:p>
            <a:endParaRPr lang="en-US" sz="1200" dirty="0"/>
          </a:p>
          <a:p>
            <a:r>
              <a:rPr lang="en-GB" sz="1200" dirty="0">
                <a:solidFill>
                  <a:srgbClr val="C00000"/>
                </a:solidFill>
              </a:rPr>
              <a:t>Bialystok, E</a:t>
            </a:r>
            <a:r>
              <a:rPr lang="en-GB" sz="1200" dirty="0"/>
              <a:t>., </a:t>
            </a:r>
            <a:r>
              <a:rPr lang="en-GB" sz="1200" dirty="0" err="1"/>
              <a:t>Abutalebi</a:t>
            </a:r>
            <a:r>
              <a:rPr lang="en-GB" sz="1200" dirty="0"/>
              <a:t>, J., </a:t>
            </a:r>
            <a:r>
              <a:rPr lang="en-GB" sz="1200" dirty="0" err="1"/>
              <a:t>Bak</a:t>
            </a:r>
            <a:r>
              <a:rPr lang="en-GB" sz="1200" dirty="0"/>
              <a:t>, T.H., Burke, D.M., &amp; Kroll, J.F. (2016). Aging in two languages: Implications for public health. </a:t>
            </a:r>
            <a:r>
              <a:rPr lang="en-GB" sz="1200" i="1" dirty="0"/>
              <a:t>Ageing Research Reviews, 27, </a:t>
            </a:r>
            <a:r>
              <a:rPr lang="en-GB" sz="1200" dirty="0"/>
              <a:t>56-60</a:t>
            </a:r>
            <a:r>
              <a:rPr lang="en-GB" sz="1200" dirty="0" smtClean="0"/>
              <a:t>.</a:t>
            </a:r>
          </a:p>
          <a:p>
            <a:endParaRPr lang="en-GB" sz="1200" dirty="0"/>
          </a:p>
          <a:p>
            <a:pPr lvl="0"/>
            <a:r>
              <a:rPr lang="en-US" sz="1200" dirty="0">
                <a:solidFill>
                  <a:srgbClr val="C00000"/>
                </a:solidFill>
              </a:rPr>
              <a:t>*</a:t>
            </a:r>
            <a:r>
              <a:rPr lang="en-US" sz="1200" dirty="0" err="1">
                <a:solidFill>
                  <a:srgbClr val="C00000"/>
                </a:solidFill>
              </a:rPr>
              <a:t>Comishen</a:t>
            </a:r>
            <a:r>
              <a:rPr lang="en-US" sz="1200" dirty="0">
                <a:solidFill>
                  <a:srgbClr val="C00000"/>
                </a:solidFill>
              </a:rPr>
              <a:t>, K., </a:t>
            </a:r>
            <a:r>
              <a:rPr lang="en-US" sz="1200" dirty="0"/>
              <a:t>Yee, A., </a:t>
            </a:r>
            <a:r>
              <a:rPr lang="en-US" sz="1200" dirty="0">
                <a:solidFill>
                  <a:srgbClr val="C00000"/>
                </a:solidFill>
              </a:rPr>
              <a:t>*Wong-</a:t>
            </a:r>
            <a:r>
              <a:rPr lang="en-US" sz="1200" dirty="0" err="1">
                <a:solidFill>
                  <a:srgbClr val="C00000"/>
                </a:solidFill>
              </a:rPr>
              <a:t>Kee</a:t>
            </a:r>
            <a:r>
              <a:rPr lang="en-US" sz="1200" dirty="0">
                <a:solidFill>
                  <a:srgbClr val="C00000"/>
                </a:solidFill>
              </a:rPr>
              <a:t>-You, A.M.B., &amp; Adler, S.A</a:t>
            </a:r>
            <a:r>
              <a:rPr lang="en-US" sz="1200" dirty="0"/>
              <a:t>. (2016, May). Differential attentional responding in caesarean versus vaginally delivered adults.  Paper presented at the Canadian Association for Neuroscience Satellite Symposium:  Toronto, Canada.</a:t>
            </a:r>
          </a:p>
          <a:p>
            <a:endParaRPr lang="en-GB" sz="1200" dirty="0" smtClean="0"/>
          </a:p>
          <a:p>
            <a:endParaRPr lang="en-GB" sz="1200" dirty="0"/>
          </a:p>
          <a:p>
            <a:endParaRPr lang="en-US" sz="1200" dirty="0"/>
          </a:p>
          <a:p>
            <a:pPr>
              <a:lnSpc>
                <a:spcPct val="100000"/>
              </a:lnSpc>
              <a:spcBef>
                <a:spcPts val="12"/>
              </a:spcBef>
            </a:pPr>
            <a:endParaRPr sz="1200" dirty="0">
              <a:latin typeface="Times New Roman"/>
              <a:cs typeface="Times New Roman"/>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6584" y="6513016"/>
            <a:ext cx="4641003" cy="2323513"/>
          </a:xfrm>
          <a:prstGeom prst="rect">
            <a:avLst/>
          </a:prstGeom>
          <a:ln>
            <a:solidFill>
              <a:schemeClr val="tx1"/>
            </a:solidFill>
          </a:ln>
        </p:spPr>
      </p:pic>
      <p:sp>
        <p:nvSpPr>
          <p:cNvPr id="11" name="TextBox 10"/>
          <p:cNvSpPr txBox="1"/>
          <p:nvPr/>
        </p:nvSpPr>
        <p:spPr>
          <a:xfrm>
            <a:off x="302369" y="6826933"/>
            <a:ext cx="1277934" cy="1384995"/>
          </a:xfrm>
          <a:prstGeom prst="rect">
            <a:avLst/>
          </a:prstGeom>
          <a:solidFill>
            <a:schemeClr val="bg1">
              <a:lumMod val="85000"/>
            </a:schemeClr>
          </a:solidFill>
          <a:ln>
            <a:solidFill>
              <a:srgbClr val="FF0000"/>
            </a:solidFill>
          </a:ln>
        </p:spPr>
        <p:txBody>
          <a:bodyPr wrap="square" rtlCol="0">
            <a:spAutoFit/>
          </a:bodyPr>
          <a:lstStyle/>
          <a:p>
            <a:r>
              <a:rPr lang="en-US" sz="1400" dirty="0" smtClean="0">
                <a:ea typeface="Arial" charset="0"/>
                <a:cs typeface="Arial" charset="0"/>
              </a:rPr>
              <a:t>Right: </a:t>
            </a:r>
            <a:r>
              <a:rPr lang="en-US" sz="1400" dirty="0" smtClean="0">
                <a:solidFill>
                  <a:srgbClr val="C00000"/>
                </a:solidFill>
                <a:ea typeface="Arial" charset="0"/>
                <a:cs typeface="Arial" charset="0"/>
              </a:rPr>
              <a:t>Dr. Ellen Bialystok </a:t>
            </a:r>
            <a:r>
              <a:rPr lang="en-US" sz="1400" dirty="0" smtClean="0">
                <a:ea typeface="Arial" charset="0"/>
                <a:cs typeface="Arial" charset="0"/>
              </a:rPr>
              <a:t>and the Lifespan Cognition and Development Lab</a:t>
            </a:r>
            <a:endParaRPr lang="en-US" sz="1400" dirty="0">
              <a:ea typeface="Arial" charset="0"/>
              <a:cs typeface="Arial" charset="0"/>
            </a:endParaRPr>
          </a:p>
        </p:txBody>
      </p:sp>
      <p:sp>
        <p:nvSpPr>
          <p:cNvPr id="8"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13</a:t>
            </a:r>
            <a:endParaRPr dirty="0"/>
          </a:p>
        </p:txBody>
      </p:sp>
    </p:spTree>
    <p:extLst>
      <p:ext uri="{BB962C8B-B14F-4D97-AF65-F5344CB8AC3E}">
        <p14:creationId xmlns:p14="http://schemas.microsoft.com/office/powerpoint/2010/main" val="21463319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06" y="609600"/>
            <a:ext cx="6622540" cy="553998"/>
          </a:xfrm>
        </p:spPr>
        <p:txBody>
          <a:bodyPr/>
          <a:lstStyle/>
          <a:p>
            <a:r>
              <a:rPr lang="en-US" smtClean="0"/>
              <a:t>Research Accomplishments</a:t>
            </a:r>
            <a:endParaRPr lang="en-US"/>
          </a:p>
        </p:txBody>
      </p:sp>
      <p:sp>
        <p:nvSpPr>
          <p:cNvPr id="3" name="Text Placeholder 2"/>
          <p:cNvSpPr>
            <a:spLocks noGrp="1"/>
          </p:cNvSpPr>
          <p:nvPr>
            <p:ph type="body" idx="1"/>
          </p:nvPr>
        </p:nvSpPr>
        <p:spPr>
          <a:xfrm>
            <a:off x="620606" y="1447800"/>
            <a:ext cx="5616786" cy="5724644"/>
          </a:xfrm>
        </p:spPr>
        <p:txBody>
          <a:bodyPr/>
          <a:lstStyle/>
          <a:p>
            <a:endParaRPr lang="en-US" dirty="0">
              <a:solidFill>
                <a:srgbClr val="C00000"/>
              </a:solidFill>
              <a:latin typeface="+mn-lt"/>
            </a:endParaRPr>
          </a:p>
          <a:p>
            <a:r>
              <a:rPr lang="en-US" dirty="0" err="1" smtClean="0">
                <a:solidFill>
                  <a:srgbClr val="C00000"/>
                </a:solidFill>
                <a:latin typeface="+mn-lt"/>
              </a:rPr>
              <a:t>Goel</a:t>
            </a:r>
            <a:r>
              <a:rPr lang="en-US" dirty="0">
                <a:solidFill>
                  <a:srgbClr val="C00000"/>
                </a:solidFill>
                <a:latin typeface="+mn-lt"/>
              </a:rPr>
              <a:t>, V</a:t>
            </a:r>
            <a:r>
              <a:rPr lang="en-US" dirty="0">
                <a:latin typeface="+mn-lt"/>
              </a:rPr>
              <a:t>. (2015). Indeterminacy tolerance as a basis of hemispheric asymmetry within prefrontal cortex. </a:t>
            </a:r>
            <a:r>
              <a:rPr lang="en-US" i="1" dirty="0">
                <a:latin typeface="+mn-lt"/>
              </a:rPr>
              <a:t>Frontiers in Human Neuroscience</a:t>
            </a:r>
            <a:r>
              <a:rPr lang="en-US" dirty="0">
                <a:latin typeface="+mn-lt"/>
              </a:rPr>
              <a:t>, 9: 326. </a:t>
            </a:r>
            <a:endParaRPr lang="en-US" dirty="0" smtClean="0">
              <a:latin typeface="+mn-lt"/>
            </a:endParaRPr>
          </a:p>
          <a:p>
            <a:endParaRPr lang="en-US" dirty="0">
              <a:latin typeface="+mn-lt"/>
            </a:endParaRPr>
          </a:p>
          <a:p>
            <a:r>
              <a:rPr lang="en-US" dirty="0" err="1">
                <a:solidFill>
                  <a:srgbClr val="C00000"/>
                </a:solidFill>
                <a:latin typeface="+mn-lt"/>
              </a:rPr>
              <a:t>Goel</a:t>
            </a:r>
            <a:r>
              <a:rPr lang="en-US" dirty="0">
                <a:solidFill>
                  <a:srgbClr val="C00000"/>
                </a:solidFill>
                <a:latin typeface="+mn-lt"/>
              </a:rPr>
              <a:t>, V., </a:t>
            </a:r>
            <a:r>
              <a:rPr lang="en-US" dirty="0" err="1">
                <a:latin typeface="+mn-lt"/>
              </a:rPr>
              <a:t>Eimontaite</a:t>
            </a:r>
            <a:r>
              <a:rPr lang="en-US" dirty="0">
                <a:latin typeface="+mn-lt"/>
              </a:rPr>
              <a:t>, I., </a:t>
            </a:r>
            <a:r>
              <a:rPr lang="en-US" dirty="0" err="1">
                <a:latin typeface="+mn-lt"/>
              </a:rPr>
              <a:t>Goel</a:t>
            </a:r>
            <a:r>
              <a:rPr lang="en-US" dirty="0">
                <a:latin typeface="+mn-lt"/>
              </a:rPr>
              <a:t>, A., &amp; Schindler, I. (2015). Differential modulation of performance in insight and divergent thinking tasks with </a:t>
            </a:r>
            <a:r>
              <a:rPr lang="en-US" dirty="0" err="1">
                <a:latin typeface="+mn-lt"/>
              </a:rPr>
              <a:t>tDCS</a:t>
            </a:r>
            <a:r>
              <a:rPr lang="en-US" dirty="0">
                <a:latin typeface="+mn-lt"/>
              </a:rPr>
              <a:t>. </a:t>
            </a:r>
            <a:r>
              <a:rPr lang="en-US" i="1" dirty="0">
                <a:latin typeface="+mn-lt"/>
              </a:rPr>
              <a:t>Journal of Problem Solving. </a:t>
            </a:r>
            <a:r>
              <a:rPr lang="en-US" dirty="0">
                <a:latin typeface="+mn-lt"/>
              </a:rPr>
              <a:t>Vol. 8, </a:t>
            </a:r>
            <a:r>
              <a:rPr lang="en-US" dirty="0" err="1">
                <a:latin typeface="+mn-lt"/>
              </a:rPr>
              <a:t>Iss</a:t>
            </a:r>
            <a:r>
              <a:rPr lang="en-US" dirty="0">
                <a:latin typeface="+mn-lt"/>
              </a:rPr>
              <a:t>. 1, Article 2.</a:t>
            </a:r>
          </a:p>
          <a:p>
            <a:endParaRPr lang="en-US" dirty="0">
              <a:latin typeface="+mn-lt"/>
            </a:endParaRPr>
          </a:p>
          <a:p>
            <a:r>
              <a:rPr lang="en-US" dirty="0">
                <a:solidFill>
                  <a:srgbClr val="C00000"/>
                </a:solidFill>
                <a:latin typeface="+mn-lt"/>
              </a:rPr>
              <a:t>Johnson, J., </a:t>
            </a:r>
            <a:r>
              <a:rPr lang="en-US" dirty="0" err="1">
                <a:solidFill>
                  <a:srgbClr val="C00000"/>
                </a:solidFill>
                <a:latin typeface="+mn-lt"/>
              </a:rPr>
              <a:t>Pascual</a:t>
            </a:r>
            <a:r>
              <a:rPr lang="en-US" dirty="0">
                <a:solidFill>
                  <a:srgbClr val="C00000"/>
                </a:solidFill>
                <a:latin typeface="+mn-lt"/>
              </a:rPr>
              <a:t>-Leone</a:t>
            </a:r>
            <a:r>
              <a:rPr lang="en-US" dirty="0">
                <a:solidFill>
                  <a:srgbClr val="FF0000"/>
                </a:solidFill>
                <a:latin typeface="+mn-lt"/>
              </a:rPr>
              <a:t>, </a:t>
            </a:r>
            <a:r>
              <a:rPr lang="en-US" dirty="0">
                <a:latin typeface="+mn-lt"/>
              </a:rPr>
              <a:t>J., </a:t>
            </a:r>
            <a:r>
              <a:rPr lang="en-US" dirty="0">
                <a:solidFill>
                  <a:srgbClr val="C00000"/>
                </a:solidFill>
                <a:latin typeface="+mn-lt"/>
              </a:rPr>
              <a:t>*</a:t>
            </a:r>
            <a:r>
              <a:rPr lang="en-US" dirty="0" err="1">
                <a:solidFill>
                  <a:srgbClr val="C00000"/>
                </a:solidFill>
                <a:latin typeface="+mn-lt"/>
              </a:rPr>
              <a:t>Giuliano</a:t>
            </a:r>
            <a:r>
              <a:rPr lang="en-US" dirty="0">
                <a:solidFill>
                  <a:srgbClr val="C00000"/>
                </a:solidFill>
                <a:latin typeface="+mn-lt"/>
              </a:rPr>
              <a:t>, M</a:t>
            </a:r>
            <a:r>
              <a:rPr lang="en-US" dirty="0">
                <a:latin typeface="+mn-lt"/>
              </a:rPr>
              <a:t>., Kumar, G., Barker, R., &amp;</a:t>
            </a:r>
            <a:r>
              <a:rPr lang="en-US" dirty="0">
                <a:solidFill>
                  <a:srgbClr val="C00000"/>
                </a:solidFill>
                <a:latin typeface="+mn-lt"/>
              </a:rPr>
              <a:t> *</a:t>
            </a:r>
            <a:r>
              <a:rPr lang="en-US" dirty="0" err="1">
                <a:solidFill>
                  <a:srgbClr val="C00000"/>
                </a:solidFill>
                <a:latin typeface="+mn-lt"/>
              </a:rPr>
              <a:t>Labrish</a:t>
            </a:r>
            <a:r>
              <a:rPr lang="en-US" dirty="0">
                <a:solidFill>
                  <a:srgbClr val="C00000"/>
                </a:solidFill>
                <a:latin typeface="+mn-lt"/>
              </a:rPr>
              <a:t>, C</a:t>
            </a:r>
            <a:r>
              <a:rPr lang="en-US" dirty="0">
                <a:latin typeface="+mn-lt"/>
              </a:rPr>
              <a:t>. (2016, June). </a:t>
            </a:r>
            <a:r>
              <a:rPr lang="en-US" i="1" dirty="0">
                <a:latin typeface="+mn-lt"/>
              </a:rPr>
              <a:t>Longitudinal growth of mental-attentional capacity</a:t>
            </a:r>
            <a:r>
              <a:rPr lang="en-US" dirty="0">
                <a:latin typeface="+mn-lt"/>
              </a:rPr>
              <a:t>. Jean Piaget Society, Chicago, IL.</a:t>
            </a:r>
          </a:p>
          <a:p>
            <a:r>
              <a:rPr lang="en-US" dirty="0">
                <a:latin typeface="+mn-lt"/>
              </a:rPr>
              <a:t> </a:t>
            </a:r>
          </a:p>
          <a:p>
            <a:r>
              <a:rPr lang="en-GB" dirty="0">
                <a:latin typeface="+mn-lt"/>
              </a:rPr>
              <a:t>Kim, T.H.M., </a:t>
            </a:r>
            <a:r>
              <a:rPr lang="en-GB" dirty="0" err="1">
                <a:solidFill>
                  <a:srgbClr val="C00000"/>
                </a:solidFill>
                <a:latin typeface="+mn-lt"/>
              </a:rPr>
              <a:t>Pascual</a:t>
            </a:r>
            <a:r>
              <a:rPr lang="en-GB" dirty="0">
                <a:solidFill>
                  <a:srgbClr val="C00000"/>
                </a:solidFill>
                <a:latin typeface="+mn-lt"/>
              </a:rPr>
              <a:t>-Leone, J., Johnson, </a:t>
            </a:r>
            <a:r>
              <a:rPr lang="en-GB" dirty="0">
                <a:solidFill>
                  <a:srgbClr val="FF0000"/>
                </a:solidFill>
                <a:latin typeface="+mn-lt"/>
              </a:rPr>
              <a:t>J</a:t>
            </a:r>
            <a:r>
              <a:rPr lang="en-GB" dirty="0">
                <a:latin typeface="+mn-lt"/>
              </a:rPr>
              <a:t>., &amp; </a:t>
            </a:r>
            <a:r>
              <a:rPr lang="en-GB" dirty="0" err="1">
                <a:latin typeface="+mn-lt"/>
              </a:rPr>
              <a:t>Tamim</a:t>
            </a:r>
            <a:r>
              <a:rPr lang="en-GB" dirty="0">
                <a:latin typeface="+mn-lt"/>
              </a:rPr>
              <a:t>, H. (2016). </a:t>
            </a:r>
            <a:r>
              <a:rPr lang="en-CA" dirty="0">
                <a:latin typeface="+mn-lt"/>
              </a:rPr>
              <a:t>The mental-attention Tai Chi effect with older adults. </a:t>
            </a:r>
            <a:r>
              <a:rPr lang="en-CA" i="1" dirty="0">
                <a:latin typeface="+mn-lt"/>
              </a:rPr>
              <a:t>BMC Psychology, 4</a:t>
            </a:r>
            <a:r>
              <a:rPr lang="en-CA" dirty="0">
                <a:latin typeface="+mn-lt"/>
              </a:rPr>
              <a:t>:29. </a:t>
            </a:r>
            <a:r>
              <a:rPr lang="en-CA" dirty="0"/>
              <a:t>	</a:t>
            </a:r>
            <a:endParaRPr lang="en-CA" dirty="0" smtClean="0"/>
          </a:p>
          <a:p>
            <a:endParaRPr lang="en-CA" b="1" dirty="0">
              <a:latin typeface="+mn-lt"/>
            </a:endParaRPr>
          </a:p>
          <a:p>
            <a:r>
              <a:rPr lang="en-US" dirty="0" smtClean="0">
                <a:latin typeface="+mn-lt"/>
              </a:rPr>
              <a:t>*</a:t>
            </a:r>
            <a:r>
              <a:rPr lang="en-US" dirty="0" err="1" smtClean="0">
                <a:latin typeface="+mn-lt"/>
              </a:rPr>
              <a:t>Spreng</a:t>
            </a:r>
            <a:r>
              <a:rPr lang="en-US" dirty="0">
                <a:latin typeface="+mn-lt"/>
              </a:rPr>
              <a:t>, R.N</a:t>
            </a:r>
            <a:r>
              <a:rPr lang="en-US" dirty="0" smtClean="0">
                <a:latin typeface="+mn-lt"/>
              </a:rPr>
              <a:t>., </a:t>
            </a:r>
            <a:r>
              <a:rPr lang="en-US" dirty="0" smtClean="0">
                <a:solidFill>
                  <a:srgbClr val="C00000"/>
                </a:solidFill>
                <a:latin typeface="+mn-lt"/>
              </a:rPr>
              <a:t>*Stevens</a:t>
            </a:r>
            <a:r>
              <a:rPr lang="en-US" dirty="0">
                <a:solidFill>
                  <a:srgbClr val="C00000"/>
                </a:solidFill>
                <a:latin typeface="+mn-lt"/>
              </a:rPr>
              <a:t>, W.D</a:t>
            </a:r>
            <a:r>
              <a:rPr lang="en-US" dirty="0" smtClean="0">
                <a:latin typeface="+mn-lt"/>
              </a:rPr>
              <a:t>., </a:t>
            </a:r>
            <a:r>
              <a:rPr lang="en-US" dirty="0" err="1">
                <a:latin typeface="+mn-lt"/>
              </a:rPr>
              <a:t>Viviano</a:t>
            </a:r>
            <a:r>
              <a:rPr lang="en-US" dirty="0">
                <a:latin typeface="+mn-lt"/>
              </a:rPr>
              <a:t>, J.D., &amp; </a:t>
            </a:r>
            <a:r>
              <a:rPr lang="en-US" dirty="0" err="1">
                <a:latin typeface="+mn-lt"/>
              </a:rPr>
              <a:t>Schacter</a:t>
            </a:r>
            <a:r>
              <a:rPr lang="en-US" dirty="0">
                <a:latin typeface="+mn-lt"/>
              </a:rPr>
              <a:t>, D.L. (2016</a:t>
            </a:r>
            <a:r>
              <a:rPr lang="en-US" dirty="0" smtClean="0">
                <a:latin typeface="+mn-lt"/>
              </a:rPr>
              <a:t>). Attenuated </a:t>
            </a:r>
            <a:r>
              <a:rPr lang="en-US" dirty="0" err="1" smtClean="0">
                <a:latin typeface="+mn-lt"/>
              </a:rPr>
              <a:t>anticorrelation</a:t>
            </a:r>
            <a:r>
              <a:rPr lang="en-US" dirty="0" smtClean="0">
                <a:latin typeface="+mn-lt"/>
              </a:rPr>
              <a:t> </a:t>
            </a:r>
            <a:r>
              <a:rPr lang="en-US" dirty="0">
                <a:latin typeface="+mn-lt"/>
              </a:rPr>
              <a:t>between the default and dorsal </a:t>
            </a:r>
            <a:r>
              <a:rPr lang="en-US" dirty="0" smtClean="0">
                <a:latin typeface="+mn-lt"/>
              </a:rPr>
              <a:t>attention networks </a:t>
            </a:r>
            <a:r>
              <a:rPr lang="en-US" dirty="0">
                <a:latin typeface="+mn-lt"/>
              </a:rPr>
              <a:t>with aging: evidence from task and rest. </a:t>
            </a:r>
            <a:r>
              <a:rPr lang="en-US" i="1" dirty="0">
                <a:latin typeface="+mn-lt"/>
              </a:rPr>
              <a:t>Neurobiology of </a:t>
            </a:r>
            <a:r>
              <a:rPr lang="en-US" i="1" dirty="0" smtClean="0">
                <a:latin typeface="+mn-lt"/>
              </a:rPr>
              <a:t>Aging</a:t>
            </a:r>
            <a:r>
              <a:rPr lang="en-US" dirty="0" smtClean="0">
                <a:latin typeface="+mn-lt"/>
              </a:rPr>
              <a:t>, 45</a:t>
            </a:r>
            <a:r>
              <a:rPr lang="en-US" dirty="0">
                <a:latin typeface="+mn-lt"/>
              </a:rPr>
              <a:t>, 149-160</a:t>
            </a:r>
            <a:r>
              <a:rPr lang="en-US" dirty="0" smtClean="0">
                <a:latin typeface="+mn-lt"/>
              </a:rPr>
              <a:t>. (*Equal Contribution)</a:t>
            </a:r>
          </a:p>
          <a:p>
            <a:endParaRPr lang="en-US" dirty="0" smtClean="0">
              <a:latin typeface="+mn-lt"/>
            </a:endParaRPr>
          </a:p>
          <a:p>
            <a:r>
              <a:rPr lang="en-US" dirty="0" smtClean="0">
                <a:solidFill>
                  <a:srgbClr val="C00000"/>
                </a:solidFill>
                <a:latin typeface="+mn-lt"/>
              </a:rPr>
              <a:t>Stevens</a:t>
            </a:r>
            <a:r>
              <a:rPr lang="en-US" dirty="0">
                <a:solidFill>
                  <a:srgbClr val="C00000"/>
                </a:solidFill>
                <a:latin typeface="+mn-lt"/>
              </a:rPr>
              <a:t>, W.D., </a:t>
            </a:r>
            <a:r>
              <a:rPr lang="en-US" dirty="0" smtClean="0">
                <a:solidFill>
                  <a:srgbClr val="C00000"/>
                </a:solidFill>
                <a:latin typeface="+mn-lt"/>
              </a:rPr>
              <a:t>*Khan</a:t>
            </a:r>
            <a:r>
              <a:rPr lang="en-US" dirty="0">
                <a:solidFill>
                  <a:srgbClr val="C00000"/>
                </a:solidFill>
                <a:latin typeface="+mn-lt"/>
              </a:rPr>
              <a:t>, N</a:t>
            </a:r>
            <a:r>
              <a:rPr lang="en-US" dirty="0">
                <a:latin typeface="+mn-lt"/>
              </a:rPr>
              <a:t>., </a:t>
            </a:r>
            <a:r>
              <a:rPr lang="en-US" dirty="0" err="1">
                <a:latin typeface="+mn-lt"/>
              </a:rPr>
              <a:t>Kravitz</a:t>
            </a:r>
            <a:r>
              <a:rPr lang="en-US" dirty="0">
                <a:latin typeface="+mn-lt"/>
              </a:rPr>
              <a:t>, D.J., Peng, C.S., </a:t>
            </a:r>
            <a:r>
              <a:rPr lang="en-US" dirty="0" err="1">
                <a:latin typeface="+mn-lt"/>
              </a:rPr>
              <a:t>Tessler</a:t>
            </a:r>
            <a:r>
              <a:rPr lang="en-US" dirty="0">
                <a:latin typeface="+mn-lt"/>
              </a:rPr>
              <a:t>, M.H., </a:t>
            </a:r>
            <a:r>
              <a:rPr lang="en-US" dirty="0" smtClean="0">
                <a:latin typeface="+mn-lt"/>
              </a:rPr>
              <a:t>&amp; Martin</a:t>
            </a:r>
            <a:r>
              <a:rPr lang="en-US" dirty="0">
                <a:latin typeface="+mn-lt"/>
              </a:rPr>
              <a:t>, A. (2016). The visual word form area is highly specialized </a:t>
            </a:r>
            <a:r>
              <a:rPr lang="en-US" dirty="0" smtClean="0">
                <a:latin typeface="+mn-lt"/>
              </a:rPr>
              <a:t>for processing </a:t>
            </a:r>
            <a:r>
              <a:rPr lang="en-US" dirty="0">
                <a:latin typeface="+mn-lt"/>
              </a:rPr>
              <a:t>real words. 46th Annual Meeting of the Society for </a:t>
            </a:r>
            <a:r>
              <a:rPr lang="en-US" dirty="0" smtClean="0">
                <a:latin typeface="+mn-lt"/>
              </a:rPr>
              <a:t>Neuroscience (San </a:t>
            </a:r>
            <a:r>
              <a:rPr lang="en-US" dirty="0">
                <a:latin typeface="+mn-lt"/>
              </a:rPr>
              <a:t>Diego, CA).</a:t>
            </a:r>
          </a:p>
          <a:p>
            <a:endParaRPr lang="en-US" dirty="0">
              <a:latin typeface="+mn-lt"/>
            </a:endParaRPr>
          </a:p>
          <a:p>
            <a:r>
              <a:rPr lang="en-US" dirty="0">
                <a:solidFill>
                  <a:srgbClr val="C00000"/>
                </a:solidFill>
                <a:latin typeface="+mn-lt"/>
              </a:rPr>
              <a:t>*</a:t>
            </a:r>
            <a:r>
              <a:rPr lang="en-US" dirty="0" smtClean="0">
                <a:solidFill>
                  <a:srgbClr val="C00000"/>
                </a:solidFill>
                <a:latin typeface="+mn-lt"/>
              </a:rPr>
              <a:t>Solomon-Harris</a:t>
            </a:r>
            <a:r>
              <a:rPr lang="en-US" dirty="0">
                <a:solidFill>
                  <a:srgbClr val="C00000"/>
                </a:solidFill>
                <a:latin typeface="+mn-lt"/>
              </a:rPr>
              <a:t>, L.M., *</a:t>
            </a:r>
            <a:r>
              <a:rPr lang="en-US" dirty="0" smtClean="0">
                <a:solidFill>
                  <a:srgbClr val="C00000"/>
                </a:solidFill>
                <a:latin typeface="+mn-lt"/>
              </a:rPr>
              <a:t>Khan</a:t>
            </a:r>
            <a:r>
              <a:rPr lang="en-US" dirty="0">
                <a:solidFill>
                  <a:srgbClr val="C00000"/>
                </a:solidFill>
                <a:latin typeface="+mn-lt"/>
              </a:rPr>
              <a:t>, N.A</a:t>
            </a:r>
            <a:r>
              <a:rPr lang="en-US" dirty="0">
                <a:latin typeface="+mn-lt"/>
              </a:rPr>
              <a:t>., Replete, C.S., Peng, C.S., </a:t>
            </a:r>
            <a:r>
              <a:rPr lang="en-US" dirty="0" smtClean="0">
                <a:solidFill>
                  <a:srgbClr val="C00000"/>
                </a:solidFill>
                <a:latin typeface="+mn-lt"/>
              </a:rPr>
              <a:t>Stevens, W.D</a:t>
            </a:r>
            <a:r>
              <a:rPr lang="en-US" dirty="0">
                <a:latin typeface="+mn-lt"/>
              </a:rPr>
              <a:t>., &amp; Martin, A.(2016). Atypical lateralization of face processing </a:t>
            </a:r>
            <a:r>
              <a:rPr lang="en-US" dirty="0" smtClean="0">
                <a:latin typeface="+mn-lt"/>
              </a:rPr>
              <a:t>in autism </a:t>
            </a:r>
            <a:r>
              <a:rPr lang="en-US" dirty="0">
                <a:latin typeface="+mn-lt"/>
              </a:rPr>
              <a:t>spectrum disorders. 46th Annual Meeting of the Society </a:t>
            </a:r>
            <a:r>
              <a:rPr lang="en-US" dirty="0" smtClean="0">
                <a:latin typeface="+mn-lt"/>
              </a:rPr>
              <a:t>for Neuroscience (San </a:t>
            </a:r>
            <a:r>
              <a:rPr lang="en-US" dirty="0">
                <a:latin typeface="+mn-lt"/>
              </a:rPr>
              <a:t>Diego, CA</a:t>
            </a:r>
            <a:r>
              <a:rPr lang="en-US" dirty="0" smtClean="0">
                <a:latin typeface="+mn-lt"/>
              </a:rPr>
              <a:t>).</a:t>
            </a:r>
          </a:p>
          <a:p>
            <a:endParaRPr lang="en-US" b="1" dirty="0">
              <a:latin typeface="+mn-lt"/>
            </a:endParaRPr>
          </a:p>
          <a:p>
            <a:r>
              <a:rPr lang="en-US" dirty="0">
                <a:solidFill>
                  <a:srgbClr val="C00000"/>
                </a:solidFill>
                <a:latin typeface="Calibri" charset="0"/>
                <a:ea typeface="Calibri" charset="0"/>
                <a:cs typeface="Calibri" charset="0"/>
              </a:rPr>
              <a:t>*Wong-</a:t>
            </a:r>
            <a:r>
              <a:rPr lang="en-US" dirty="0" err="1">
                <a:solidFill>
                  <a:srgbClr val="C00000"/>
                </a:solidFill>
                <a:latin typeface="Calibri" charset="0"/>
                <a:ea typeface="Calibri" charset="0"/>
                <a:cs typeface="Calibri" charset="0"/>
              </a:rPr>
              <a:t>Kee</a:t>
            </a:r>
            <a:r>
              <a:rPr lang="en-US" dirty="0">
                <a:solidFill>
                  <a:srgbClr val="C00000"/>
                </a:solidFill>
                <a:latin typeface="Calibri" charset="0"/>
                <a:ea typeface="Calibri" charset="0"/>
                <a:cs typeface="Calibri" charset="0"/>
              </a:rPr>
              <a:t>-You, A.M.B</a:t>
            </a:r>
            <a:r>
              <a:rPr lang="en-US" dirty="0">
                <a:latin typeface="Calibri" charset="0"/>
                <a:ea typeface="Calibri" charset="0"/>
                <a:cs typeface="Calibri" charset="0"/>
              </a:rPr>
              <a:t>., &amp; </a:t>
            </a:r>
            <a:r>
              <a:rPr lang="en-US" dirty="0">
                <a:solidFill>
                  <a:srgbClr val="C00000"/>
                </a:solidFill>
                <a:latin typeface="Calibri" charset="0"/>
                <a:ea typeface="Calibri" charset="0"/>
                <a:cs typeface="Calibri" charset="0"/>
              </a:rPr>
              <a:t>Adler, S.A</a:t>
            </a:r>
            <a:r>
              <a:rPr lang="en-US" dirty="0">
                <a:latin typeface="Calibri" charset="0"/>
                <a:ea typeface="Calibri" charset="0"/>
                <a:cs typeface="Calibri" charset="0"/>
              </a:rPr>
              <a:t>. (2016). Anticipatory eye movements and long-term memory in early infancy.  </a:t>
            </a:r>
            <a:r>
              <a:rPr lang="en-US" i="1" dirty="0">
                <a:latin typeface="Calibri" charset="0"/>
                <a:ea typeface="Calibri" charset="0"/>
                <a:cs typeface="Calibri" charset="0"/>
              </a:rPr>
              <a:t>Developmental Psychobiology</a:t>
            </a:r>
            <a:r>
              <a:rPr lang="en-US" dirty="0">
                <a:latin typeface="Calibri" charset="0"/>
                <a:ea typeface="Calibri" charset="0"/>
                <a:cs typeface="Calibri" charset="0"/>
              </a:rPr>
              <a:t>, 58, 841-851.</a:t>
            </a:r>
          </a:p>
          <a:p>
            <a:endParaRPr lang="en-US" b="1" dirty="0">
              <a:latin typeface="+mn-lt"/>
            </a:endParaRPr>
          </a:p>
          <a:p>
            <a:r>
              <a:rPr lang="en-CA" dirty="0"/>
              <a:t> </a:t>
            </a:r>
            <a:endParaRPr lang="en-US" dirty="0"/>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317" y="6629400"/>
            <a:ext cx="2540396" cy="2053731"/>
          </a:xfrm>
          <a:prstGeom prst="rect">
            <a:avLst/>
          </a:prstGeom>
          <a:ln>
            <a:solidFill>
              <a:schemeClr val="tx1"/>
            </a:solidFill>
          </a:ln>
        </p:spPr>
      </p:pic>
      <p:sp>
        <p:nvSpPr>
          <p:cNvPr id="6" name="Rectangle 5"/>
          <p:cNvSpPr/>
          <p:nvPr/>
        </p:nvSpPr>
        <p:spPr>
          <a:xfrm>
            <a:off x="3563784" y="6629400"/>
            <a:ext cx="2599540" cy="2031325"/>
          </a:xfrm>
          <a:prstGeom prst="rect">
            <a:avLst/>
          </a:prstGeom>
          <a:solidFill>
            <a:schemeClr val="bg1">
              <a:lumMod val="85000"/>
            </a:schemeClr>
          </a:solidFill>
          <a:ln>
            <a:solidFill>
              <a:srgbClr val="C00000"/>
            </a:solidFill>
          </a:ln>
        </p:spPr>
        <p:txBody>
          <a:bodyPr wrap="square">
            <a:spAutoFit/>
          </a:bodyPr>
          <a:lstStyle/>
          <a:p>
            <a:r>
              <a:rPr lang="en-US" sz="1400" i="1" dirty="0"/>
              <a:t>Most interesting research finding of the year: </a:t>
            </a:r>
            <a:r>
              <a:rPr lang="en-US" sz="1400" dirty="0" smtClean="0"/>
              <a:t>Showing </a:t>
            </a:r>
            <a:r>
              <a:rPr lang="en-US" sz="1400" dirty="0"/>
              <a:t>that performance on creativity tasks can be both decreased and increased with simple brain stimulation techniques like </a:t>
            </a:r>
            <a:r>
              <a:rPr lang="en-US" sz="1400" dirty="0" err="1"/>
              <a:t>tDCS</a:t>
            </a:r>
            <a:r>
              <a:rPr lang="en-US" sz="1400" dirty="0"/>
              <a:t>.</a:t>
            </a:r>
          </a:p>
          <a:p>
            <a:pPr marL="171450" indent="-171450">
              <a:buFontTx/>
              <a:buChar char="-"/>
            </a:pPr>
            <a:r>
              <a:rPr lang="en-US" sz="1400" dirty="0" smtClean="0">
                <a:solidFill>
                  <a:srgbClr val="C00000"/>
                </a:solidFill>
              </a:rPr>
              <a:t>Dr</a:t>
            </a:r>
            <a:r>
              <a:rPr lang="en-US" sz="1400" dirty="0">
                <a:solidFill>
                  <a:srgbClr val="C00000"/>
                </a:solidFill>
              </a:rPr>
              <a:t>. Vinod </a:t>
            </a:r>
            <a:r>
              <a:rPr lang="en-US" sz="1400" dirty="0" err="1" smtClean="0">
                <a:solidFill>
                  <a:srgbClr val="C00000"/>
                </a:solidFill>
              </a:rPr>
              <a:t>Goel</a:t>
            </a:r>
            <a:endParaRPr lang="en-US" sz="1400" dirty="0" smtClean="0">
              <a:solidFill>
                <a:srgbClr val="C00000"/>
              </a:solidFill>
            </a:endParaRPr>
          </a:p>
          <a:p>
            <a:r>
              <a:rPr lang="en-US" sz="1400" dirty="0" smtClean="0"/>
              <a:t>Left: </a:t>
            </a:r>
            <a:r>
              <a:rPr lang="en-US" sz="1400" dirty="0"/>
              <a:t>Dr. </a:t>
            </a:r>
            <a:r>
              <a:rPr lang="en-US" sz="1400" dirty="0" err="1"/>
              <a:t>Goel</a:t>
            </a:r>
            <a:r>
              <a:rPr lang="en-US" sz="1400" dirty="0"/>
              <a:t> </a:t>
            </a:r>
            <a:r>
              <a:rPr lang="en-US" sz="1400" dirty="0" smtClean="0"/>
              <a:t>and </a:t>
            </a:r>
            <a:r>
              <a:rPr lang="en-US" sz="1400" dirty="0"/>
              <a:t>the members of his lab at their annual BBQ. </a:t>
            </a:r>
          </a:p>
        </p:txBody>
      </p:sp>
      <p:sp>
        <p:nvSpPr>
          <p:cNvPr id="8"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14</a:t>
            </a:r>
            <a:endParaRPr dirty="0"/>
          </a:p>
        </p:txBody>
      </p:sp>
    </p:spTree>
    <p:extLst>
      <p:ext uri="{BB962C8B-B14F-4D97-AF65-F5344CB8AC3E}">
        <p14:creationId xmlns:p14="http://schemas.microsoft.com/office/powerpoint/2010/main" val="9609268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728" y="609600"/>
            <a:ext cx="6622540" cy="553998"/>
          </a:xfrm>
          <a:prstGeom prst="rect">
            <a:avLst/>
          </a:prstGeom>
        </p:spPr>
        <p:txBody>
          <a:bodyPr vert="horz" wrap="square" lIns="0" tIns="0" rIns="0" bIns="0" rtlCol="0">
            <a:spAutoFit/>
          </a:bodyPr>
          <a:lstStyle/>
          <a:p>
            <a:pPr marL="402590">
              <a:lnSpc>
                <a:spcPct val="100000"/>
              </a:lnSpc>
            </a:pPr>
            <a:r>
              <a:rPr spc="-195" dirty="0"/>
              <a:t>R</a:t>
            </a:r>
            <a:r>
              <a:rPr spc="-60" dirty="0"/>
              <a:t>es</a:t>
            </a:r>
            <a:r>
              <a:rPr spc="-50" dirty="0"/>
              <a:t>e</a:t>
            </a:r>
            <a:r>
              <a:rPr spc="160" dirty="0"/>
              <a:t>a</a:t>
            </a:r>
            <a:r>
              <a:rPr spc="5" dirty="0"/>
              <a:t>r</a:t>
            </a:r>
            <a:r>
              <a:rPr spc="55" dirty="0"/>
              <a:t>ch</a:t>
            </a:r>
            <a:r>
              <a:rPr spc="-30" dirty="0"/>
              <a:t> </a:t>
            </a:r>
            <a:r>
              <a:rPr lang="en-CA" spc="75" dirty="0" smtClean="0"/>
              <a:t>Accomplishments</a:t>
            </a:r>
            <a:endParaRPr spc="-20" dirty="0"/>
          </a:p>
        </p:txBody>
      </p:sp>
      <p:sp>
        <p:nvSpPr>
          <p:cNvPr id="4" name="object 4"/>
          <p:cNvSpPr txBox="1"/>
          <p:nvPr/>
        </p:nvSpPr>
        <p:spPr>
          <a:xfrm>
            <a:off x="605366" y="1496512"/>
            <a:ext cx="5627793" cy="4619213"/>
          </a:xfrm>
          <a:prstGeom prst="rect">
            <a:avLst/>
          </a:prstGeom>
        </p:spPr>
        <p:txBody>
          <a:bodyPr vert="horz" wrap="square" lIns="0" tIns="0" rIns="0" bIns="0" rtlCol="0">
            <a:spAutoFit/>
          </a:bodyPr>
          <a:lstStyle/>
          <a:p>
            <a:pPr marL="431800">
              <a:lnSpc>
                <a:spcPct val="100000"/>
              </a:lnSpc>
            </a:pPr>
            <a:r>
              <a:rPr sz="2400" spc="20" dirty="0" smtClean="0">
                <a:latin typeface="Arial"/>
                <a:cs typeface="Arial"/>
              </a:rPr>
              <a:t>Hi</a:t>
            </a:r>
            <a:r>
              <a:rPr lang="en-CA" sz="2400" spc="-5" dirty="0" smtClean="0">
                <a:latin typeface="Arial"/>
                <a:cs typeface="Arial"/>
              </a:rPr>
              <a:t>story and Theory of Psychology</a:t>
            </a:r>
          </a:p>
          <a:p>
            <a:pPr marL="431800">
              <a:lnSpc>
                <a:spcPct val="100000"/>
              </a:lnSpc>
            </a:pPr>
            <a:endParaRPr lang="en-CA" sz="1200" spc="-30" dirty="0">
              <a:latin typeface="Arial"/>
              <a:cs typeface="Arial"/>
            </a:endParaRPr>
          </a:p>
          <a:p>
            <a:r>
              <a:rPr lang="en-US" sz="1200" dirty="0">
                <a:solidFill>
                  <a:srgbClr val="C00000"/>
                </a:solidFill>
              </a:rPr>
              <a:t>Green, C. D</a:t>
            </a:r>
            <a:r>
              <a:rPr lang="en-US" sz="1200" dirty="0">
                <a:solidFill>
                  <a:srgbClr val="FF0000"/>
                </a:solidFill>
              </a:rPr>
              <a:t>. </a:t>
            </a:r>
            <a:r>
              <a:rPr lang="en-US" sz="1200" dirty="0"/>
              <a:t>(2016). A digital future for the history of psychology? </a:t>
            </a:r>
            <a:r>
              <a:rPr lang="en-US" sz="1200" i="1" dirty="0"/>
              <a:t>History of Psychology</a:t>
            </a:r>
            <a:r>
              <a:rPr lang="en-US" sz="1200" dirty="0"/>
              <a:t>, 52, 209-219</a:t>
            </a:r>
            <a:r>
              <a:rPr lang="en-US" sz="1200" dirty="0" smtClean="0"/>
              <a:t>.</a:t>
            </a:r>
          </a:p>
          <a:p>
            <a:endParaRPr lang="en-US" sz="1200" dirty="0"/>
          </a:p>
          <a:p>
            <a:r>
              <a:rPr lang="en-US" sz="1200" dirty="0">
                <a:solidFill>
                  <a:srgbClr val="C00000"/>
                </a:solidFill>
              </a:rPr>
              <a:t>Green, C. D., </a:t>
            </a:r>
            <a:r>
              <a:rPr lang="en-US" sz="1200" dirty="0" err="1"/>
              <a:t>Heidari</a:t>
            </a:r>
            <a:r>
              <a:rPr lang="en-US" sz="1200" dirty="0"/>
              <a:t>, C., </a:t>
            </a:r>
            <a:r>
              <a:rPr lang="en-US" sz="1200" dirty="0" err="1"/>
              <a:t>Chiacchia</a:t>
            </a:r>
            <a:r>
              <a:rPr lang="en-US" sz="1200" dirty="0"/>
              <a:t>, D., &amp; Martin, S. M. (2016). Bridge over troubled waters? The most “central” members of psychology and philosophy associations ca. 1900. </a:t>
            </a:r>
            <a:r>
              <a:rPr lang="en-US" sz="1200" i="1" dirty="0"/>
              <a:t>Journal of the History of the Behavioral Sciences</a:t>
            </a:r>
            <a:r>
              <a:rPr lang="en-US" sz="1200" dirty="0"/>
              <a:t>, </a:t>
            </a:r>
            <a:r>
              <a:rPr lang="en-US" sz="1200" i="1" dirty="0"/>
              <a:t>52</a:t>
            </a:r>
            <a:r>
              <a:rPr lang="en-US" sz="1200" dirty="0"/>
              <a:t>, 279-299. </a:t>
            </a:r>
            <a:endParaRPr lang="en-US" sz="1200" dirty="0" smtClean="0"/>
          </a:p>
          <a:p>
            <a:endParaRPr lang="en-US" sz="1200" dirty="0"/>
          </a:p>
          <a:p>
            <a:r>
              <a:rPr lang="en-US" sz="1200" dirty="0">
                <a:solidFill>
                  <a:srgbClr val="C00000"/>
                </a:solidFill>
              </a:rPr>
              <a:t>Green, C. D</a:t>
            </a:r>
            <a:r>
              <a:rPr lang="en-US" sz="1200" b="1" dirty="0"/>
              <a:t>.</a:t>
            </a:r>
            <a:r>
              <a:rPr lang="en-US" sz="1200" dirty="0"/>
              <a:t> &amp; </a:t>
            </a:r>
            <a:r>
              <a:rPr lang="en-US" sz="1200" dirty="0" err="1"/>
              <a:t>Feinerer</a:t>
            </a:r>
            <a:r>
              <a:rPr lang="en-US" sz="1200" dirty="0"/>
              <a:t>, I. (2016). The evolution of the </a:t>
            </a:r>
            <a:r>
              <a:rPr lang="en-US" sz="1200" i="1" dirty="0"/>
              <a:t>American Journal of Psychology </a:t>
            </a:r>
            <a:r>
              <a:rPr lang="en-US" sz="1200" dirty="0"/>
              <a:t>2, 1904-1918: A network investigation. </a:t>
            </a:r>
            <a:r>
              <a:rPr lang="en-US" sz="1200" i="1" dirty="0"/>
              <a:t>American Journal of Psychology</a:t>
            </a:r>
            <a:r>
              <a:rPr lang="en-US" sz="1200" dirty="0"/>
              <a:t>, </a:t>
            </a:r>
            <a:r>
              <a:rPr lang="en-US" sz="1200" i="1" dirty="0"/>
              <a:t>129,</a:t>
            </a:r>
            <a:r>
              <a:rPr lang="en-US" sz="1200" dirty="0"/>
              <a:t> 185-196. </a:t>
            </a:r>
          </a:p>
          <a:p>
            <a:endParaRPr lang="en-US" sz="1200" dirty="0"/>
          </a:p>
          <a:p>
            <a:r>
              <a:rPr lang="en-US" sz="1200" dirty="0">
                <a:solidFill>
                  <a:srgbClr val="C00000"/>
                </a:solidFill>
              </a:rPr>
              <a:t>Rutherford, A</a:t>
            </a:r>
            <a:r>
              <a:rPr lang="en-US" sz="1200" dirty="0"/>
              <a:t>. (in press). Surveying rape: Feminist social science and the ontological </a:t>
            </a:r>
          </a:p>
          <a:p>
            <a:r>
              <a:rPr lang="en-US" sz="1200" dirty="0" smtClean="0"/>
              <a:t>politics </a:t>
            </a:r>
            <a:r>
              <a:rPr lang="en-US" sz="1200" dirty="0"/>
              <a:t>of sexual assault. </a:t>
            </a:r>
            <a:r>
              <a:rPr lang="en-US" sz="1200" i="1" dirty="0"/>
              <a:t>History of the Human Sciences. </a:t>
            </a:r>
            <a:endParaRPr lang="en-US" sz="1200" dirty="0"/>
          </a:p>
          <a:p>
            <a:r>
              <a:rPr lang="en-US" sz="1200" dirty="0"/>
              <a:t> </a:t>
            </a:r>
          </a:p>
          <a:p>
            <a:r>
              <a:rPr lang="en-US" sz="1200" dirty="0">
                <a:solidFill>
                  <a:srgbClr val="C00000"/>
                </a:solidFill>
              </a:rPr>
              <a:t>Rutherford, A. </a:t>
            </a:r>
            <a:r>
              <a:rPr lang="en-US" sz="1200" dirty="0"/>
              <a:t>(2016, April). </a:t>
            </a:r>
            <a:r>
              <a:rPr lang="en-US" sz="1200" i="1" dirty="0"/>
              <a:t>Feminist psychology as public science</a:t>
            </a:r>
            <a:r>
              <a:rPr lang="en-US" sz="1200" dirty="0"/>
              <a:t>. Invited presentation,   </a:t>
            </a:r>
          </a:p>
          <a:p>
            <a:r>
              <a:rPr lang="en-US" sz="1200" dirty="0" smtClean="0"/>
              <a:t>Conference </a:t>
            </a:r>
            <a:r>
              <a:rPr lang="en-US" sz="1200" dirty="0"/>
              <a:t>on “Psychology and its Publics from the Cold War to the Present,” </a:t>
            </a:r>
            <a:r>
              <a:rPr lang="en-US" sz="1200" dirty="0" smtClean="0"/>
              <a:t>Sigmund </a:t>
            </a:r>
            <a:r>
              <a:rPr lang="en-US" sz="1200" dirty="0"/>
              <a:t>Freud University, Vienna, Austria. </a:t>
            </a:r>
          </a:p>
          <a:p>
            <a:r>
              <a:rPr lang="en-US" sz="1200" dirty="0"/>
              <a:t> </a:t>
            </a:r>
          </a:p>
          <a:p>
            <a:endParaRPr lang="en-US" sz="1200" dirty="0" smtClean="0"/>
          </a:p>
          <a:p>
            <a:endParaRPr lang="en-US" sz="1200" dirty="0"/>
          </a:p>
          <a:p>
            <a:endParaRPr lang="en-US" sz="1200" dirty="0" smtClean="0"/>
          </a:p>
          <a:p>
            <a:pPr marL="12700" marR="328295">
              <a:lnSpc>
                <a:spcPts val="1400"/>
              </a:lnSpc>
              <a:spcBef>
                <a:spcPts val="1460"/>
              </a:spcBef>
            </a:pPr>
            <a:endParaRPr sz="1200" dirty="0">
              <a:latin typeface="Arial"/>
              <a:cs typeface="Arial"/>
            </a:endParaRPr>
          </a:p>
        </p:txBody>
      </p:sp>
      <p:sp>
        <p:nvSpPr>
          <p:cNvPr id="9" name="TextBox 8"/>
          <p:cNvSpPr txBox="1"/>
          <p:nvPr/>
        </p:nvSpPr>
        <p:spPr>
          <a:xfrm>
            <a:off x="9516533" y="2878667"/>
            <a:ext cx="184731" cy="369332"/>
          </a:xfrm>
          <a:prstGeom prst="rect">
            <a:avLst/>
          </a:prstGeom>
          <a:noFill/>
        </p:spPr>
        <p:txBody>
          <a:bodyPr wrap="none" rtlCol="0">
            <a:spAutoFit/>
          </a:bodyPr>
          <a:lstStyle/>
          <a:p>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366" y="5297531"/>
            <a:ext cx="2458068" cy="3277424"/>
          </a:xfrm>
          <a:prstGeom prst="rect">
            <a:avLst/>
          </a:prstGeom>
          <a:ln>
            <a:solidFill>
              <a:schemeClr val="tx1"/>
            </a:solidFill>
          </a:ln>
        </p:spPr>
      </p:pic>
      <p:sp>
        <p:nvSpPr>
          <p:cNvPr id="11" name="TextBox 10"/>
          <p:cNvSpPr txBox="1"/>
          <p:nvPr/>
        </p:nvSpPr>
        <p:spPr>
          <a:xfrm>
            <a:off x="3419262" y="5281746"/>
            <a:ext cx="2804161" cy="3293209"/>
          </a:xfrm>
          <a:prstGeom prst="rect">
            <a:avLst/>
          </a:prstGeom>
          <a:solidFill>
            <a:schemeClr val="bg1">
              <a:lumMod val="85000"/>
            </a:schemeClr>
          </a:solidFill>
          <a:ln>
            <a:solidFill>
              <a:srgbClr val="FF0000"/>
            </a:solidFill>
          </a:ln>
        </p:spPr>
        <p:txBody>
          <a:bodyPr wrap="square" rtlCol="0">
            <a:spAutoFit/>
          </a:bodyPr>
          <a:lstStyle/>
          <a:p>
            <a:r>
              <a:rPr lang="en-US" sz="1600" dirty="0" smtClean="0">
                <a:ea typeface="Arial" charset="0"/>
                <a:cs typeface="Arial" charset="0"/>
              </a:rPr>
              <a:t>Left: From</a:t>
            </a:r>
            <a:r>
              <a:rPr lang="en-US" sz="1600" dirty="0" smtClean="0">
                <a:solidFill>
                  <a:srgbClr val="C00000"/>
                </a:solidFill>
                <a:ea typeface="Arial" charset="0"/>
                <a:cs typeface="Arial" charset="0"/>
              </a:rPr>
              <a:t> Dr. C. Green: </a:t>
            </a:r>
            <a:r>
              <a:rPr lang="en-US" sz="1600" dirty="0" smtClean="0">
                <a:ea typeface="Arial" charset="0"/>
                <a:cs typeface="Arial" charset="0"/>
              </a:rPr>
              <a:t>A word </a:t>
            </a:r>
            <a:r>
              <a:rPr lang="en-US" sz="1600" dirty="0">
                <a:ea typeface="Arial" charset="0"/>
                <a:cs typeface="Arial" charset="0"/>
              </a:rPr>
              <a:t>cloud of Sigmund Freud, composed of the </a:t>
            </a:r>
            <a:r>
              <a:rPr lang="en-US" sz="1600" dirty="0" smtClean="0">
                <a:ea typeface="Arial" charset="0"/>
                <a:cs typeface="Arial" charset="0"/>
              </a:rPr>
              <a:t>most </a:t>
            </a:r>
            <a:r>
              <a:rPr lang="en-US" sz="1600" dirty="0">
                <a:ea typeface="Arial" charset="0"/>
                <a:cs typeface="Arial" charset="0"/>
              </a:rPr>
              <a:t>common words that appeared in </a:t>
            </a:r>
            <a:r>
              <a:rPr lang="en-US" sz="1600" i="1" dirty="0">
                <a:ea typeface="Arial" charset="0"/>
                <a:cs typeface="Arial" charset="0"/>
              </a:rPr>
              <a:t>New Introductory Lectures on Psychoanalysis </a:t>
            </a:r>
            <a:r>
              <a:rPr lang="en-US" sz="1600" dirty="0">
                <a:ea typeface="Arial" charset="0"/>
                <a:cs typeface="Arial" charset="0"/>
              </a:rPr>
              <a:t>(Norton, 1933</a:t>
            </a:r>
            <a:r>
              <a:rPr lang="en-US" sz="1600" dirty="0" smtClean="0">
                <a:ea typeface="Arial" charset="0"/>
                <a:cs typeface="Arial" charset="0"/>
              </a:rPr>
              <a:t>). Presented at </a:t>
            </a:r>
            <a:r>
              <a:rPr lang="en-US" sz="1600" dirty="0">
                <a:ea typeface="Arial" charset="0"/>
                <a:cs typeface="Arial" charset="0"/>
              </a:rPr>
              <a:t>the joint conference of </a:t>
            </a:r>
            <a:r>
              <a:rPr lang="en-US" sz="1600" dirty="0" err="1">
                <a:ea typeface="Arial" charset="0"/>
                <a:cs typeface="Arial" charset="0"/>
              </a:rPr>
              <a:t>Cheiron</a:t>
            </a:r>
            <a:r>
              <a:rPr lang="en-US" sz="1600" dirty="0">
                <a:ea typeface="Arial" charset="0"/>
                <a:cs typeface="Arial" charset="0"/>
              </a:rPr>
              <a:t> and the </a:t>
            </a:r>
            <a:r>
              <a:rPr lang="en-US" sz="1600" dirty="0" smtClean="0">
                <a:ea typeface="Arial" charset="0"/>
                <a:cs typeface="Arial" charset="0"/>
              </a:rPr>
              <a:t>European </a:t>
            </a:r>
            <a:r>
              <a:rPr lang="en-US" sz="1600" dirty="0">
                <a:ea typeface="Arial" charset="0"/>
                <a:cs typeface="Arial" charset="0"/>
              </a:rPr>
              <a:t>Society for the History of the Human Sciences in Barcelona, Spain (</a:t>
            </a:r>
            <a:r>
              <a:rPr lang="en-US" sz="1600" dirty="0" smtClean="0">
                <a:ea typeface="Arial" charset="0"/>
                <a:cs typeface="Arial" charset="0"/>
              </a:rPr>
              <a:t>June 2016).</a:t>
            </a:r>
          </a:p>
          <a:p>
            <a:endParaRPr lang="en-US" sz="1600" dirty="0">
              <a:ea typeface="Arial" charset="0"/>
              <a:cs typeface="Arial" charset="0"/>
            </a:endParaRPr>
          </a:p>
        </p:txBody>
      </p:sp>
      <p:sp>
        <p:nvSpPr>
          <p:cNvPr id="7"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15</a:t>
            </a:r>
            <a:endParaRPr dirty="0"/>
          </a:p>
        </p:txBody>
      </p:sp>
    </p:spTree>
    <p:extLst>
      <p:ext uri="{BB962C8B-B14F-4D97-AF65-F5344CB8AC3E}">
        <p14:creationId xmlns:p14="http://schemas.microsoft.com/office/powerpoint/2010/main" val="17784029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728" y="610894"/>
            <a:ext cx="6622540" cy="482600"/>
          </a:xfrm>
          <a:prstGeom prst="rect">
            <a:avLst/>
          </a:prstGeom>
        </p:spPr>
        <p:txBody>
          <a:bodyPr vert="horz" wrap="square" lIns="0" tIns="0" rIns="0" bIns="0" rtlCol="0">
            <a:spAutoFit/>
          </a:bodyPr>
          <a:lstStyle/>
          <a:p>
            <a:pPr marL="699135">
              <a:lnSpc>
                <a:spcPct val="100000"/>
              </a:lnSpc>
            </a:pPr>
            <a:r>
              <a:rPr spc="-475" dirty="0"/>
              <a:t>W</a:t>
            </a:r>
            <a:r>
              <a:rPr spc="55" dirty="0"/>
              <a:t>el</a:t>
            </a:r>
            <a:r>
              <a:rPr spc="5" dirty="0"/>
              <a:t>c</a:t>
            </a:r>
            <a:r>
              <a:rPr spc="45" dirty="0"/>
              <a:t>ome</a:t>
            </a:r>
            <a:r>
              <a:rPr spc="-30" dirty="0"/>
              <a:t> </a:t>
            </a:r>
            <a:r>
              <a:rPr spc="-400" dirty="0"/>
              <a:t>F</a:t>
            </a:r>
            <a:r>
              <a:rPr spc="204" dirty="0"/>
              <a:t>r</a:t>
            </a:r>
            <a:r>
              <a:rPr spc="75" dirty="0"/>
              <a:t>om</a:t>
            </a:r>
            <a:r>
              <a:rPr spc="-30" dirty="0"/>
              <a:t> </a:t>
            </a:r>
            <a:r>
              <a:rPr spc="-80" dirty="0"/>
              <a:t>T</a:t>
            </a:r>
            <a:r>
              <a:rPr spc="20" dirty="0"/>
              <a:t>he</a:t>
            </a:r>
            <a:r>
              <a:rPr spc="-30" dirty="0"/>
              <a:t> </a:t>
            </a:r>
            <a:r>
              <a:rPr spc="30" dirty="0"/>
              <a:t>Chair</a:t>
            </a:r>
          </a:p>
        </p:txBody>
      </p:sp>
      <p:sp>
        <p:nvSpPr>
          <p:cNvPr id="4" name="object 4"/>
          <p:cNvSpPr txBox="1"/>
          <p:nvPr/>
        </p:nvSpPr>
        <p:spPr>
          <a:xfrm>
            <a:off x="120449" y="1447800"/>
            <a:ext cx="6315865" cy="5593839"/>
          </a:xfrm>
          <a:prstGeom prst="rect">
            <a:avLst/>
          </a:prstGeom>
        </p:spPr>
        <p:txBody>
          <a:bodyPr vert="horz" wrap="square" lIns="0" tIns="0" rIns="0" bIns="0" rtlCol="0">
            <a:spAutoFit/>
          </a:bodyPr>
          <a:lstStyle/>
          <a:p>
            <a:pPr marL="395605" marR="81915" indent="457200">
              <a:lnSpc>
                <a:spcPct val="100000"/>
              </a:lnSpc>
            </a:pPr>
            <a:r>
              <a:rPr sz="1200" spc="-30" dirty="0">
                <a:latin typeface="Arial"/>
                <a:cs typeface="Arial"/>
              </a:rPr>
              <a:t>T</a:t>
            </a:r>
            <a:r>
              <a:rPr sz="1200" spc="5" dirty="0">
                <a:latin typeface="Arial"/>
                <a:cs typeface="Arial"/>
              </a:rPr>
              <a:t>he</a:t>
            </a:r>
            <a:r>
              <a:rPr sz="1200" spc="-10" dirty="0">
                <a:latin typeface="Arial"/>
                <a:cs typeface="Arial"/>
              </a:rPr>
              <a:t> </a:t>
            </a:r>
            <a:r>
              <a:rPr sz="1200" spc="30" dirty="0">
                <a:latin typeface="Arial"/>
                <a:cs typeface="Arial"/>
              </a:rPr>
              <a:t>add</a:t>
            </a:r>
            <a:r>
              <a:rPr sz="1200" spc="-10" dirty="0">
                <a:latin typeface="Arial"/>
                <a:cs typeface="Arial"/>
              </a:rPr>
              <a:t>r</a:t>
            </a:r>
            <a:r>
              <a:rPr sz="1200" spc="-25" dirty="0">
                <a:latin typeface="Arial"/>
                <a:cs typeface="Arial"/>
              </a:rPr>
              <a:t>es</a:t>
            </a:r>
            <a:r>
              <a:rPr sz="1200" spc="-10" dirty="0">
                <a:latin typeface="Arial"/>
                <a:cs typeface="Arial"/>
              </a:rPr>
              <a:t>s </a:t>
            </a:r>
            <a:r>
              <a:rPr sz="1200" spc="70" dirty="0">
                <a:latin typeface="Arial"/>
                <a:cs typeface="Arial"/>
              </a:rPr>
              <a:t>f</a:t>
            </a:r>
            <a:r>
              <a:rPr sz="1200" spc="55" dirty="0">
                <a:latin typeface="Arial"/>
                <a:cs typeface="Arial"/>
              </a:rPr>
              <a:t>or</a:t>
            </a:r>
            <a:r>
              <a:rPr sz="1200" spc="-10" dirty="0">
                <a:latin typeface="Arial"/>
                <a:cs typeface="Arial"/>
              </a:rPr>
              <a:t> </a:t>
            </a:r>
            <a:r>
              <a:rPr sz="1200" spc="50" dirty="0">
                <a:latin typeface="Arial"/>
                <a:cs typeface="Arial"/>
              </a:rPr>
              <a:t>the</a:t>
            </a:r>
            <a:r>
              <a:rPr sz="1200" spc="-10" dirty="0">
                <a:latin typeface="Arial"/>
                <a:cs typeface="Arial"/>
              </a:rPr>
              <a:t> </a:t>
            </a:r>
            <a:r>
              <a:rPr sz="1200" spc="-125" dirty="0">
                <a:latin typeface="Arial"/>
                <a:cs typeface="Arial"/>
              </a:rPr>
              <a:t>Y</a:t>
            </a:r>
            <a:r>
              <a:rPr sz="1200" spc="50" dirty="0">
                <a:latin typeface="Arial"/>
                <a:cs typeface="Arial"/>
              </a:rPr>
              <a:t>ork</a:t>
            </a:r>
            <a:r>
              <a:rPr sz="1200" spc="-10" dirty="0">
                <a:latin typeface="Arial"/>
                <a:cs typeface="Arial"/>
              </a:rPr>
              <a:t> </a:t>
            </a:r>
            <a:r>
              <a:rPr sz="1200" spc="20" dirty="0">
                <a:latin typeface="Arial"/>
                <a:cs typeface="Arial"/>
              </a:rPr>
              <a:t>Uni</a:t>
            </a:r>
            <a:r>
              <a:rPr sz="1200" spc="-5" dirty="0">
                <a:latin typeface="Arial"/>
                <a:cs typeface="Arial"/>
              </a:rPr>
              <a:t>v</a:t>
            </a:r>
            <a:r>
              <a:rPr sz="1200" spc="60" dirty="0">
                <a:latin typeface="Arial"/>
                <a:cs typeface="Arial"/>
              </a:rPr>
              <a:t>e</a:t>
            </a:r>
            <a:r>
              <a:rPr sz="1200" spc="10" dirty="0">
                <a:latin typeface="Arial"/>
                <a:cs typeface="Arial"/>
              </a:rPr>
              <a:t>r</a:t>
            </a:r>
            <a:r>
              <a:rPr sz="1200" spc="65" dirty="0">
                <a:latin typeface="Arial"/>
                <a:cs typeface="Arial"/>
              </a:rPr>
              <a:t>si</a:t>
            </a:r>
            <a:r>
              <a:rPr sz="1200" spc="25" dirty="0">
                <a:latin typeface="Arial"/>
                <a:cs typeface="Arial"/>
              </a:rPr>
              <a:t>t</a:t>
            </a:r>
            <a:r>
              <a:rPr sz="1200" spc="65" dirty="0">
                <a:latin typeface="Arial"/>
                <a:cs typeface="Arial"/>
              </a:rPr>
              <a:t>y</a:t>
            </a:r>
            <a:r>
              <a:rPr sz="1200" spc="-10" dirty="0">
                <a:latin typeface="Arial"/>
                <a:cs typeface="Arial"/>
              </a:rPr>
              <a:t> </a:t>
            </a:r>
            <a:r>
              <a:rPr sz="1200" spc="-40" dirty="0">
                <a:latin typeface="Arial"/>
                <a:cs typeface="Arial"/>
              </a:rPr>
              <a:t>Ps</a:t>
            </a:r>
            <a:r>
              <a:rPr sz="1200" spc="35" dirty="0">
                <a:latin typeface="Arial"/>
                <a:cs typeface="Arial"/>
              </a:rPr>
              <a:t>y</a:t>
            </a:r>
            <a:r>
              <a:rPr sz="1200" spc="25" dirty="0">
                <a:latin typeface="Arial"/>
                <a:cs typeface="Arial"/>
              </a:rPr>
              <a:t>chology</a:t>
            </a:r>
            <a:r>
              <a:rPr sz="1200" spc="-10" dirty="0">
                <a:latin typeface="Arial"/>
                <a:cs typeface="Arial"/>
              </a:rPr>
              <a:t> </a:t>
            </a:r>
            <a:r>
              <a:rPr sz="1200" spc="-20" dirty="0">
                <a:latin typeface="Arial"/>
                <a:cs typeface="Arial"/>
              </a:rPr>
              <a:t>De</a:t>
            </a:r>
            <a:r>
              <a:rPr sz="1200" spc="-25" dirty="0">
                <a:latin typeface="Arial"/>
                <a:cs typeface="Arial"/>
              </a:rPr>
              <a:t>p</a:t>
            </a:r>
            <a:r>
              <a:rPr sz="1200" spc="50" dirty="0">
                <a:latin typeface="Arial"/>
                <a:cs typeface="Arial"/>
              </a:rPr>
              <a:t>a</a:t>
            </a:r>
            <a:r>
              <a:rPr sz="1200" spc="40" dirty="0">
                <a:latin typeface="Arial"/>
                <a:cs typeface="Arial"/>
              </a:rPr>
              <a:t>r</a:t>
            </a:r>
            <a:r>
              <a:rPr sz="1200" spc="45" dirty="0">
                <a:latin typeface="Arial"/>
                <a:cs typeface="Arial"/>
              </a:rPr>
              <a:t>tme</a:t>
            </a:r>
            <a:r>
              <a:rPr sz="1200" spc="35" dirty="0">
                <a:latin typeface="Arial"/>
                <a:cs typeface="Arial"/>
              </a:rPr>
              <a:t>n</a:t>
            </a:r>
            <a:r>
              <a:rPr sz="1200" spc="145" dirty="0">
                <a:latin typeface="Arial"/>
                <a:cs typeface="Arial"/>
              </a:rPr>
              <a:t>t</a:t>
            </a:r>
            <a:r>
              <a:rPr sz="1200" spc="-10" dirty="0">
                <a:latin typeface="Arial"/>
                <a:cs typeface="Arial"/>
              </a:rPr>
              <a:t> </a:t>
            </a:r>
            <a:r>
              <a:rPr sz="1200" spc="20" dirty="0">
                <a:latin typeface="Arial"/>
                <a:cs typeface="Arial"/>
              </a:rPr>
              <a:t>is</a:t>
            </a:r>
            <a:r>
              <a:rPr sz="1200" spc="-10" dirty="0">
                <a:latin typeface="Arial"/>
                <a:cs typeface="Arial"/>
              </a:rPr>
              <a:t> </a:t>
            </a:r>
            <a:r>
              <a:rPr sz="1200" spc="10" dirty="0">
                <a:latin typeface="Arial"/>
                <a:cs typeface="Arial"/>
              </a:rPr>
              <a:t>on</a:t>
            </a:r>
            <a:r>
              <a:rPr sz="1200" spc="-10" dirty="0">
                <a:latin typeface="Arial"/>
                <a:cs typeface="Arial"/>
              </a:rPr>
              <a:t> </a:t>
            </a:r>
            <a:r>
              <a:rPr sz="1200" spc="40" dirty="0">
                <a:latin typeface="Arial"/>
                <a:cs typeface="Arial"/>
              </a:rPr>
              <a:t>our</a:t>
            </a:r>
            <a:r>
              <a:rPr sz="1200" spc="20" dirty="0">
                <a:latin typeface="Arial"/>
                <a:cs typeface="Arial"/>
              </a:rPr>
              <a:t> </a:t>
            </a:r>
            <a:r>
              <a:rPr sz="1200" spc="-40" dirty="0">
                <a:latin typeface="Arial"/>
                <a:cs typeface="Arial"/>
              </a:rPr>
              <a:t>K</a:t>
            </a:r>
            <a:r>
              <a:rPr sz="1200" spc="5" dirty="0">
                <a:latin typeface="Arial"/>
                <a:cs typeface="Arial"/>
              </a:rPr>
              <a:t>eele</a:t>
            </a:r>
            <a:r>
              <a:rPr sz="1200" spc="-10" dirty="0">
                <a:latin typeface="Arial"/>
                <a:cs typeface="Arial"/>
              </a:rPr>
              <a:t> </a:t>
            </a:r>
            <a:r>
              <a:rPr sz="1200" spc="-110" dirty="0">
                <a:latin typeface="Arial"/>
                <a:cs typeface="Arial"/>
              </a:rPr>
              <a:t>C</a:t>
            </a:r>
            <a:r>
              <a:rPr sz="1200" spc="5" dirty="0">
                <a:latin typeface="Arial"/>
                <a:cs typeface="Arial"/>
              </a:rPr>
              <a:t>ampus</a:t>
            </a:r>
            <a:r>
              <a:rPr sz="1200" spc="-10" dirty="0">
                <a:latin typeface="Arial"/>
                <a:cs typeface="Arial"/>
              </a:rPr>
              <a:t> </a:t>
            </a:r>
            <a:r>
              <a:rPr sz="1200" spc="30" dirty="0">
                <a:latin typeface="Arial"/>
                <a:cs typeface="Arial"/>
              </a:rPr>
              <a:t>in</a:t>
            </a:r>
            <a:r>
              <a:rPr sz="1200" spc="-10" dirty="0">
                <a:latin typeface="Arial"/>
                <a:cs typeface="Arial"/>
              </a:rPr>
              <a:t> </a:t>
            </a:r>
            <a:r>
              <a:rPr sz="1200" spc="-155" dirty="0">
                <a:latin typeface="Arial"/>
                <a:cs typeface="Arial"/>
              </a:rPr>
              <a:t>T</a:t>
            </a:r>
            <a:r>
              <a:rPr sz="1200" spc="70" dirty="0">
                <a:latin typeface="Arial"/>
                <a:cs typeface="Arial"/>
              </a:rPr>
              <a:t>o</a:t>
            </a:r>
            <a:r>
              <a:rPr sz="1200" spc="10" dirty="0">
                <a:latin typeface="Arial"/>
                <a:cs typeface="Arial"/>
              </a:rPr>
              <a:t>ro</a:t>
            </a:r>
            <a:r>
              <a:rPr sz="1200" dirty="0">
                <a:latin typeface="Arial"/>
                <a:cs typeface="Arial"/>
              </a:rPr>
              <a:t>n</a:t>
            </a:r>
            <a:r>
              <a:rPr sz="1200" spc="120" dirty="0">
                <a:latin typeface="Arial"/>
                <a:cs typeface="Arial"/>
              </a:rPr>
              <a:t>t</a:t>
            </a:r>
            <a:r>
              <a:rPr sz="1200" spc="10" dirty="0">
                <a:latin typeface="Arial"/>
                <a:cs typeface="Arial"/>
              </a:rPr>
              <a:t>o</a:t>
            </a:r>
            <a:r>
              <a:rPr sz="1200" spc="-10" dirty="0">
                <a:latin typeface="Arial"/>
                <a:cs typeface="Arial"/>
              </a:rPr>
              <a:t> </a:t>
            </a:r>
            <a:r>
              <a:rPr sz="1200" spc="-50" dirty="0">
                <a:latin typeface="Arial"/>
                <a:cs typeface="Arial"/>
              </a:rPr>
              <a:t>O</a:t>
            </a:r>
            <a:r>
              <a:rPr sz="1200" spc="-45" dirty="0">
                <a:latin typeface="Arial"/>
                <a:cs typeface="Arial"/>
              </a:rPr>
              <a:t>n</a:t>
            </a:r>
            <a:r>
              <a:rPr sz="1200" spc="125" dirty="0">
                <a:latin typeface="Arial"/>
                <a:cs typeface="Arial"/>
              </a:rPr>
              <a:t>t</a:t>
            </a:r>
            <a:r>
              <a:rPr sz="1200" spc="40" dirty="0">
                <a:latin typeface="Arial"/>
                <a:cs typeface="Arial"/>
              </a:rPr>
              <a:t>ario</a:t>
            </a:r>
            <a:r>
              <a:rPr sz="1200" spc="-10" dirty="0">
                <a:latin typeface="Arial"/>
                <a:cs typeface="Arial"/>
              </a:rPr>
              <a:t> </a:t>
            </a:r>
            <a:r>
              <a:rPr sz="1200" spc="-110" dirty="0">
                <a:latin typeface="Arial"/>
                <a:cs typeface="Arial"/>
              </a:rPr>
              <a:t>C</a:t>
            </a:r>
            <a:r>
              <a:rPr sz="1200" dirty="0">
                <a:latin typeface="Arial"/>
                <a:cs typeface="Arial"/>
              </a:rPr>
              <a:t>anada</a:t>
            </a:r>
            <a:r>
              <a:rPr sz="1200" spc="-10" dirty="0">
                <a:latin typeface="Arial"/>
                <a:cs typeface="Arial"/>
              </a:rPr>
              <a:t> </a:t>
            </a:r>
            <a:r>
              <a:rPr sz="1200" spc="60" dirty="0">
                <a:latin typeface="Arial"/>
                <a:cs typeface="Arial"/>
              </a:rPr>
              <a:t>but</a:t>
            </a:r>
            <a:r>
              <a:rPr sz="1200" spc="-10" dirty="0">
                <a:latin typeface="Arial"/>
                <a:cs typeface="Arial"/>
              </a:rPr>
              <a:t> we </a:t>
            </a:r>
            <a:r>
              <a:rPr sz="1200" spc="50" dirty="0">
                <a:latin typeface="Arial"/>
                <a:cs typeface="Arial"/>
              </a:rPr>
              <a:t>a</a:t>
            </a:r>
            <a:r>
              <a:rPr sz="1200" dirty="0">
                <a:latin typeface="Arial"/>
                <a:cs typeface="Arial"/>
              </a:rPr>
              <a:t>r</a:t>
            </a:r>
            <a:r>
              <a:rPr sz="1200" spc="-10" dirty="0">
                <a:latin typeface="Arial"/>
                <a:cs typeface="Arial"/>
              </a:rPr>
              <a:t>e </a:t>
            </a:r>
            <a:r>
              <a:rPr sz="1200" spc="70" dirty="0">
                <a:latin typeface="Arial"/>
                <a:cs typeface="Arial"/>
              </a:rPr>
              <a:t>r</a:t>
            </a:r>
            <a:r>
              <a:rPr sz="1200" spc="-20" dirty="0">
                <a:latin typeface="Arial"/>
                <a:cs typeface="Arial"/>
              </a:rPr>
              <a:t>e</a:t>
            </a:r>
            <a:r>
              <a:rPr sz="1200" spc="40" dirty="0">
                <a:latin typeface="Arial"/>
                <a:cs typeface="Arial"/>
              </a:rPr>
              <a:t>ally</a:t>
            </a:r>
            <a:r>
              <a:rPr sz="1200" spc="-10" dirty="0">
                <a:latin typeface="Arial"/>
                <a:cs typeface="Arial"/>
              </a:rPr>
              <a:t> </a:t>
            </a:r>
            <a:r>
              <a:rPr sz="1200" spc="25" dirty="0">
                <a:latin typeface="Arial"/>
                <a:cs typeface="Arial"/>
              </a:rPr>
              <a:t>lo</a:t>
            </a:r>
            <a:r>
              <a:rPr sz="1200" spc="10" dirty="0">
                <a:latin typeface="Arial"/>
                <a:cs typeface="Arial"/>
              </a:rPr>
              <a:t>c</a:t>
            </a:r>
            <a:r>
              <a:rPr sz="1200" spc="90" dirty="0">
                <a:latin typeface="Arial"/>
                <a:cs typeface="Arial"/>
              </a:rPr>
              <a:t>a</a:t>
            </a:r>
            <a:r>
              <a:rPr sz="1200" spc="20" dirty="0">
                <a:latin typeface="Arial"/>
                <a:cs typeface="Arial"/>
              </a:rPr>
              <a:t>t</a:t>
            </a:r>
            <a:r>
              <a:rPr sz="1200" spc="5" dirty="0">
                <a:latin typeface="Arial"/>
                <a:cs typeface="Arial"/>
              </a:rPr>
              <a:t>ed</a:t>
            </a:r>
            <a:r>
              <a:rPr sz="1200" spc="-10" dirty="0">
                <a:latin typeface="Arial"/>
                <a:cs typeface="Arial"/>
              </a:rPr>
              <a:t> </a:t>
            </a:r>
            <a:r>
              <a:rPr sz="1200" spc="30" dirty="0">
                <a:latin typeface="Arial"/>
                <a:cs typeface="Arial"/>
              </a:rPr>
              <a:t>in</a:t>
            </a:r>
            <a:r>
              <a:rPr sz="1200" spc="-10" dirty="0">
                <a:latin typeface="Arial"/>
                <a:cs typeface="Arial"/>
              </a:rPr>
              <a:t> </a:t>
            </a:r>
            <a:r>
              <a:rPr sz="1200" spc="50" dirty="0">
                <a:latin typeface="Arial"/>
                <a:cs typeface="Arial"/>
              </a:rPr>
              <a:t>the</a:t>
            </a:r>
            <a:r>
              <a:rPr sz="1200" spc="30" dirty="0">
                <a:latin typeface="Arial"/>
                <a:cs typeface="Arial"/>
              </a:rPr>
              <a:t> </a:t>
            </a:r>
            <a:r>
              <a:rPr sz="1200" spc="35" dirty="0">
                <a:latin typeface="Arial"/>
                <a:cs typeface="Arial"/>
              </a:rPr>
              <a:t>inspi</a:t>
            </a:r>
            <a:r>
              <a:rPr sz="1200" dirty="0">
                <a:latin typeface="Arial"/>
                <a:cs typeface="Arial"/>
              </a:rPr>
              <a:t>r</a:t>
            </a:r>
            <a:r>
              <a:rPr sz="1200" spc="5" dirty="0">
                <a:latin typeface="Arial"/>
                <a:cs typeface="Arial"/>
              </a:rPr>
              <a:t>ed</a:t>
            </a:r>
            <a:r>
              <a:rPr sz="1200" spc="-10" dirty="0">
                <a:latin typeface="Arial"/>
                <a:cs typeface="Arial"/>
              </a:rPr>
              <a:t> </a:t>
            </a:r>
            <a:r>
              <a:rPr sz="1200" spc="-20" dirty="0">
                <a:latin typeface="Arial"/>
                <a:cs typeface="Arial"/>
              </a:rPr>
              <a:t>e</a:t>
            </a:r>
            <a:r>
              <a:rPr sz="1200" spc="80" dirty="0">
                <a:latin typeface="Arial"/>
                <a:cs typeface="Arial"/>
              </a:rPr>
              <a:t>f</a:t>
            </a:r>
            <a:r>
              <a:rPr sz="1200" spc="70" dirty="0">
                <a:latin typeface="Arial"/>
                <a:cs typeface="Arial"/>
              </a:rPr>
              <a:t>fo</a:t>
            </a:r>
            <a:r>
              <a:rPr sz="1200" spc="50" dirty="0">
                <a:latin typeface="Arial"/>
                <a:cs typeface="Arial"/>
              </a:rPr>
              <a:t>r</a:t>
            </a:r>
            <a:r>
              <a:rPr sz="1200" spc="135" dirty="0">
                <a:latin typeface="Arial"/>
                <a:cs typeface="Arial"/>
              </a:rPr>
              <a:t>t</a:t>
            </a:r>
            <a:r>
              <a:rPr sz="1200" spc="-10" dirty="0">
                <a:latin typeface="Arial"/>
                <a:cs typeface="Arial"/>
              </a:rPr>
              <a:t>s o</a:t>
            </a:r>
            <a:r>
              <a:rPr sz="1200" spc="100" dirty="0">
                <a:latin typeface="Arial"/>
                <a:cs typeface="Arial"/>
              </a:rPr>
              <a:t>f</a:t>
            </a:r>
            <a:r>
              <a:rPr sz="1200" spc="-10" dirty="0">
                <a:latin typeface="Arial"/>
                <a:cs typeface="Arial"/>
              </a:rPr>
              <a:t> </a:t>
            </a:r>
            <a:r>
              <a:rPr sz="1200" spc="40" dirty="0">
                <a:latin typeface="Arial"/>
                <a:cs typeface="Arial"/>
              </a:rPr>
              <a:t>our</a:t>
            </a:r>
            <a:r>
              <a:rPr sz="1200" spc="-10" dirty="0">
                <a:latin typeface="Arial"/>
                <a:cs typeface="Arial"/>
              </a:rPr>
              <a:t> </a:t>
            </a:r>
            <a:r>
              <a:rPr sz="1200" spc="55" dirty="0">
                <a:latin typeface="Arial"/>
                <a:cs typeface="Arial"/>
              </a:rPr>
              <a:t>f</a:t>
            </a:r>
            <a:r>
              <a:rPr sz="1200" spc="5" dirty="0">
                <a:latin typeface="Arial"/>
                <a:cs typeface="Arial"/>
              </a:rPr>
              <a:t>a</a:t>
            </a:r>
            <a:r>
              <a:rPr sz="1200" spc="-5" dirty="0">
                <a:latin typeface="Arial"/>
                <a:cs typeface="Arial"/>
              </a:rPr>
              <a:t>c</a:t>
            </a:r>
            <a:r>
              <a:rPr sz="1200" spc="75" dirty="0">
                <a:latin typeface="Arial"/>
                <a:cs typeface="Arial"/>
              </a:rPr>
              <a:t>ul</a:t>
            </a:r>
            <a:r>
              <a:rPr sz="1200" spc="30" dirty="0">
                <a:latin typeface="Arial"/>
                <a:cs typeface="Arial"/>
              </a:rPr>
              <a:t>t</a:t>
            </a:r>
            <a:r>
              <a:rPr sz="1200" spc="-25" dirty="0">
                <a:latin typeface="Arial"/>
                <a:cs typeface="Arial"/>
              </a:rPr>
              <a:t>y</a:t>
            </a:r>
            <a:r>
              <a:rPr sz="1200" spc="-30" dirty="0">
                <a:latin typeface="Arial"/>
                <a:cs typeface="Arial"/>
              </a:rPr>
              <a:t>,</a:t>
            </a:r>
            <a:r>
              <a:rPr sz="1200" spc="-10" dirty="0">
                <a:latin typeface="Arial"/>
                <a:cs typeface="Arial"/>
              </a:rPr>
              <a:t> </a:t>
            </a:r>
            <a:r>
              <a:rPr sz="1200" spc="40" dirty="0">
                <a:latin typeface="Arial"/>
                <a:cs typeface="Arial"/>
              </a:rPr>
              <a:t>our</a:t>
            </a:r>
            <a:r>
              <a:rPr sz="1200" spc="-10" dirty="0">
                <a:latin typeface="Arial"/>
                <a:cs typeface="Arial"/>
              </a:rPr>
              <a:t> </a:t>
            </a:r>
            <a:r>
              <a:rPr sz="1200" spc="-5" dirty="0">
                <a:latin typeface="Arial"/>
                <a:cs typeface="Arial"/>
              </a:rPr>
              <a:t>c</a:t>
            </a:r>
            <a:r>
              <a:rPr sz="1200" spc="10" dirty="0">
                <a:latin typeface="Arial"/>
                <a:cs typeface="Arial"/>
              </a:rPr>
              <a:t>o</a:t>
            </a:r>
            <a:r>
              <a:rPr sz="1200" dirty="0">
                <a:latin typeface="Arial"/>
                <a:cs typeface="Arial"/>
              </a:rPr>
              <a:t>n</a:t>
            </a:r>
            <a:r>
              <a:rPr sz="1200" spc="110" dirty="0">
                <a:latin typeface="Arial"/>
                <a:cs typeface="Arial"/>
              </a:rPr>
              <a:t>t</a:t>
            </a:r>
            <a:r>
              <a:rPr sz="1200" spc="90" dirty="0">
                <a:latin typeface="Arial"/>
                <a:cs typeface="Arial"/>
              </a:rPr>
              <a:t>r</a:t>
            </a:r>
            <a:r>
              <a:rPr sz="1200" spc="50" dirty="0">
                <a:latin typeface="Arial"/>
                <a:cs typeface="Arial"/>
              </a:rPr>
              <a:t>act</a:t>
            </a:r>
            <a:r>
              <a:rPr sz="1200" spc="-10" dirty="0">
                <a:latin typeface="Arial"/>
                <a:cs typeface="Arial"/>
              </a:rPr>
              <a:t> </a:t>
            </a:r>
            <a:r>
              <a:rPr sz="1200" spc="15" dirty="0">
                <a:latin typeface="Arial"/>
                <a:cs typeface="Arial"/>
              </a:rPr>
              <a:t>in</a:t>
            </a:r>
            <a:r>
              <a:rPr sz="1200" spc="5" dirty="0">
                <a:latin typeface="Arial"/>
                <a:cs typeface="Arial"/>
              </a:rPr>
              <a:t>s</a:t>
            </a:r>
            <a:r>
              <a:rPr sz="1200" spc="95" dirty="0">
                <a:latin typeface="Arial"/>
                <a:cs typeface="Arial"/>
              </a:rPr>
              <a:t>truc</a:t>
            </a:r>
            <a:r>
              <a:rPr sz="1200" spc="35" dirty="0">
                <a:latin typeface="Arial"/>
                <a:cs typeface="Arial"/>
              </a:rPr>
              <a:t>t</a:t>
            </a:r>
            <a:r>
              <a:rPr sz="1200" spc="70" dirty="0">
                <a:latin typeface="Arial"/>
                <a:cs typeface="Arial"/>
              </a:rPr>
              <a:t>o</a:t>
            </a:r>
            <a:r>
              <a:rPr sz="1200" spc="15" dirty="0">
                <a:latin typeface="Arial"/>
                <a:cs typeface="Arial"/>
              </a:rPr>
              <a:t>r</a:t>
            </a:r>
            <a:r>
              <a:rPr sz="1200" spc="-25" dirty="0">
                <a:latin typeface="Arial"/>
                <a:cs typeface="Arial"/>
              </a:rPr>
              <a:t>s</a:t>
            </a:r>
            <a:r>
              <a:rPr sz="1200" spc="-30" dirty="0">
                <a:latin typeface="Arial"/>
                <a:cs typeface="Arial"/>
              </a:rPr>
              <a:t>,</a:t>
            </a:r>
            <a:r>
              <a:rPr sz="1200" spc="-10" dirty="0">
                <a:latin typeface="Arial"/>
                <a:cs typeface="Arial"/>
              </a:rPr>
              <a:t> </a:t>
            </a:r>
            <a:r>
              <a:rPr sz="1200" spc="40" dirty="0">
                <a:latin typeface="Arial"/>
                <a:cs typeface="Arial"/>
              </a:rPr>
              <a:t>our</a:t>
            </a:r>
            <a:r>
              <a:rPr sz="1200" spc="-10" dirty="0">
                <a:latin typeface="Arial"/>
                <a:cs typeface="Arial"/>
              </a:rPr>
              <a:t> </a:t>
            </a:r>
            <a:r>
              <a:rPr sz="1200" spc="-25" dirty="0">
                <a:latin typeface="Arial"/>
                <a:cs typeface="Arial"/>
              </a:rPr>
              <a:t>s</a:t>
            </a:r>
            <a:r>
              <a:rPr sz="1200" spc="125" dirty="0">
                <a:latin typeface="Arial"/>
                <a:cs typeface="Arial"/>
              </a:rPr>
              <a:t>t</a:t>
            </a:r>
            <a:r>
              <a:rPr sz="1200" spc="60" dirty="0">
                <a:latin typeface="Arial"/>
                <a:cs typeface="Arial"/>
              </a:rPr>
              <a:t>a</a:t>
            </a:r>
            <a:r>
              <a:rPr sz="1200" spc="10" dirty="0">
                <a:latin typeface="Arial"/>
                <a:cs typeface="Arial"/>
              </a:rPr>
              <a:t>f</a:t>
            </a:r>
            <a:r>
              <a:rPr sz="1200" spc="100" dirty="0">
                <a:latin typeface="Arial"/>
                <a:cs typeface="Arial"/>
              </a:rPr>
              <a:t>f</a:t>
            </a:r>
            <a:r>
              <a:rPr sz="1200" spc="-10" dirty="0">
                <a:latin typeface="Arial"/>
                <a:cs typeface="Arial"/>
              </a:rPr>
              <a:t> </a:t>
            </a:r>
            <a:r>
              <a:rPr sz="1200" spc="5" dirty="0">
                <a:latin typeface="Arial"/>
                <a:cs typeface="Arial"/>
              </a:rPr>
              <a:t>and</a:t>
            </a:r>
            <a:r>
              <a:rPr sz="1200" spc="-10" dirty="0">
                <a:latin typeface="Arial"/>
                <a:cs typeface="Arial"/>
              </a:rPr>
              <a:t> </a:t>
            </a:r>
            <a:r>
              <a:rPr sz="1200" spc="40" dirty="0">
                <a:latin typeface="Arial"/>
                <a:cs typeface="Arial"/>
              </a:rPr>
              <a:t>our</a:t>
            </a:r>
            <a:r>
              <a:rPr sz="1200" spc="20" dirty="0">
                <a:latin typeface="Arial"/>
                <a:cs typeface="Arial"/>
              </a:rPr>
              <a:t> </a:t>
            </a:r>
            <a:r>
              <a:rPr sz="1200" spc="-25" dirty="0">
                <a:latin typeface="Arial"/>
                <a:cs typeface="Arial"/>
              </a:rPr>
              <a:t>s</a:t>
            </a:r>
            <a:r>
              <a:rPr sz="1200" spc="135" dirty="0">
                <a:latin typeface="Arial"/>
                <a:cs typeface="Arial"/>
              </a:rPr>
              <a:t>t</a:t>
            </a:r>
            <a:r>
              <a:rPr sz="1200" spc="5" dirty="0">
                <a:latin typeface="Arial"/>
                <a:cs typeface="Arial"/>
              </a:rPr>
              <a:t>ude</a:t>
            </a:r>
            <a:r>
              <a:rPr sz="1200" spc="-5" dirty="0">
                <a:latin typeface="Arial"/>
                <a:cs typeface="Arial"/>
              </a:rPr>
              <a:t>n</a:t>
            </a:r>
            <a:r>
              <a:rPr sz="1200" spc="135" dirty="0">
                <a:latin typeface="Arial"/>
                <a:cs typeface="Arial"/>
              </a:rPr>
              <a:t>t</a:t>
            </a:r>
            <a:r>
              <a:rPr sz="1200" spc="-25" dirty="0">
                <a:latin typeface="Arial"/>
                <a:cs typeface="Arial"/>
              </a:rPr>
              <a:t>s</a:t>
            </a:r>
            <a:r>
              <a:rPr sz="1200" spc="-30" dirty="0">
                <a:latin typeface="Arial"/>
                <a:cs typeface="Arial"/>
              </a:rPr>
              <a:t>.</a:t>
            </a:r>
            <a:r>
              <a:rPr sz="1200" spc="-10" dirty="0">
                <a:latin typeface="Arial"/>
                <a:cs typeface="Arial"/>
              </a:rPr>
              <a:t> </a:t>
            </a:r>
            <a:r>
              <a:rPr sz="1200" spc="5" dirty="0">
                <a:latin typeface="Arial"/>
                <a:cs typeface="Arial"/>
              </a:rPr>
              <a:t>Our</a:t>
            </a:r>
            <a:r>
              <a:rPr sz="1200" spc="-10" dirty="0">
                <a:latin typeface="Arial"/>
                <a:cs typeface="Arial"/>
              </a:rPr>
              <a:t> </a:t>
            </a:r>
            <a:r>
              <a:rPr sz="1200" spc="-25" dirty="0">
                <a:latin typeface="Arial"/>
                <a:cs typeface="Arial"/>
              </a:rPr>
              <a:t>s</a:t>
            </a:r>
            <a:r>
              <a:rPr sz="1200" spc="110" dirty="0">
                <a:latin typeface="Arial"/>
                <a:cs typeface="Arial"/>
              </a:rPr>
              <a:t>t</a:t>
            </a:r>
            <a:r>
              <a:rPr sz="1200" spc="105" dirty="0">
                <a:latin typeface="Arial"/>
                <a:cs typeface="Arial"/>
              </a:rPr>
              <a:t>r</a:t>
            </a:r>
            <a:r>
              <a:rPr sz="1200" spc="35" dirty="0">
                <a:latin typeface="Arial"/>
                <a:cs typeface="Arial"/>
              </a:rPr>
              <a:t>ength</a:t>
            </a:r>
            <a:r>
              <a:rPr sz="1200" spc="-10" dirty="0">
                <a:latin typeface="Arial"/>
                <a:cs typeface="Arial"/>
              </a:rPr>
              <a:t> </a:t>
            </a:r>
            <a:r>
              <a:rPr sz="1200" spc="-5" dirty="0">
                <a:latin typeface="Arial"/>
                <a:cs typeface="Arial"/>
              </a:rPr>
              <a:t>c</a:t>
            </a:r>
            <a:r>
              <a:rPr sz="1200" spc="15" dirty="0">
                <a:latin typeface="Arial"/>
                <a:cs typeface="Arial"/>
              </a:rPr>
              <a:t>om</a:t>
            </a:r>
            <a:r>
              <a:rPr sz="1200" spc="-5" dirty="0">
                <a:latin typeface="Arial"/>
                <a:cs typeface="Arial"/>
              </a:rPr>
              <a:t>e</a:t>
            </a:r>
            <a:r>
              <a:rPr sz="1200" spc="-10" dirty="0">
                <a:latin typeface="Arial"/>
                <a:cs typeface="Arial"/>
              </a:rPr>
              <a:t>s </a:t>
            </a:r>
            <a:r>
              <a:rPr sz="1200" spc="90" dirty="0">
                <a:latin typeface="Arial"/>
                <a:cs typeface="Arial"/>
              </a:rPr>
              <a:t>f</a:t>
            </a:r>
            <a:r>
              <a:rPr sz="1200" spc="75" dirty="0">
                <a:latin typeface="Arial"/>
                <a:cs typeface="Arial"/>
              </a:rPr>
              <a:t>r</a:t>
            </a:r>
            <a:r>
              <a:rPr sz="1200" spc="25" dirty="0">
                <a:latin typeface="Arial"/>
                <a:cs typeface="Arial"/>
              </a:rPr>
              <a:t>om</a:t>
            </a:r>
            <a:r>
              <a:rPr sz="1200" spc="-10" dirty="0">
                <a:latin typeface="Arial"/>
                <a:cs typeface="Arial"/>
              </a:rPr>
              <a:t> </a:t>
            </a:r>
            <a:r>
              <a:rPr sz="1200" spc="40" dirty="0">
                <a:latin typeface="Arial"/>
                <a:cs typeface="Arial"/>
              </a:rPr>
              <a:t>our</a:t>
            </a:r>
            <a:r>
              <a:rPr sz="1200" spc="-10" dirty="0">
                <a:latin typeface="Arial"/>
                <a:cs typeface="Arial"/>
              </a:rPr>
              <a:t> </a:t>
            </a:r>
            <a:r>
              <a:rPr sz="1200" spc="30" dirty="0">
                <a:latin typeface="Arial"/>
                <a:cs typeface="Arial"/>
              </a:rPr>
              <a:t>di</a:t>
            </a:r>
            <a:r>
              <a:rPr sz="1200" spc="15" dirty="0">
                <a:latin typeface="Arial"/>
                <a:cs typeface="Arial"/>
              </a:rPr>
              <a:t>v</a:t>
            </a:r>
            <a:r>
              <a:rPr sz="1200" spc="60" dirty="0">
                <a:latin typeface="Arial"/>
                <a:cs typeface="Arial"/>
              </a:rPr>
              <a:t>e</a:t>
            </a:r>
            <a:r>
              <a:rPr sz="1200" spc="10" dirty="0">
                <a:latin typeface="Arial"/>
                <a:cs typeface="Arial"/>
              </a:rPr>
              <a:t>r</a:t>
            </a:r>
            <a:r>
              <a:rPr sz="1200" spc="65" dirty="0">
                <a:latin typeface="Arial"/>
                <a:cs typeface="Arial"/>
              </a:rPr>
              <a:t>si</a:t>
            </a:r>
            <a:r>
              <a:rPr sz="1200" spc="25" dirty="0">
                <a:latin typeface="Arial"/>
                <a:cs typeface="Arial"/>
              </a:rPr>
              <a:t>t</a:t>
            </a:r>
            <a:r>
              <a:rPr sz="1200" spc="-25" dirty="0">
                <a:latin typeface="Arial"/>
                <a:cs typeface="Arial"/>
              </a:rPr>
              <a:t>y</a:t>
            </a:r>
            <a:r>
              <a:rPr sz="1200" spc="-30" dirty="0">
                <a:latin typeface="Arial"/>
                <a:cs typeface="Arial"/>
              </a:rPr>
              <a:t>,</a:t>
            </a:r>
            <a:r>
              <a:rPr sz="1200" spc="-10" dirty="0">
                <a:latin typeface="Arial"/>
                <a:cs typeface="Arial"/>
              </a:rPr>
              <a:t> </a:t>
            </a:r>
            <a:r>
              <a:rPr sz="1200" spc="10" dirty="0">
                <a:latin typeface="Arial"/>
                <a:cs typeface="Arial"/>
              </a:rPr>
              <a:t>b</a:t>
            </a:r>
            <a:r>
              <a:rPr sz="1200" dirty="0">
                <a:latin typeface="Arial"/>
                <a:cs typeface="Arial"/>
              </a:rPr>
              <a:t>o</a:t>
            </a:r>
            <a:r>
              <a:rPr sz="1200" spc="80" dirty="0">
                <a:latin typeface="Arial"/>
                <a:cs typeface="Arial"/>
              </a:rPr>
              <a:t>th</a:t>
            </a:r>
            <a:r>
              <a:rPr sz="1200" spc="-10" dirty="0">
                <a:latin typeface="Arial"/>
                <a:cs typeface="Arial"/>
              </a:rPr>
              <a:t> </a:t>
            </a:r>
            <a:r>
              <a:rPr sz="1200" spc="30" dirty="0">
                <a:latin typeface="Arial"/>
                <a:cs typeface="Arial"/>
              </a:rPr>
              <a:t>in</a:t>
            </a:r>
            <a:r>
              <a:rPr sz="1200" spc="-10" dirty="0">
                <a:latin typeface="Arial"/>
                <a:cs typeface="Arial"/>
              </a:rPr>
              <a:t> </a:t>
            </a:r>
            <a:r>
              <a:rPr sz="1200" spc="50" dirty="0">
                <a:latin typeface="Arial"/>
                <a:cs typeface="Arial"/>
              </a:rPr>
              <a:t>the</a:t>
            </a:r>
            <a:r>
              <a:rPr sz="1200" spc="-10" dirty="0">
                <a:latin typeface="Arial"/>
                <a:cs typeface="Arial"/>
              </a:rPr>
              <a:t> </a:t>
            </a:r>
            <a:r>
              <a:rPr sz="1200" spc="20" dirty="0">
                <a:latin typeface="Arial"/>
                <a:cs typeface="Arial"/>
              </a:rPr>
              <a:t>v</a:t>
            </a:r>
            <a:r>
              <a:rPr sz="1200" spc="25" dirty="0">
                <a:latin typeface="Arial"/>
                <a:cs typeface="Arial"/>
              </a:rPr>
              <a:t>oi</a:t>
            </a:r>
            <a:r>
              <a:rPr sz="1200" spc="10" dirty="0">
                <a:latin typeface="Arial"/>
                <a:cs typeface="Arial"/>
              </a:rPr>
              <a:t>c</a:t>
            </a:r>
            <a:r>
              <a:rPr sz="1200" spc="-25" dirty="0">
                <a:latin typeface="Arial"/>
                <a:cs typeface="Arial"/>
              </a:rPr>
              <a:t>e</a:t>
            </a:r>
            <a:r>
              <a:rPr sz="1200" spc="-10" dirty="0">
                <a:latin typeface="Arial"/>
                <a:cs typeface="Arial"/>
              </a:rPr>
              <a:t>s o</a:t>
            </a:r>
            <a:r>
              <a:rPr sz="1200" spc="100" dirty="0">
                <a:latin typeface="Arial"/>
                <a:cs typeface="Arial"/>
              </a:rPr>
              <a:t>f</a:t>
            </a:r>
            <a:r>
              <a:rPr sz="1200" spc="-10" dirty="0">
                <a:latin typeface="Arial"/>
                <a:cs typeface="Arial"/>
              </a:rPr>
              <a:t> </a:t>
            </a:r>
            <a:r>
              <a:rPr sz="1200" spc="50" dirty="0">
                <a:latin typeface="Arial"/>
                <a:cs typeface="Arial"/>
              </a:rPr>
              <a:t>the</a:t>
            </a:r>
            <a:r>
              <a:rPr sz="1200" spc="30" dirty="0">
                <a:latin typeface="Arial"/>
                <a:cs typeface="Arial"/>
              </a:rPr>
              <a:t> </a:t>
            </a:r>
            <a:r>
              <a:rPr sz="1200" spc="10" dirty="0">
                <a:latin typeface="Arial"/>
                <a:cs typeface="Arial"/>
              </a:rPr>
              <a:t>people</a:t>
            </a:r>
            <a:r>
              <a:rPr sz="1200" spc="-10" dirty="0">
                <a:latin typeface="Arial"/>
                <a:cs typeface="Arial"/>
              </a:rPr>
              <a:t> </a:t>
            </a:r>
            <a:r>
              <a:rPr sz="1200" spc="10" dirty="0">
                <a:latin typeface="Arial"/>
                <a:cs typeface="Arial"/>
              </a:rPr>
              <a:t>who</a:t>
            </a:r>
            <a:r>
              <a:rPr sz="1200" spc="-10" dirty="0">
                <a:latin typeface="Arial"/>
                <a:cs typeface="Arial"/>
              </a:rPr>
              <a:t> </a:t>
            </a:r>
            <a:r>
              <a:rPr sz="1200" spc="50" dirty="0">
                <a:latin typeface="Arial"/>
                <a:cs typeface="Arial"/>
              </a:rPr>
              <a:t>a</a:t>
            </a:r>
            <a:r>
              <a:rPr sz="1200" dirty="0">
                <a:latin typeface="Arial"/>
                <a:cs typeface="Arial"/>
              </a:rPr>
              <a:t>r</a:t>
            </a:r>
            <a:r>
              <a:rPr sz="1200" spc="-10" dirty="0">
                <a:latin typeface="Arial"/>
                <a:cs typeface="Arial"/>
              </a:rPr>
              <a:t>e </a:t>
            </a:r>
            <a:r>
              <a:rPr sz="1200" spc="40" dirty="0">
                <a:latin typeface="Arial"/>
                <a:cs typeface="Arial"/>
              </a:rPr>
              <a:t>our</a:t>
            </a:r>
            <a:r>
              <a:rPr sz="1200" spc="-10" dirty="0">
                <a:latin typeface="Arial"/>
                <a:cs typeface="Arial"/>
              </a:rPr>
              <a:t> </a:t>
            </a:r>
            <a:r>
              <a:rPr sz="1200" spc="5" dirty="0">
                <a:latin typeface="Arial"/>
                <a:cs typeface="Arial"/>
              </a:rPr>
              <a:t>de</a:t>
            </a:r>
            <a:r>
              <a:rPr sz="1200" spc="-5" dirty="0">
                <a:latin typeface="Arial"/>
                <a:cs typeface="Arial"/>
              </a:rPr>
              <a:t>p</a:t>
            </a:r>
            <a:r>
              <a:rPr sz="1200" spc="50" dirty="0">
                <a:latin typeface="Arial"/>
                <a:cs typeface="Arial"/>
              </a:rPr>
              <a:t>a</a:t>
            </a:r>
            <a:r>
              <a:rPr sz="1200" spc="40" dirty="0">
                <a:latin typeface="Arial"/>
                <a:cs typeface="Arial"/>
              </a:rPr>
              <a:t>r</a:t>
            </a:r>
            <a:r>
              <a:rPr sz="1200" spc="45" dirty="0">
                <a:latin typeface="Arial"/>
                <a:cs typeface="Arial"/>
              </a:rPr>
              <a:t>tme</a:t>
            </a:r>
            <a:r>
              <a:rPr sz="1200" spc="35" dirty="0">
                <a:latin typeface="Arial"/>
                <a:cs typeface="Arial"/>
              </a:rPr>
              <a:t>n</a:t>
            </a:r>
            <a:r>
              <a:rPr sz="1200" spc="145" dirty="0">
                <a:latin typeface="Arial"/>
                <a:cs typeface="Arial"/>
              </a:rPr>
              <a:t>t</a:t>
            </a:r>
            <a:r>
              <a:rPr sz="1200" spc="-10" dirty="0">
                <a:latin typeface="Arial"/>
                <a:cs typeface="Arial"/>
              </a:rPr>
              <a:t> </a:t>
            </a:r>
            <a:r>
              <a:rPr sz="1200" spc="5" dirty="0">
                <a:latin typeface="Arial"/>
                <a:cs typeface="Arial"/>
              </a:rPr>
              <a:t>and</a:t>
            </a:r>
            <a:r>
              <a:rPr sz="1200" spc="-10" dirty="0">
                <a:latin typeface="Arial"/>
                <a:cs typeface="Arial"/>
              </a:rPr>
              <a:t> </a:t>
            </a:r>
            <a:r>
              <a:rPr sz="1200" spc="30" dirty="0">
                <a:latin typeface="Arial"/>
                <a:cs typeface="Arial"/>
              </a:rPr>
              <a:t>in</a:t>
            </a:r>
            <a:r>
              <a:rPr sz="1200" spc="-10" dirty="0">
                <a:latin typeface="Arial"/>
                <a:cs typeface="Arial"/>
              </a:rPr>
              <a:t> </a:t>
            </a:r>
            <a:r>
              <a:rPr sz="1200" spc="50" dirty="0">
                <a:latin typeface="Arial"/>
                <a:cs typeface="Arial"/>
              </a:rPr>
              <a:t>the</a:t>
            </a:r>
            <a:r>
              <a:rPr sz="1200" spc="-10" dirty="0">
                <a:latin typeface="Arial"/>
                <a:cs typeface="Arial"/>
              </a:rPr>
              <a:t> </a:t>
            </a:r>
            <a:r>
              <a:rPr sz="1200" spc="70" dirty="0">
                <a:latin typeface="Arial"/>
                <a:cs typeface="Arial"/>
              </a:rPr>
              <a:t>b</a:t>
            </a:r>
            <a:r>
              <a:rPr sz="1200" spc="10" dirty="0">
                <a:latin typeface="Arial"/>
                <a:cs typeface="Arial"/>
              </a:rPr>
              <a:t>r</a:t>
            </a:r>
            <a:r>
              <a:rPr sz="1200" spc="-20" dirty="0">
                <a:latin typeface="Arial"/>
                <a:cs typeface="Arial"/>
              </a:rPr>
              <a:t>e</a:t>
            </a:r>
            <a:r>
              <a:rPr sz="1200" spc="40" dirty="0">
                <a:latin typeface="Arial"/>
                <a:cs typeface="Arial"/>
              </a:rPr>
              <a:t>adth</a:t>
            </a:r>
            <a:r>
              <a:rPr sz="1200" spc="-10" dirty="0">
                <a:latin typeface="Arial"/>
                <a:cs typeface="Arial"/>
              </a:rPr>
              <a:t> o</a:t>
            </a:r>
            <a:r>
              <a:rPr sz="1200" spc="100" dirty="0">
                <a:latin typeface="Arial"/>
                <a:cs typeface="Arial"/>
              </a:rPr>
              <a:t>f</a:t>
            </a:r>
            <a:r>
              <a:rPr sz="1200" spc="-10" dirty="0">
                <a:latin typeface="Arial"/>
                <a:cs typeface="Arial"/>
              </a:rPr>
              <a:t> </a:t>
            </a:r>
            <a:r>
              <a:rPr sz="1200" spc="15" dirty="0">
                <a:latin typeface="Arial"/>
                <a:cs typeface="Arial"/>
              </a:rPr>
              <a:t>i</a:t>
            </a:r>
            <a:r>
              <a:rPr sz="1200" spc="35" dirty="0">
                <a:latin typeface="Arial"/>
                <a:cs typeface="Arial"/>
              </a:rPr>
              <a:t>n</a:t>
            </a:r>
            <a:r>
              <a:rPr sz="1200" spc="120" dirty="0">
                <a:latin typeface="Arial"/>
                <a:cs typeface="Arial"/>
              </a:rPr>
              <a:t>t</a:t>
            </a:r>
            <a:r>
              <a:rPr sz="1200" spc="60" dirty="0">
                <a:latin typeface="Arial"/>
                <a:cs typeface="Arial"/>
              </a:rPr>
              <a:t>e</a:t>
            </a:r>
            <a:r>
              <a:rPr sz="1200" spc="5" dirty="0">
                <a:latin typeface="Arial"/>
                <a:cs typeface="Arial"/>
              </a:rPr>
              <a:t>r</a:t>
            </a:r>
            <a:r>
              <a:rPr sz="1200" spc="-25" dirty="0">
                <a:latin typeface="Arial"/>
                <a:cs typeface="Arial"/>
              </a:rPr>
              <a:t>es</a:t>
            </a:r>
            <a:r>
              <a:rPr sz="1200" spc="135" dirty="0">
                <a:latin typeface="Arial"/>
                <a:cs typeface="Arial"/>
              </a:rPr>
              <a:t>t</a:t>
            </a:r>
            <a:r>
              <a:rPr sz="1200" spc="-10" dirty="0">
                <a:latin typeface="Arial"/>
                <a:cs typeface="Arial"/>
              </a:rPr>
              <a:t>s </a:t>
            </a:r>
            <a:r>
              <a:rPr sz="1200" spc="20" dirty="0">
                <a:latin typeface="Arial"/>
                <a:cs typeface="Arial"/>
              </a:rPr>
              <a:t>which</a:t>
            </a:r>
            <a:r>
              <a:rPr sz="1200" spc="-10" dirty="0">
                <a:latin typeface="Arial"/>
                <a:cs typeface="Arial"/>
              </a:rPr>
              <a:t> we</a:t>
            </a:r>
            <a:r>
              <a:rPr sz="1200" spc="-5" dirty="0">
                <a:latin typeface="Arial"/>
                <a:cs typeface="Arial"/>
              </a:rPr>
              <a:t> </a:t>
            </a:r>
            <a:r>
              <a:rPr sz="1200" spc="-45" dirty="0">
                <a:latin typeface="Arial"/>
                <a:cs typeface="Arial"/>
              </a:rPr>
              <a:t>e</a:t>
            </a:r>
            <a:r>
              <a:rPr sz="1200" spc="40" dirty="0">
                <a:latin typeface="Arial"/>
                <a:cs typeface="Arial"/>
              </a:rPr>
              <a:t>xplo</a:t>
            </a:r>
            <a:r>
              <a:rPr sz="1200" dirty="0">
                <a:latin typeface="Arial"/>
                <a:cs typeface="Arial"/>
              </a:rPr>
              <a:t>r</a:t>
            </a:r>
            <a:r>
              <a:rPr sz="1200" spc="-40" dirty="0">
                <a:latin typeface="Arial"/>
                <a:cs typeface="Arial"/>
              </a:rPr>
              <a:t>e</a:t>
            </a:r>
            <a:r>
              <a:rPr sz="1200" spc="-30" dirty="0">
                <a:latin typeface="Arial"/>
                <a:cs typeface="Arial"/>
              </a:rPr>
              <a:t>.</a:t>
            </a:r>
            <a:r>
              <a:rPr sz="1200" spc="-10" dirty="0">
                <a:latin typeface="Arial"/>
                <a:cs typeface="Arial"/>
              </a:rPr>
              <a:t> </a:t>
            </a:r>
            <a:r>
              <a:rPr sz="1200" spc="-140" dirty="0">
                <a:latin typeface="Arial"/>
                <a:cs typeface="Arial"/>
              </a:rPr>
              <a:t>F</a:t>
            </a:r>
            <a:r>
              <a:rPr sz="1200" spc="70" dirty="0">
                <a:latin typeface="Arial"/>
                <a:cs typeface="Arial"/>
              </a:rPr>
              <a:t>r</a:t>
            </a:r>
            <a:r>
              <a:rPr sz="1200" spc="25" dirty="0">
                <a:latin typeface="Arial"/>
                <a:cs typeface="Arial"/>
              </a:rPr>
              <a:t>om</a:t>
            </a:r>
            <a:r>
              <a:rPr sz="1200" spc="-10" dirty="0">
                <a:latin typeface="Arial"/>
                <a:cs typeface="Arial"/>
              </a:rPr>
              <a:t> </a:t>
            </a:r>
            <a:r>
              <a:rPr sz="1200" spc="-25" dirty="0">
                <a:latin typeface="Arial"/>
                <a:cs typeface="Arial"/>
              </a:rPr>
              <a:t>s</a:t>
            </a:r>
            <a:r>
              <a:rPr sz="1200" spc="135" dirty="0">
                <a:latin typeface="Arial"/>
                <a:cs typeface="Arial"/>
              </a:rPr>
              <a:t>t</a:t>
            </a:r>
            <a:r>
              <a:rPr sz="1200" spc="15" dirty="0">
                <a:latin typeface="Arial"/>
                <a:cs typeface="Arial"/>
              </a:rPr>
              <a:t>udi</a:t>
            </a:r>
            <a:r>
              <a:rPr sz="1200" spc="5" dirty="0">
                <a:latin typeface="Arial"/>
                <a:cs typeface="Arial"/>
              </a:rPr>
              <a:t>e</a:t>
            </a:r>
            <a:r>
              <a:rPr sz="1200" spc="-10" dirty="0">
                <a:latin typeface="Arial"/>
                <a:cs typeface="Arial"/>
              </a:rPr>
              <a:t>s </a:t>
            </a:r>
            <a:r>
              <a:rPr sz="1200" spc="30" dirty="0">
                <a:latin typeface="Arial"/>
                <a:cs typeface="Arial"/>
              </a:rPr>
              <a:t>in</a:t>
            </a:r>
            <a:r>
              <a:rPr sz="1200" spc="-10" dirty="0">
                <a:latin typeface="Arial"/>
                <a:cs typeface="Arial"/>
              </a:rPr>
              <a:t> </a:t>
            </a:r>
            <a:r>
              <a:rPr sz="1200" spc="70" dirty="0">
                <a:latin typeface="Arial"/>
                <a:cs typeface="Arial"/>
              </a:rPr>
              <a:t>ou</a:t>
            </a:r>
            <a:r>
              <a:rPr sz="1200" spc="10" dirty="0">
                <a:latin typeface="Arial"/>
                <a:cs typeface="Arial"/>
              </a:rPr>
              <a:t>t</a:t>
            </a:r>
            <a:r>
              <a:rPr sz="1200" spc="45" dirty="0">
                <a:latin typeface="Arial"/>
                <a:cs typeface="Arial"/>
              </a:rPr>
              <a:t>er</a:t>
            </a:r>
            <a:r>
              <a:rPr sz="1200" spc="-10" dirty="0">
                <a:latin typeface="Arial"/>
                <a:cs typeface="Arial"/>
              </a:rPr>
              <a:t> </a:t>
            </a:r>
            <a:r>
              <a:rPr sz="1200" spc="5" dirty="0">
                <a:latin typeface="Arial"/>
                <a:cs typeface="Arial"/>
              </a:rPr>
              <a:t>s</a:t>
            </a:r>
            <a:r>
              <a:rPr sz="1200" spc="-5" dirty="0">
                <a:latin typeface="Arial"/>
                <a:cs typeface="Arial"/>
              </a:rPr>
              <a:t>p</a:t>
            </a:r>
            <a:r>
              <a:rPr sz="1200" spc="5" dirty="0">
                <a:latin typeface="Arial"/>
                <a:cs typeface="Arial"/>
              </a:rPr>
              <a:t>a</a:t>
            </a:r>
            <a:r>
              <a:rPr sz="1200" spc="-20" dirty="0">
                <a:latin typeface="Arial"/>
                <a:cs typeface="Arial"/>
              </a:rPr>
              <a:t>c</a:t>
            </a:r>
            <a:r>
              <a:rPr sz="1200" spc="-10" dirty="0">
                <a:latin typeface="Arial"/>
                <a:cs typeface="Arial"/>
              </a:rPr>
              <a:t>e </a:t>
            </a:r>
            <a:r>
              <a:rPr sz="1200" spc="120" dirty="0">
                <a:latin typeface="Arial"/>
                <a:cs typeface="Arial"/>
              </a:rPr>
              <a:t>t</a:t>
            </a:r>
            <a:r>
              <a:rPr sz="1200" spc="10" dirty="0">
                <a:latin typeface="Arial"/>
                <a:cs typeface="Arial"/>
              </a:rPr>
              <a:t>o</a:t>
            </a:r>
            <a:r>
              <a:rPr sz="1200" spc="-10" dirty="0">
                <a:latin typeface="Arial"/>
                <a:cs typeface="Arial"/>
              </a:rPr>
              <a:t> </a:t>
            </a:r>
            <a:r>
              <a:rPr sz="1200" spc="30" dirty="0">
                <a:latin typeface="Arial"/>
                <a:cs typeface="Arial"/>
              </a:rPr>
              <a:t>inner</a:t>
            </a:r>
            <a:r>
              <a:rPr sz="1200" spc="-10" dirty="0">
                <a:latin typeface="Arial"/>
                <a:cs typeface="Arial"/>
              </a:rPr>
              <a:t> </a:t>
            </a:r>
            <a:r>
              <a:rPr sz="1200" spc="5" dirty="0">
                <a:latin typeface="Arial"/>
                <a:cs typeface="Arial"/>
              </a:rPr>
              <a:t>s</a:t>
            </a:r>
            <a:r>
              <a:rPr sz="1200" spc="-5" dirty="0">
                <a:latin typeface="Arial"/>
                <a:cs typeface="Arial"/>
              </a:rPr>
              <a:t>p</a:t>
            </a:r>
            <a:r>
              <a:rPr sz="1200" spc="5" dirty="0">
                <a:latin typeface="Arial"/>
                <a:cs typeface="Arial"/>
              </a:rPr>
              <a:t>a</a:t>
            </a:r>
            <a:r>
              <a:rPr sz="1200" spc="-20" dirty="0">
                <a:latin typeface="Arial"/>
                <a:cs typeface="Arial"/>
              </a:rPr>
              <a:t>c</a:t>
            </a:r>
            <a:r>
              <a:rPr sz="1200" spc="-40" dirty="0">
                <a:latin typeface="Arial"/>
                <a:cs typeface="Arial"/>
              </a:rPr>
              <a:t>e</a:t>
            </a:r>
            <a:r>
              <a:rPr sz="1200" spc="-30" dirty="0">
                <a:latin typeface="Arial"/>
                <a:cs typeface="Arial"/>
              </a:rPr>
              <a:t>.</a:t>
            </a:r>
            <a:r>
              <a:rPr sz="1200" spc="-10" dirty="0">
                <a:latin typeface="Arial"/>
                <a:cs typeface="Arial"/>
              </a:rPr>
              <a:t> </a:t>
            </a:r>
            <a:r>
              <a:rPr sz="1200" spc="-140" dirty="0">
                <a:latin typeface="Arial"/>
                <a:cs typeface="Arial"/>
              </a:rPr>
              <a:t>F</a:t>
            </a:r>
            <a:r>
              <a:rPr sz="1200" spc="70" dirty="0">
                <a:latin typeface="Arial"/>
                <a:cs typeface="Arial"/>
              </a:rPr>
              <a:t>r</a:t>
            </a:r>
            <a:r>
              <a:rPr sz="1200" spc="25" dirty="0">
                <a:latin typeface="Arial"/>
                <a:cs typeface="Arial"/>
              </a:rPr>
              <a:t>om</a:t>
            </a:r>
            <a:r>
              <a:rPr sz="1200" spc="-10" dirty="0">
                <a:latin typeface="Arial"/>
                <a:cs typeface="Arial"/>
              </a:rPr>
              <a:t> </a:t>
            </a:r>
            <a:r>
              <a:rPr sz="1200" spc="40" dirty="0">
                <a:latin typeface="Arial"/>
                <a:cs typeface="Arial"/>
              </a:rPr>
              <a:t>what</a:t>
            </a:r>
            <a:r>
              <a:rPr sz="1200" spc="-10" dirty="0">
                <a:latin typeface="Arial"/>
                <a:cs typeface="Arial"/>
              </a:rPr>
              <a:t> </a:t>
            </a:r>
            <a:r>
              <a:rPr sz="1200" spc="15" dirty="0">
                <a:latin typeface="Arial"/>
                <a:cs typeface="Arial"/>
              </a:rPr>
              <a:t>ma</a:t>
            </a:r>
            <a:r>
              <a:rPr sz="1200" spc="-20" dirty="0">
                <a:latin typeface="Arial"/>
                <a:cs typeface="Arial"/>
              </a:rPr>
              <a:t>k</a:t>
            </a:r>
            <a:r>
              <a:rPr sz="1200" spc="-25" dirty="0">
                <a:latin typeface="Arial"/>
                <a:cs typeface="Arial"/>
              </a:rPr>
              <a:t>e</a:t>
            </a:r>
            <a:r>
              <a:rPr sz="1200" spc="-10" dirty="0">
                <a:latin typeface="Arial"/>
                <a:cs typeface="Arial"/>
              </a:rPr>
              <a:t>s </a:t>
            </a:r>
            <a:r>
              <a:rPr sz="1200" spc="-25" dirty="0">
                <a:latin typeface="Arial"/>
                <a:cs typeface="Arial"/>
              </a:rPr>
              <a:t>s</a:t>
            </a:r>
            <a:r>
              <a:rPr sz="1200" spc="30" dirty="0">
                <a:latin typeface="Arial"/>
                <a:cs typeface="Arial"/>
              </a:rPr>
              <a:t>enio</a:t>
            </a:r>
            <a:r>
              <a:rPr sz="1200" spc="-5" dirty="0">
                <a:latin typeface="Arial"/>
                <a:cs typeface="Arial"/>
              </a:rPr>
              <a:t>r</a:t>
            </a:r>
            <a:r>
              <a:rPr sz="1200" spc="-10" dirty="0">
                <a:latin typeface="Arial"/>
                <a:cs typeface="Arial"/>
              </a:rPr>
              <a:t>s</a:t>
            </a:r>
            <a:r>
              <a:rPr sz="1200" spc="-5" dirty="0">
                <a:latin typeface="Arial"/>
                <a:cs typeface="Arial"/>
              </a:rPr>
              <a:t> </a:t>
            </a:r>
            <a:r>
              <a:rPr sz="1200" spc="75" dirty="0">
                <a:latin typeface="Arial"/>
                <a:cs typeface="Arial"/>
              </a:rPr>
              <a:t>trip</a:t>
            </a:r>
            <a:r>
              <a:rPr sz="1200" spc="-10" dirty="0">
                <a:latin typeface="Arial"/>
                <a:cs typeface="Arial"/>
              </a:rPr>
              <a:t> </a:t>
            </a:r>
            <a:r>
              <a:rPr sz="1200" spc="5" dirty="0">
                <a:latin typeface="Arial"/>
                <a:cs typeface="Arial"/>
              </a:rPr>
              <a:t>and</a:t>
            </a:r>
            <a:r>
              <a:rPr sz="1200" spc="-10" dirty="0">
                <a:latin typeface="Arial"/>
                <a:cs typeface="Arial"/>
              </a:rPr>
              <a:t> </a:t>
            </a:r>
            <a:r>
              <a:rPr sz="1200" spc="55" dirty="0">
                <a:latin typeface="Arial"/>
                <a:cs typeface="Arial"/>
              </a:rPr>
              <a:t>f</a:t>
            </a:r>
            <a:r>
              <a:rPr sz="1200" spc="30" dirty="0">
                <a:latin typeface="Arial"/>
                <a:cs typeface="Arial"/>
              </a:rPr>
              <a:t>all</a:t>
            </a:r>
            <a:r>
              <a:rPr sz="1200" spc="-10" dirty="0">
                <a:latin typeface="Arial"/>
                <a:cs typeface="Arial"/>
              </a:rPr>
              <a:t> </a:t>
            </a:r>
            <a:r>
              <a:rPr sz="1200" spc="120" dirty="0">
                <a:latin typeface="Arial"/>
                <a:cs typeface="Arial"/>
              </a:rPr>
              <a:t>t</a:t>
            </a:r>
            <a:r>
              <a:rPr sz="1200" spc="10" dirty="0">
                <a:latin typeface="Arial"/>
                <a:cs typeface="Arial"/>
              </a:rPr>
              <a:t>o</a:t>
            </a:r>
            <a:r>
              <a:rPr sz="1200" spc="-10" dirty="0">
                <a:latin typeface="Arial"/>
                <a:cs typeface="Arial"/>
              </a:rPr>
              <a:t> </a:t>
            </a:r>
            <a:r>
              <a:rPr sz="1200" spc="40" dirty="0">
                <a:latin typeface="Arial"/>
                <a:cs typeface="Arial"/>
              </a:rPr>
              <a:t>what</a:t>
            </a:r>
            <a:r>
              <a:rPr sz="1200" spc="-10" dirty="0">
                <a:latin typeface="Arial"/>
                <a:cs typeface="Arial"/>
              </a:rPr>
              <a:t> </a:t>
            </a:r>
            <a:r>
              <a:rPr sz="1200" spc="15" dirty="0">
                <a:latin typeface="Arial"/>
                <a:cs typeface="Arial"/>
              </a:rPr>
              <a:t>ma</a:t>
            </a:r>
            <a:r>
              <a:rPr sz="1200" spc="-20" dirty="0">
                <a:latin typeface="Arial"/>
                <a:cs typeface="Arial"/>
              </a:rPr>
              <a:t>k</a:t>
            </a:r>
            <a:r>
              <a:rPr sz="1200" spc="-25" dirty="0">
                <a:latin typeface="Arial"/>
                <a:cs typeface="Arial"/>
              </a:rPr>
              <a:t>e</a:t>
            </a:r>
            <a:r>
              <a:rPr sz="1200" spc="-10" dirty="0">
                <a:latin typeface="Arial"/>
                <a:cs typeface="Arial"/>
              </a:rPr>
              <a:t>s </a:t>
            </a:r>
            <a:r>
              <a:rPr sz="1200" spc="25" dirty="0">
                <a:latin typeface="Arial"/>
                <a:cs typeface="Arial"/>
              </a:rPr>
              <a:t>memori</a:t>
            </a:r>
            <a:r>
              <a:rPr sz="1200" spc="10" dirty="0">
                <a:latin typeface="Arial"/>
                <a:cs typeface="Arial"/>
              </a:rPr>
              <a:t>e</a:t>
            </a:r>
            <a:r>
              <a:rPr sz="1200" spc="-10" dirty="0">
                <a:latin typeface="Arial"/>
                <a:cs typeface="Arial"/>
              </a:rPr>
              <a:t>s </a:t>
            </a:r>
            <a:r>
              <a:rPr sz="1200" spc="70" dirty="0">
                <a:latin typeface="Arial"/>
                <a:cs typeface="Arial"/>
              </a:rPr>
              <a:t>b</a:t>
            </a:r>
            <a:r>
              <a:rPr sz="1200" spc="10" dirty="0">
                <a:latin typeface="Arial"/>
                <a:cs typeface="Arial"/>
              </a:rPr>
              <a:t>r</a:t>
            </a:r>
            <a:r>
              <a:rPr sz="1200" spc="-20" dirty="0">
                <a:latin typeface="Arial"/>
                <a:cs typeface="Arial"/>
              </a:rPr>
              <a:t>e</a:t>
            </a:r>
            <a:r>
              <a:rPr sz="1200" spc="-10" dirty="0">
                <a:latin typeface="Arial"/>
                <a:cs typeface="Arial"/>
              </a:rPr>
              <a:t>ak. </a:t>
            </a:r>
            <a:r>
              <a:rPr sz="1200" spc="-140" dirty="0">
                <a:latin typeface="Arial"/>
                <a:cs typeface="Arial"/>
              </a:rPr>
              <a:t>F</a:t>
            </a:r>
            <a:r>
              <a:rPr sz="1200" spc="70" dirty="0">
                <a:latin typeface="Arial"/>
                <a:cs typeface="Arial"/>
              </a:rPr>
              <a:t>r</a:t>
            </a:r>
            <a:r>
              <a:rPr sz="1200" spc="25" dirty="0">
                <a:latin typeface="Arial"/>
                <a:cs typeface="Arial"/>
              </a:rPr>
              <a:t>om</a:t>
            </a:r>
            <a:r>
              <a:rPr sz="1200" spc="-10" dirty="0">
                <a:latin typeface="Arial"/>
                <a:cs typeface="Arial"/>
              </a:rPr>
              <a:t> </a:t>
            </a:r>
            <a:r>
              <a:rPr sz="1200" spc="-25" dirty="0">
                <a:latin typeface="Arial"/>
                <a:cs typeface="Arial"/>
              </a:rPr>
              <a:t>s</a:t>
            </a:r>
            <a:r>
              <a:rPr sz="1200" spc="135" dirty="0">
                <a:latin typeface="Arial"/>
                <a:cs typeface="Arial"/>
              </a:rPr>
              <a:t>t</a:t>
            </a:r>
            <a:r>
              <a:rPr sz="1200" spc="15" dirty="0">
                <a:latin typeface="Arial"/>
                <a:cs typeface="Arial"/>
              </a:rPr>
              <a:t>udi</a:t>
            </a:r>
            <a:r>
              <a:rPr sz="1200" spc="5" dirty="0">
                <a:latin typeface="Arial"/>
                <a:cs typeface="Arial"/>
              </a:rPr>
              <a:t>e</a:t>
            </a:r>
            <a:r>
              <a:rPr sz="1200" spc="-10" dirty="0">
                <a:latin typeface="Arial"/>
                <a:cs typeface="Arial"/>
              </a:rPr>
              <a:t>s o</a:t>
            </a:r>
            <a:r>
              <a:rPr sz="1200" spc="100" dirty="0">
                <a:latin typeface="Arial"/>
                <a:cs typeface="Arial"/>
              </a:rPr>
              <a:t>f</a:t>
            </a:r>
            <a:r>
              <a:rPr sz="1200" spc="-10" dirty="0">
                <a:latin typeface="Arial"/>
                <a:cs typeface="Arial"/>
              </a:rPr>
              <a:t> </a:t>
            </a:r>
            <a:r>
              <a:rPr sz="1200" spc="15" dirty="0">
                <a:latin typeface="Arial"/>
                <a:cs typeface="Arial"/>
              </a:rPr>
              <a:t>i</a:t>
            </a:r>
            <a:r>
              <a:rPr sz="1200" spc="25" dirty="0">
                <a:latin typeface="Arial"/>
                <a:cs typeface="Arial"/>
              </a:rPr>
              <a:t>n</a:t>
            </a:r>
            <a:r>
              <a:rPr sz="1200" spc="55" dirty="0">
                <a:latin typeface="Arial"/>
                <a:cs typeface="Arial"/>
              </a:rPr>
              <a:t>f</a:t>
            </a:r>
            <a:r>
              <a:rPr sz="1200" spc="5" dirty="0">
                <a:latin typeface="Arial"/>
                <a:cs typeface="Arial"/>
              </a:rPr>
              <a:t>an</a:t>
            </a:r>
            <a:r>
              <a:rPr sz="1200" spc="-20" dirty="0">
                <a:latin typeface="Arial"/>
                <a:cs typeface="Arial"/>
              </a:rPr>
              <a:t>c</a:t>
            </a:r>
            <a:r>
              <a:rPr sz="1200" spc="65" dirty="0">
                <a:latin typeface="Arial"/>
                <a:cs typeface="Arial"/>
              </a:rPr>
              <a:t>y</a:t>
            </a:r>
            <a:r>
              <a:rPr sz="1200" spc="-10" dirty="0">
                <a:latin typeface="Arial"/>
                <a:cs typeface="Arial"/>
              </a:rPr>
              <a:t> </a:t>
            </a:r>
            <a:r>
              <a:rPr sz="1200" spc="120" dirty="0">
                <a:latin typeface="Arial"/>
                <a:cs typeface="Arial"/>
              </a:rPr>
              <a:t>t</a:t>
            </a:r>
            <a:r>
              <a:rPr sz="1200" spc="10" dirty="0">
                <a:latin typeface="Arial"/>
                <a:cs typeface="Arial"/>
              </a:rPr>
              <a:t>o</a:t>
            </a:r>
            <a:r>
              <a:rPr sz="1200" spc="-10" dirty="0">
                <a:latin typeface="Arial"/>
                <a:cs typeface="Arial"/>
              </a:rPr>
              <a:t> </a:t>
            </a:r>
            <a:r>
              <a:rPr sz="1200" spc="15" dirty="0">
                <a:latin typeface="Arial"/>
                <a:cs typeface="Arial"/>
              </a:rPr>
              <a:t>me</a:t>
            </a:r>
            <a:r>
              <a:rPr sz="1200" dirty="0">
                <a:latin typeface="Arial"/>
                <a:cs typeface="Arial"/>
              </a:rPr>
              <a:t>n</a:t>
            </a:r>
            <a:r>
              <a:rPr sz="1200" spc="125" dirty="0">
                <a:latin typeface="Arial"/>
                <a:cs typeface="Arial"/>
              </a:rPr>
              <a:t>t</a:t>
            </a:r>
            <a:r>
              <a:rPr sz="1200" spc="15" dirty="0">
                <a:latin typeface="Arial"/>
                <a:cs typeface="Arial"/>
              </a:rPr>
              <a:t>al</a:t>
            </a:r>
            <a:r>
              <a:rPr sz="1200" spc="10" dirty="0">
                <a:latin typeface="Arial"/>
                <a:cs typeface="Arial"/>
              </a:rPr>
              <a:t> </a:t>
            </a:r>
            <a:r>
              <a:rPr sz="1200" spc="5" dirty="0">
                <a:latin typeface="Arial"/>
                <a:cs typeface="Arial"/>
              </a:rPr>
              <a:t>h</a:t>
            </a:r>
            <a:r>
              <a:rPr sz="1200" spc="-5" dirty="0">
                <a:latin typeface="Arial"/>
                <a:cs typeface="Arial"/>
              </a:rPr>
              <a:t>e</a:t>
            </a:r>
            <a:r>
              <a:rPr sz="1200" spc="45" dirty="0">
                <a:latin typeface="Arial"/>
                <a:cs typeface="Arial"/>
              </a:rPr>
              <a:t>alth</a:t>
            </a:r>
            <a:r>
              <a:rPr sz="1200" spc="-10" dirty="0">
                <a:latin typeface="Arial"/>
                <a:cs typeface="Arial"/>
              </a:rPr>
              <a:t> </a:t>
            </a:r>
            <a:r>
              <a:rPr sz="1200" spc="15" dirty="0">
                <a:latin typeface="Arial"/>
                <a:cs typeface="Arial"/>
              </a:rPr>
              <a:t>di</a:t>
            </a:r>
            <a:r>
              <a:rPr sz="1200" spc="5" dirty="0">
                <a:latin typeface="Arial"/>
                <a:cs typeface="Arial"/>
              </a:rPr>
              <a:t>s</a:t>
            </a:r>
            <a:r>
              <a:rPr sz="1200" spc="70" dirty="0">
                <a:latin typeface="Arial"/>
                <a:cs typeface="Arial"/>
              </a:rPr>
              <a:t>o</a:t>
            </a:r>
            <a:r>
              <a:rPr sz="1200" spc="5" dirty="0">
                <a:latin typeface="Arial"/>
                <a:cs typeface="Arial"/>
              </a:rPr>
              <a:t>r</a:t>
            </a:r>
            <a:r>
              <a:rPr sz="1200" spc="40" dirty="0">
                <a:latin typeface="Arial"/>
                <a:cs typeface="Arial"/>
              </a:rPr>
              <a:t>de</a:t>
            </a:r>
            <a:r>
              <a:rPr sz="1200" spc="-5" dirty="0">
                <a:latin typeface="Arial"/>
                <a:cs typeface="Arial"/>
              </a:rPr>
              <a:t>r</a:t>
            </a:r>
            <a:r>
              <a:rPr sz="1200" spc="-10" dirty="0">
                <a:latin typeface="Arial"/>
                <a:cs typeface="Arial"/>
              </a:rPr>
              <a:t>s o</a:t>
            </a:r>
            <a:r>
              <a:rPr sz="1200" spc="100" dirty="0">
                <a:latin typeface="Arial"/>
                <a:cs typeface="Arial"/>
              </a:rPr>
              <a:t>f</a:t>
            </a:r>
            <a:r>
              <a:rPr sz="1200" spc="-10" dirty="0">
                <a:latin typeface="Arial"/>
                <a:cs typeface="Arial"/>
              </a:rPr>
              <a:t> </a:t>
            </a:r>
            <a:r>
              <a:rPr sz="1200" spc="20" dirty="0">
                <a:latin typeface="Arial"/>
                <a:cs typeface="Arial"/>
              </a:rPr>
              <a:t>childhood</a:t>
            </a:r>
            <a:r>
              <a:rPr sz="1200" spc="-10" dirty="0">
                <a:latin typeface="Arial"/>
                <a:cs typeface="Arial"/>
              </a:rPr>
              <a:t> </a:t>
            </a:r>
            <a:r>
              <a:rPr sz="1200" spc="95" dirty="0">
                <a:latin typeface="Arial"/>
                <a:cs typeface="Arial"/>
              </a:rPr>
              <a:t>th</a:t>
            </a:r>
            <a:r>
              <a:rPr sz="1200" spc="45" dirty="0">
                <a:latin typeface="Arial"/>
                <a:cs typeface="Arial"/>
              </a:rPr>
              <a:t>r</a:t>
            </a:r>
            <a:r>
              <a:rPr sz="1200" spc="10" dirty="0">
                <a:latin typeface="Arial"/>
                <a:cs typeface="Arial"/>
              </a:rPr>
              <a:t>ough</a:t>
            </a:r>
            <a:r>
              <a:rPr sz="1200" spc="-10" dirty="0">
                <a:latin typeface="Arial"/>
                <a:cs typeface="Arial"/>
              </a:rPr>
              <a:t> </a:t>
            </a:r>
            <a:r>
              <a:rPr sz="1200" spc="50" dirty="0">
                <a:latin typeface="Arial"/>
                <a:cs typeface="Arial"/>
              </a:rPr>
              <a:t>the</a:t>
            </a:r>
            <a:r>
              <a:rPr sz="1200" spc="-10" dirty="0">
                <a:latin typeface="Arial"/>
                <a:cs typeface="Arial"/>
              </a:rPr>
              <a:t> </a:t>
            </a:r>
            <a:r>
              <a:rPr sz="1200" spc="15" dirty="0">
                <a:latin typeface="Arial"/>
                <a:cs typeface="Arial"/>
              </a:rPr>
              <a:t>challeng</a:t>
            </a:r>
            <a:r>
              <a:rPr sz="1200" spc="5" dirty="0">
                <a:latin typeface="Arial"/>
                <a:cs typeface="Arial"/>
              </a:rPr>
              <a:t>e</a:t>
            </a:r>
            <a:r>
              <a:rPr sz="1200" spc="-10" dirty="0">
                <a:latin typeface="Arial"/>
                <a:cs typeface="Arial"/>
              </a:rPr>
              <a:t>s o</a:t>
            </a:r>
            <a:r>
              <a:rPr sz="1200" spc="100" dirty="0">
                <a:latin typeface="Arial"/>
                <a:cs typeface="Arial"/>
              </a:rPr>
              <a:t>f</a:t>
            </a:r>
            <a:r>
              <a:rPr sz="1200" spc="-10" dirty="0">
                <a:latin typeface="Arial"/>
                <a:cs typeface="Arial"/>
              </a:rPr>
              <a:t> </a:t>
            </a:r>
            <a:r>
              <a:rPr sz="1200" spc="10" dirty="0">
                <a:latin typeface="Arial"/>
                <a:cs typeface="Arial"/>
              </a:rPr>
              <a:t>adol</a:t>
            </a:r>
            <a:r>
              <a:rPr sz="1200" spc="-5" dirty="0">
                <a:latin typeface="Arial"/>
                <a:cs typeface="Arial"/>
              </a:rPr>
              <a:t>e</a:t>
            </a:r>
            <a:r>
              <a:rPr sz="1200" spc="-25" dirty="0">
                <a:latin typeface="Arial"/>
                <a:cs typeface="Arial"/>
              </a:rPr>
              <a:t>s</a:t>
            </a:r>
            <a:r>
              <a:rPr sz="1200" spc="-5" dirty="0">
                <a:latin typeface="Arial"/>
                <a:cs typeface="Arial"/>
              </a:rPr>
              <a:t>c</a:t>
            </a:r>
            <a:r>
              <a:rPr sz="1200" spc="10" dirty="0">
                <a:latin typeface="Arial"/>
                <a:cs typeface="Arial"/>
              </a:rPr>
              <a:t>en</a:t>
            </a:r>
            <a:r>
              <a:rPr sz="1200" spc="-15" dirty="0">
                <a:latin typeface="Arial"/>
                <a:cs typeface="Arial"/>
              </a:rPr>
              <a:t>c</a:t>
            </a:r>
            <a:r>
              <a:rPr sz="1200" spc="-10" dirty="0">
                <a:latin typeface="Arial"/>
                <a:cs typeface="Arial"/>
              </a:rPr>
              <a:t>e </a:t>
            </a:r>
            <a:r>
              <a:rPr sz="1200" spc="120" dirty="0">
                <a:latin typeface="Arial"/>
                <a:cs typeface="Arial"/>
              </a:rPr>
              <a:t>t</a:t>
            </a:r>
            <a:r>
              <a:rPr sz="1200" spc="10" dirty="0">
                <a:latin typeface="Arial"/>
                <a:cs typeface="Arial"/>
              </a:rPr>
              <a:t>o</a:t>
            </a:r>
            <a:r>
              <a:rPr sz="1200" spc="5" dirty="0">
                <a:latin typeface="Arial"/>
                <a:cs typeface="Arial"/>
              </a:rPr>
              <a:t> </a:t>
            </a:r>
            <a:r>
              <a:rPr sz="1200" spc="25" dirty="0">
                <a:latin typeface="Arial"/>
                <a:cs typeface="Arial"/>
              </a:rPr>
              <a:t>adulthood</a:t>
            </a:r>
            <a:r>
              <a:rPr sz="1200" spc="-10" dirty="0">
                <a:latin typeface="Arial"/>
                <a:cs typeface="Arial"/>
              </a:rPr>
              <a:t> </a:t>
            </a:r>
            <a:r>
              <a:rPr sz="1200" spc="5" dirty="0">
                <a:latin typeface="Arial"/>
                <a:cs typeface="Arial"/>
              </a:rPr>
              <a:t>and</a:t>
            </a:r>
            <a:r>
              <a:rPr sz="1200" spc="-10" dirty="0">
                <a:latin typeface="Arial"/>
                <a:cs typeface="Arial"/>
              </a:rPr>
              <a:t> </a:t>
            </a:r>
            <a:r>
              <a:rPr sz="1200" spc="25" dirty="0">
                <a:latin typeface="Arial"/>
                <a:cs typeface="Arial"/>
              </a:rPr>
              <a:t>old</a:t>
            </a:r>
            <a:r>
              <a:rPr sz="1200" spc="-10" dirty="0">
                <a:latin typeface="Arial"/>
                <a:cs typeface="Arial"/>
              </a:rPr>
              <a:t> </a:t>
            </a:r>
            <a:r>
              <a:rPr sz="1200" dirty="0">
                <a:latin typeface="Arial"/>
                <a:cs typeface="Arial"/>
              </a:rPr>
              <a:t>ag</a:t>
            </a:r>
            <a:r>
              <a:rPr sz="1200" spc="-30" dirty="0">
                <a:latin typeface="Arial"/>
                <a:cs typeface="Arial"/>
              </a:rPr>
              <a:t>e.</a:t>
            </a:r>
            <a:r>
              <a:rPr sz="1200" spc="-10" dirty="0">
                <a:latin typeface="Arial"/>
                <a:cs typeface="Arial"/>
              </a:rPr>
              <a:t> </a:t>
            </a:r>
            <a:r>
              <a:rPr sz="1200" spc="-140" dirty="0">
                <a:latin typeface="Arial"/>
                <a:cs typeface="Arial"/>
              </a:rPr>
              <a:t>F</a:t>
            </a:r>
            <a:r>
              <a:rPr sz="1200" spc="70" dirty="0">
                <a:latin typeface="Arial"/>
                <a:cs typeface="Arial"/>
              </a:rPr>
              <a:t>r</a:t>
            </a:r>
            <a:r>
              <a:rPr sz="1200" spc="25" dirty="0">
                <a:latin typeface="Arial"/>
                <a:cs typeface="Arial"/>
              </a:rPr>
              <a:t>om</a:t>
            </a:r>
            <a:r>
              <a:rPr sz="1200" spc="-10" dirty="0">
                <a:latin typeface="Arial"/>
                <a:cs typeface="Arial"/>
              </a:rPr>
              <a:t> </a:t>
            </a:r>
            <a:r>
              <a:rPr sz="1200" spc="25" dirty="0">
                <a:latin typeface="Arial"/>
                <a:cs typeface="Arial"/>
              </a:rPr>
              <a:t>bilingualism</a:t>
            </a:r>
            <a:r>
              <a:rPr sz="1200" spc="-10" dirty="0">
                <a:latin typeface="Arial"/>
                <a:cs typeface="Arial"/>
              </a:rPr>
              <a:t> </a:t>
            </a:r>
            <a:r>
              <a:rPr sz="1200" spc="120" dirty="0">
                <a:latin typeface="Arial"/>
                <a:cs typeface="Arial"/>
              </a:rPr>
              <a:t>t</a:t>
            </a:r>
            <a:r>
              <a:rPr sz="1200" spc="10" dirty="0">
                <a:latin typeface="Arial"/>
                <a:cs typeface="Arial"/>
              </a:rPr>
              <a:t>o</a:t>
            </a:r>
            <a:r>
              <a:rPr sz="1200" spc="-10" dirty="0">
                <a:latin typeface="Arial"/>
                <a:cs typeface="Arial"/>
              </a:rPr>
              <a:t> </a:t>
            </a:r>
            <a:r>
              <a:rPr sz="1200" spc="55" dirty="0">
                <a:latin typeface="Arial"/>
                <a:cs typeface="Arial"/>
              </a:rPr>
              <a:t>per</a:t>
            </a:r>
            <a:r>
              <a:rPr sz="1200" dirty="0">
                <a:latin typeface="Arial"/>
                <a:cs typeface="Arial"/>
              </a:rPr>
              <a:t>f</a:t>
            </a:r>
            <a:r>
              <a:rPr sz="1200" spc="25" dirty="0">
                <a:latin typeface="Arial"/>
                <a:cs typeface="Arial"/>
              </a:rPr>
              <a:t>ectionism.</a:t>
            </a:r>
            <a:r>
              <a:rPr sz="1200" dirty="0">
                <a:latin typeface="Arial"/>
                <a:cs typeface="Arial"/>
              </a:rPr>
              <a:t> </a:t>
            </a:r>
            <a:r>
              <a:rPr sz="1200" spc="-20" dirty="0">
                <a:latin typeface="Arial"/>
                <a:cs typeface="Arial"/>
              </a:rPr>
              <a:t> </a:t>
            </a:r>
            <a:r>
              <a:rPr sz="1200" spc="-140" dirty="0">
                <a:latin typeface="Arial"/>
                <a:cs typeface="Arial"/>
              </a:rPr>
              <a:t>F</a:t>
            </a:r>
            <a:r>
              <a:rPr sz="1200" spc="70" dirty="0">
                <a:latin typeface="Arial"/>
                <a:cs typeface="Arial"/>
              </a:rPr>
              <a:t>r</a:t>
            </a:r>
            <a:r>
              <a:rPr sz="1200" spc="25" dirty="0">
                <a:latin typeface="Arial"/>
                <a:cs typeface="Arial"/>
              </a:rPr>
              <a:t>om</a:t>
            </a:r>
            <a:r>
              <a:rPr sz="1200" spc="-10" dirty="0">
                <a:latin typeface="Arial"/>
                <a:cs typeface="Arial"/>
              </a:rPr>
              <a:t> </a:t>
            </a:r>
            <a:r>
              <a:rPr sz="1200" dirty="0">
                <a:latin typeface="Arial"/>
                <a:cs typeface="Arial"/>
              </a:rPr>
              <a:t>p</a:t>
            </a:r>
            <a:r>
              <a:rPr sz="1200" spc="15" dirty="0">
                <a:latin typeface="Arial"/>
                <a:cs typeface="Arial"/>
              </a:rPr>
              <a:t>ain</a:t>
            </a:r>
            <a:r>
              <a:rPr sz="1200" spc="-10" dirty="0">
                <a:latin typeface="Arial"/>
                <a:cs typeface="Arial"/>
              </a:rPr>
              <a:t> </a:t>
            </a:r>
            <a:r>
              <a:rPr sz="1200" spc="120" dirty="0">
                <a:latin typeface="Arial"/>
                <a:cs typeface="Arial"/>
              </a:rPr>
              <a:t>t</a:t>
            </a:r>
            <a:r>
              <a:rPr sz="1200" spc="10" dirty="0">
                <a:latin typeface="Arial"/>
                <a:cs typeface="Arial"/>
              </a:rPr>
              <a:t>o</a:t>
            </a:r>
            <a:r>
              <a:rPr sz="1200" spc="5" dirty="0">
                <a:latin typeface="Arial"/>
                <a:cs typeface="Arial"/>
              </a:rPr>
              <a:t> </a:t>
            </a:r>
            <a:r>
              <a:rPr sz="1200" spc="70" dirty="0">
                <a:latin typeface="Arial"/>
                <a:cs typeface="Arial"/>
              </a:rPr>
              <a:t>r</a:t>
            </a:r>
            <a:r>
              <a:rPr sz="1200" spc="-25" dirty="0">
                <a:latin typeface="Arial"/>
                <a:cs typeface="Arial"/>
              </a:rPr>
              <a:t>e</a:t>
            </a:r>
            <a:r>
              <a:rPr sz="1200" spc="20" dirty="0">
                <a:latin typeface="Arial"/>
                <a:cs typeface="Arial"/>
              </a:rPr>
              <a:t>silien</a:t>
            </a:r>
            <a:r>
              <a:rPr sz="1200" spc="5" dirty="0">
                <a:latin typeface="Arial"/>
                <a:cs typeface="Arial"/>
              </a:rPr>
              <a:t>c</a:t>
            </a:r>
            <a:r>
              <a:rPr sz="1200" spc="-40" dirty="0">
                <a:latin typeface="Arial"/>
                <a:cs typeface="Arial"/>
              </a:rPr>
              <a:t>e</a:t>
            </a:r>
            <a:r>
              <a:rPr sz="1200" spc="-30" dirty="0">
                <a:latin typeface="Arial"/>
                <a:cs typeface="Arial"/>
              </a:rPr>
              <a:t>.</a:t>
            </a:r>
            <a:r>
              <a:rPr sz="1200" spc="-10" dirty="0">
                <a:latin typeface="Arial"/>
                <a:cs typeface="Arial"/>
              </a:rPr>
              <a:t> </a:t>
            </a:r>
            <a:r>
              <a:rPr sz="1200" spc="-140" dirty="0">
                <a:latin typeface="Arial"/>
                <a:cs typeface="Arial"/>
              </a:rPr>
              <a:t>F</a:t>
            </a:r>
            <a:r>
              <a:rPr sz="1200" spc="70" dirty="0">
                <a:latin typeface="Arial"/>
                <a:cs typeface="Arial"/>
              </a:rPr>
              <a:t>r</a:t>
            </a:r>
            <a:r>
              <a:rPr sz="1200" spc="25" dirty="0">
                <a:latin typeface="Arial"/>
                <a:cs typeface="Arial"/>
              </a:rPr>
              <a:t>om</a:t>
            </a:r>
            <a:r>
              <a:rPr sz="1200" spc="-10" dirty="0">
                <a:latin typeface="Arial"/>
                <a:cs typeface="Arial"/>
              </a:rPr>
              <a:t> </a:t>
            </a:r>
            <a:r>
              <a:rPr sz="1200" spc="10" dirty="0">
                <a:latin typeface="Arial"/>
                <a:cs typeface="Arial"/>
              </a:rPr>
              <a:t>h</a:t>
            </a:r>
            <a:r>
              <a:rPr sz="1200" spc="-15" dirty="0">
                <a:latin typeface="Arial"/>
                <a:cs typeface="Arial"/>
              </a:rPr>
              <a:t>o</a:t>
            </a:r>
            <a:r>
              <a:rPr sz="1200" spc="15" dirty="0">
                <a:latin typeface="Arial"/>
                <a:cs typeface="Arial"/>
              </a:rPr>
              <a:t>w</a:t>
            </a:r>
            <a:r>
              <a:rPr sz="1200" spc="-10" dirty="0">
                <a:latin typeface="Arial"/>
                <a:cs typeface="Arial"/>
              </a:rPr>
              <a:t> we </a:t>
            </a:r>
            <a:r>
              <a:rPr sz="1200" spc="-25" dirty="0">
                <a:latin typeface="Arial"/>
                <a:cs typeface="Arial"/>
              </a:rPr>
              <a:t>s</a:t>
            </a:r>
            <a:r>
              <a:rPr sz="1200" spc="-10" dirty="0">
                <a:latin typeface="Arial"/>
                <a:cs typeface="Arial"/>
              </a:rPr>
              <a:t>ee </a:t>
            </a:r>
            <a:r>
              <a:rPr sz="1200" spc="120" dirty="0">
                <a:latin typeface="Arial"/>
                <a:cs typeface="Arial"/>
              </a:rPr>
              <a:t>t</a:t>
            </a:r>
            <a:r>
              <a:rPr sz="1200" spc="10" dirty="0">
                <a:latin typeface="Arial"/>
                <a:cs typeface="Arial"/>
              </a:rPr>
              <a:t>o</a:t>
            </a:r>
            <a:r>
              <a:rPr sz="1200" spc="-10" dirty="0">
                <a:latin typeface="Arial"/>
                <a:cs typeface="Arial"/>
              </a:rPr>
              <a:t> </a:t>
            </a:r>
            <a:r>
              <a:rPr sz="1200" spc="10" dirty="0">
                <a:latin typeface="Arial"/>
                <a:cs typeface="Arial"/>
              </a:rPr>
              <a:t>h</a:t>
            </a:r>
            <a:r>
              <a:rPr sz="1200" spc="-15" dirty="0">
                <a:latin typeface="Arial"/>
                <a:cs typeface="Arial"/>
              </a:rPr>
              <a:t>o</a:t>
            </a:r>
            <a:r>
              <a:rPr sz="1200" spc="15" dirty="0">
                <a:latin typeface="Arial"/>
                <a:cs typeface="Arial"/>
              </a:rPr>
              <a:t>w</a:t>
            </a:r>
            <a:r>
              <a:rPr sz="1200" spc="-10" dirty="0">
                <a:latin typeface="Arial"/>
                <a:cs typeface="Arial"/>
              </a:rPr>
              <a:t> we </a:t>
            </a:r>
            <a:r>
              <a:rPr sz="1200" spc="50" dirty="0">
                <a:latin typeface="Arial"/>
                <a:cs typeface="Arial"/>
              </a:rPr>
              <a:t>a</a:t>
            </a:r>
            <a:r>
              <a:rPr sz="1200" dirty="0">
                <a:latin typeface="Arial"/>
                <a:cs typeface="Arial"/>
              </a:rPr>
              <a:t>r</a:t>
            </a:r>
            <a:r>
              <a:rPr sz="1200" spc="-10" dirty="0">
                <a:latin typeface="Arial"/>
                <a:cs typeface="Arial"/>
              </a:rPr>
              <a:t>e </a:t>
            </a:r>
            <a:r>
              <a:rPr sz="1200" spc="-25" dirty="0">
                <a:latin typeface="Arial"/>
                <a:cs typeface="Arial"/>
              </a:rPr>
              <a:t>s</a:t>
            </a:r>
            <a:r>
              <a:rPr sz="1200" spc="-10" dirty="0">
                <a:latin typeface="Arial"/>
                <a:cs typeface="Arial"/>
              </a:rPr>
              <a:t>een. </a:t>
            </a:r>
            <a:r>
              <a:rPr sz="1200" spc="-140" dirty="0">
                <a:latin typeface="Arial"/>
                <a:cs typeface="Arial"/>
              </a:rPr>
              <a:t>F</a:t>
            </a:r>
            <a:r>
              <a:rPr sz="1200" spc="70" dirty="0">
                <a:latin typeface="Arial"/>
                <a:cs typeface="Arial"/>
              </a:rPr>
              <a:t>r</a:t>
            </a:r>
            <a:r>
              <a:rPr sz="1200" spc="25" dirty="0">
                <a:latin typeface="Arial"/>
                <a:cs typeface="Arial"/>
              </a:rPr>
              <a:t>om</a:t>
            </a:r>
            <a:r>
              <a:rPr sz="1200" spc="-10" dirty="0">
                <a:latin typeface="Arial"/>
                <a:cs typeface="Arial"/>
              </a:rPr>
              <a:t> </a:t>
            </a:r>
            <a:r>
              <a:rPr sz="1200" spc="40" dirty="0">
                <a:latin typeface="Arial"/>
                <a:cs typeface="Arial"/>
              </a:rPr>
              <a:t>what</a:t>
            </a:r>
            <a:r>
              <a:rPr sz="1200" spc="-10" dirty="0">
                <a:latin typeface="Arial"/>
                <a:cs typeface="Arial"/>
              </a:rPr>
              <a:t> </a:t>
            </a:r>
            <a:r>
              <a:rPr sz="1200" spc="5" dirty="0">
                <a:latin typeface="Arial"/>
                <a:cs typeface="Arial"/>
              </a:rPr>
              <a:t>enhan</a:t>
            </a:r>
            <a:r>
              <a:rPr sz="1200" spc="-20" dirty="0">
                <a:latin typeface="Arial"/>
                <a:cs typeface="Arial"/>
              </a:rPr>
              <a:t>c</a:t>
            </a:r>
            <a:r>
              <a:rPr sz="1200" spc="-25" dirty="0">
                <a:latin typeface="Arial"/>
                <a:cs typeface="Arial"/>
              </a:rPr>
              <a:t>e</a:t>
            </a:r>
            <a:r>
              <a:rPr sz="1200" spc="-10" dirty="0">
                <a:latin typeface="Arial"/>
                <a:cs typeface="Arial"/>
              </a:rPr>
              <a:t>s </a:t>
            </a:r>
            <a:r>
              <a:rPr sz="1200" spc="15" dirty="0">
                <a:latin typeface="Arial"/>
                <a:cs typeface="Arial"/>
              </a:rPr>
              <a:t>em</a:t>
            </a:r>
            <a:r>
              <a:rPr sz="1200" dirty="0">
                <a:latin typeface="Arial"/>
                <a:cs typeface="Arial"/>
              </a:rPr>
              <a:t>p</a:t>
            </a:r>
            <a:r>
              <a:rPr sz="1200" spc="45" dirty="0">
                <a:latin typeface="Arial"/>
                <a:cs typeface="Arial"/>
              </a:rPr>
              <a:t>at</a:t>
            </a:r>
            <a:r>
              <a:rPr sz="1200" spc="35" dirty="0">
                <a:latin typeface="Arial"/>
                <a:cs typeface="Arial"/>
              </a:rPr>
              <a:t>h</a:t>
            </a:r>
            <a:r>
              <a:rPr sz="1200" spc="65" dirty="0">
                <a:latin typeface="Arial"/>
                <a:cs typeface="Arial"/>
              </a:rPr>
              <a:t>y</a:t>
            </a:r>
            <a:r>
              <a:rPr sz="1200" spc="35" dirty="0">
                <a:latin typeface="Arial"/>
                <a:cs typeface="Arial"/>
              </a:rPr>
              <a:t> </a:t>
            </a:r>
            <a:r>
              <a:rPr sz="1200" spc="120" dirty="0">
                <a:latin typeface="Arial"/>
                <a:cs typeface="Arial"/>
              </a:rPr>
              <a:t>t</a:t>
            </a:r>
            <a:r>
              <a:rPr sz="1200" spc="10" dirty="0">
                <a:latin typeface="Arial"/>
                <a:cs typeface="Arial"/>
              </a:rPr>
              <a:t>o</a:t>
            </a:r>
            <a:r>
              <a:rPr sz="1200" spc="-10" dirty="0">
                <a:latin typeface="Arial"/>
                <a:cs typeface="Arial"/>
              </a:rPr>
              <a:t> </a:t>
            </a:r>
            <a:r>
              <a:rPr sz="1200" spc="10" dirty="0">
                <a:latin typeface="Arial"/>
                <a:cs typeface="Arial"/>
              </a:rPr>
              <a:t>h</a:t>
            </a:r>
            <a:r>
              <a:rPr sz="1200" spc="-15" dirty="0">
                <a:latin typeface="Arial"/>
                <a:cs typeface="Arial"/>
              </a:rPr>
              <a:t>o</a:t>
            </a:r>
            <a:r>
              <a:rPr sz="1200" spc="15" dirty="0">
                <a:latin typeface="Arial"/>
                <a:cs typeface="Arial"/>
              </a:rPr>
              <a:t>w</a:t>
            </a:r>
            <a:r>
              <a:rPr sz="1200" spc="-10" dirty="0">
                <a:latin typeface="Arial"/>
                <a:cs typeface="Arial"/>
              </a:rPr>
              <a:t> </a:t>
            </a:r>
            <a:r>
              <a:rPr sz="1200" spc="15" dirty="0">
                <a:latin typeface="Arial"/>
                <a:cs typeface="Arial"/>
              </a:rPr>
              <a:t>em</a:t>
            </a:r>
            <a:r>
              <a:rPr sz="1200" dirty="0">
                <a:latin typeface="Arial"/>
                <a:cs typeface="Arial"/>
              </a:rPr>
              <a:t>o</a:t>
            </a:r>
            <a:r>
              <a:rPr sz="1200" spc="50" dirty="0">
                <a:latin typeface="Arial"/>
                <a:cs typeface="Arial"/>
              </a:rPr>
              <a:t>tional-</a:t>
            </a:r>
            <a:r>
              <a:rPr sz="1200" spc="5" dirty="0">
                <a:latin typeface="Arial"/>
                <a:cs typeface="Arial"/>
              </a:rPr>
              <a:t>f</a:t>
            </a:r>
            <a:r>
              <a:rPr sz="1200" spc="20" dirty="0">
                <a:latin typeface="Arial"/>
                <a:cs typeface="Arial"/>
              </a:rPr>
              <a:t>o</a:t>
            </a:r>
            <a:r>
              <a:rPr sz="1200" spc="5" dirty="0">
                <a:latin typeface="Arial"/>
                <a:cs typeface="Arial"/>
              </a:rPr>
              <a:t>cus</a:t>
            </a:r>
            <a:r>
              <a:rPr sz="1200" spc="-10" dirty="0">
                <a:latin typeface="Arial"/>
                <a:cs typeface="Arial"/>
              </a:rPr>
              <a:t> </a:t>
            </a:r>
            <a:r>
              <a:rPr sz="1200" spc="15" dirty="0">
                <a:latin typeface="Arial"/>
                <a:cs typeface="Arial"/>
              </a:rPr>
              <a:t>hel</a:t>
            </a:r>
            <a:r>
              <a:rPr sz="1200" spc="10" dirty="0">
                <a:latin typeface="Arial"/>
                <a:cs typeface="Arial"/>
              </a:rPr>
              <a:t>p</a:t>
            </a:r>
            <a:r>
              <a:rPr sz="1200" spc="-10" dirty="0">
                <a:latin typeface="Arial"/>
                <a:cs typeface="Arial"/>
              </a:rPr>
              <a:t>s </a:t>
            </a:r>
            <a:r>
              <a:rPr sz="1200" spc="5" dirty="0">
                <a:latin typeface="Arial"/>
                <a:cs typeface="Arial"/>
              </a:rPr>
              <a:t>us</a:t>
            </a:r>
            <a:r>
              <a:rPr sz="1200" spc="-10" dirty="0">
                <a:latin typeface="Arial"/>
                <a:cs typeface="Arial"/>
              </a:rPr>
              <a:t> </a:t>
            </a:r>
            <a:r>
              <a:rPr sz="1200" spc="5" dirty="0">
                <a:latin typeface="Arial"/>
                <a:cs typeface="Arial"/>
              </a:rPr>
              <a:t>chang</a:t>
            </a:r>
            <a:r>
              <a:rPr sz="1200" spc="-25" dirty="0">
                <a:latin typeface="Arial"/>
                <a:cs typeface="Arial"/>
              </a:rPr>
              <a:t>e</a:t>
            </a:r>
            <a:r>
              <a:rPr sz="1200" spc="-30" dirty="0">
                <a:latin typeface="Arial"/>
                <a:cs typeface="Arial"/>
              </a:rPr>
              <a:t>.</a:t>
            </a:r>
            <a:endParaRPr sz="1200" dirty="0">
              <a:latin typeface="Arial"/>
              <a:cs typeface="Arial"/>
            </a:endParaRPr>
          </a:p>
          <a:p>
            <a:pPr marL="395605" marR="57785" indent="457200">
              <a:lnSpc>
                <a:spcPts val="1400"/>
              </a:lnSpc>
              <a:spcBef>
                <a:spcPts val="40"/>
              </a:spcBef>
            </a:pPr>
            <a:r>
              <a:rPr sz="1200" spc="5" dirty="0">
                <a:latin typeface="Arial"/>
                <a:cs typeface="Arial"/>
              </a:rPr>
              <a:t>Our</a:t>
            </a:r>
            <a:r>
              <a:rPr sz="1200" spc="-10" dirty="0">
                <a:latin typeface="Arial"/>
                <a:cs typeface="Arial"/>
              </a:rPr>
              <a:t> </a:t>
            </a:r>
            <a:r>
              <a:rPr sz="1200" spc="15" dirty="0">
                <a:latin typeface="Arial"/>
                <a:cs typeface="Arial"/>
              </a:rPr>
              <a:t>i</a:t>
            </a:r>
            <a:r>
              <a:rPr sz="1200" spc="35" dirty="0">
                <a:latin typeface="Arial"/>
                <a:cs typeface="Arial"/>
              </a:rPr>
              <a:t>n</a:t>
            </a:r>
            <a:r>
              <a:rPr sz="1200" spc="120" dirty="0">
                <a:latin typeface="Arial"/>
                <a:cs typeface="Arial"/>
              </a:rPr>
              <a:t>t</a:t>
            </a:r>
            <a:r>
              <a:rPr sz="1200" spc="40" dirty="0">
                <a:latin typeface="Arial"/>
                <a:cs typeface="Arial"/>
              </a:rPr>
              <a:t>ellec</a:t>
            </a:r>
            <a:r>
              <a:rPr sz="1200" spc="20" dirty="0">
                <a:latin typeface="Arial"/>
                <a:cs typeface="Arial"/>
              </a:rPr>
              <a:t>t</a:t>
            </a:r>
            <a:r>
              <a:rPr sz="1200" spc="15" dirty="0">
                <a:latin typeface="Arial"/>
                <a:cs typeface="Arial"/>
              </a:rPr>
              <a:t>ual</a:t>
            </a:r>
            <a:r>
              <a:rPr sz="1200" spc="-10" dirty="0">
                <a:latin typeface="Arial"/>
                <a:cs typeface="Arial"/>
              </a:rPr>
              <a:t> </a:t>
            </a:r>
            <a:r>
              <a:rPr sz="1200" spc="30" dirty="0">
                <a:latin typeface="Arial"/>
                <a:cs typeface="Arial"/>
              </a:rPr>
              <a:t>journ</a:t>
            </a:r>
            <a:r>
              <a:rPr sz="1200" spc="10" dirty="0">
                <a:latin typeface="Arial"/>
                <a:cs typeface="Arial"/>
              </a:rPr>
              <a:t>e</a:t>
            </a:r>
            <a:r>
              <a:rPr sz="1200" spc="40" dirty="0">
                <a:latin typeface="Arial"/>
                <a:cs typeface="Arial"/>
              </a:rPr>
              <a:t>y</a:t>
            </a:r>
            <a:r>
              <a:rPr sz="1200" spc="-10" dirty="0">
                <a:latin typeface="Arial"/>
                <a:cs typeface="Arial"/>
              </a:rPr>
              <a:t>s </a:t>
            </a:r>
            <a:r>
              <a:rPr sz="1200" spc="10" dirty="0">
                <a:latin typeface="Arial"/>
                <a:cs typeface="Arial"/>
              </a:rPr>
              <a:t>l</a:t>
            </a:r>
            <a:r>
              <a:rPr sz="1200" spc="20" dirty="0">
                <a:latin typeface="Arial"/>
                <a:cs typeface="Arial"/>
              </a:rPr>
              <a:t>e</a:t>
            </a:r>
            <a:r>
              <a:rPr sz="1200" dirty="0">
                <a:latin typeface="Arial"/>
                <a:cs typeface="Arial"/>
              </a:rPr>
              <a:t>ad</a:t>
            </a:r>
            <a:r>
              <a:rPr sz="1200" spc="-10" dirty="0">
                <a:latin typeface="Arial"/>
                <a:cs typeface="Arial"/>
              </a:rPr>
              <a:t> </a:t>
            </a:r>
            <a:r>
              <a:rPr sz="1200" spc="5" dirty="0">
                <a:latin typeface="Arial"/>
                <a:cs typeface="Arial"/>
              </a:rPr>
              <a:t>us</a:t>
            </a:r>
            <a:r>
              <a:rPr sz="1200" spc="-10" dirty="0">
                <a:latin typeface="Arial"/>
                <a:cs typeface="Arial"/>
              </a:rPr>
              <a:t> </a:t>
            </a:r>
            <a:r>
              <a:rPr sz="1200" spc="120" dirty="0">
                <a:latin typeface="Arial"/>
                <a:cs typeface="Arial"/>
              </a:rPr>
              <a:t>t</a:t>
            </a:r>
            <a:r>
              <a:rPr sz="1200" spc="10" dirty="0">
                <a:latin typeface="Arial"/>
                <a:cs typeface="Arial"/>
              </a:rPr>
              <a:t>o</a:t>
            </a:r>
            <a:r>
              <a:rPr sz="1200" spc="-10" dirty="0">
                <a:latin typeface="Arial"/>
                <a:cs typeface="Arial"/>
              </a:rPr>
              <a:t> </a:t>
            </a:r>
            <a:r>
              <a:rPr sz="1200" spc="35" dirty="0">
                <a:latin typeface="Arial"/>
                <a:cs typeface="Arial"/>
              </a:rPr>
              <a:t>emb</a:t>
            </a:r>
            <a:r>
              <a:rPr sz="1200" spc="-25" dirty="0">
                <a:latin typeface="Arial"/>
                <a:cs typeface="Arial"/>
              </a:rPr>
              <a:t>r</a:t>
            </a:r>
            <a:r>
              <a:rPr sz="1200" spc="5" dirty="0">
                <a:latin typeface="Arial"/>
                <a:cs typeface="Arial"/>
              </a:rPr>
              <a:t>a</a:t>
            </a:r>
            <a:r>
              <a:rPr sz="1200" spc="-20" dirty="0">
                <a:latin typeface="Arial"/>
                <a:cs typeface="Arial"/>
              </a:rPr>
              <a:t>c</a:t>
            </a:r>
            <a:r>
              <a:rPr sz="1200" spc="-10" dirty="0">
                <a:latin typeface="Arial"/>
                <a:cs typeface="Arial"/>
              </a:rPr>
              <a:t>e </a:t>
            </a:r>
            <a:r>
              <a:rPr sz="1200" spc="5" dirty="0">
                <a:latin typeface="Arial"/>
                <a:cs typeface="Arial"/>
              </a:rPr>
              <a:t>qua</a:t>
            </a:r>
            <a:r>
              <a:rPr sz="1200" spc="-5" dirty="0">
                <a:latin typeface="Arial"/>
                <a:cs typeface="Arial"/>
              </a:rPr>
              <a:t>n</a:t>
            </a:r>
            <a:r>
              <a:rPr sz="1200" spc="110" dirty="0">
                <a:latin typeface="Arial"/>
                <a:cs typeface="Arial"/>
              </a:rPr>
              <a:t>ti</a:t>
            </a:r>
            <a:r>
              <a:rPr sz="1200" spc="100" dirty="0">
                <a:latin typeface="Arial"/>
                <a:cs typeface="Arial"/>
              </a:rPr>
              <a:t>t</a:t>
            </a:r>
            <a:r>
              <a:rPr sz="1200" spc="55" dirty="0">
                <a:latin typeface="Arial"/>
                <a:cs typeface="Arial"/>
              </a:rPr>
              <a:t>ati</a:t>
            </a:r>
            <a:r>
              <a:rPr sz="1200" spc="50" dirty="0">
                <a:latin typeface="Arial"/>
                <a:cs typeface="Arial"/>
              </a:rPr>
              <a:t>v</a:t>
            </a:r>
            <a:r>
              <a:rPr sz="1200" spc="-10" dirty="0">
                <a:latin typeface="Arial"/>
                <a:cs typeface="Arial"/>
              </a:rPr>
              <a:t>e </a:t>
            </a:r>
            <a:r>
              <a:rPr sz="1200" spc="5" dirty="0">
                <a:latin typeface="Arial"/>
                <a:cs typeface="Arial"/>
              </a:rPr>
              <a:t>and</a:t>
            </a:r>
            <a:r>
              <a:rPr sz="1200" spc="-10" dirty="0">
                <a:latin typeface="Arial"/>
                <a:cs typeface="Arial"/>
              </a:rPr>
              <a:t> </a:t>
            </a:r>
            <a:r>
              <a:rPr sz="1200" spc="45" dirty="0">
                <a:latin typeface="Arial"/>
                <a:cs typeface="Arial"/>
              </a:rPr>
              <a:t>quali</a:t>
            </a:r>
            <a:r>
              <a:rPr sz="1200" spc="10" dirty="0">
                <a:latin typeface="Arial"/>
                <a:cs typeface="Arial"/>
              </a:rPr>
              <a:t>t</a:t>
            </a:r>
            <a:r>
              <a:rPr sz="1200" spc="55" dirty="0">
                <a:latin typeface="Arial"/>
                <a:cs typeface="Arial"/>
              </a:rPr>
              <a:t>ati</a:t>
            </a:r>
            <a:r>
              <a:rPr sz="1200" spc="50" dirty="0">
                <a:latin typeface="Arial"/>
                <a:cs typeface="Arial"/>
              </a:rPr>
              <a:t>v</a:t>
            </a:r>
            <a:r>
              <a:rPr sz="1200" spc="-10" dirty="0">
                <a:latin typeface="Arial"/>
                <a:cs typeface="Arial"/>
              </a:rPr>
              <a:t>e</a:t>
            </a:r>
            <a:r>
              <a:rPr sz="1200" spc="-5" dirty="0">
                <a:latin typeface="Arial"/>
                <a:cs typeface="Arial"/>
              </a:rPr>
              <a:t> </a:t>
            </a:r>
            <a:r>
              <a:rPr sz="1200" spc="-25" dirty="0">
                <a:latin typeface="Arial"/>
                <a:cs typeface="Arial"/>
              </a:rPr>
              <a:t>s</a:t>
            </a:r>
            <a:r>
              <a:rPr sz="1200" spc="20" dirty="0">
                <a:latin typeface="Arial"/>
                <a:cs typeface="Arial"/>
              </a:rPr>
              <a:t>cie</a:t>
            </a:r>
            <a:r>
              <a:rPr sz="1200" spc="15" dirty="0">
                <a:latin typeface="Arial"/>
                <a:cs typeface="Arial"/>
              </a:rPr>
              <a:t>n</a:t>
            </a:r>
            <a:r>
              <a:rPr sz="1200" spc="95" dirty="0">
                <a:latin typeface="Arial"/>
                <a:cs typeface="Arial"/>
              </a:rPr>
              <a:t>tif</a:t>
            </a:r>
            <a:r>
              <a:rPr sz="1200" spc="35" dirty="0">
                <a:latin typeface="Arial"/>
                <a:cs typeface="Arial"/>
              </a:rPr>
              <a:t>ic</a:t>
            </a:r>
            <a:r>
              <a:rPr sz="1200" spc="-10" dirty="0">
                <a:latin typeface="Arial"/>
                <a:cs typeface="Arial"/>
              </a:rPr>
              <a:t> </a:t>
            </a:r>
            <a:r>
              <a:rPr sz="1200" spc="25" dirty="0">
                <a:latin typeface="Arial"/>
                <a:cs typeface="Arial"/>
              </a:rPr>
              <a:t>unde</a:t>
            </a:r>
            <a:r>
              <a:rPr sz="1200" spc="-10" dirty="0">
                <a:latin typeface="Arial"/>
                <a:cs typeface="Arial"/>
              </a:rPr>
              <a:t>r</a:t>
            </a:r>
            <a:r>
              <a:rPr sz="1200" spc="-25" dirty="0">
                <a:latin typeface="Arial"/>
                <a:cs typeface="Arial"/>
              </a:rPr>
              <a:t>s</a:t>
            </a:r>
            <a:r>
              <a:rPr sz="1200" spc="125" dirty="0">
                <a:latin typeface="Arial"/>
                <a:cs typeface="Arial"/>
              </a:rPr>
              <a:t>t</a:t>
            </a:r>
            <a:r>
              <a:rPr sz="1200" spc="10" dirty="0">
                <a:latin typeface="Arial"/>
                <a:cs typeface="Arial"/>
              </a:rPr>
              <a:t>anding</a:t>
            </a:r>
            <a:r>
              <a:rPr sz="1200" spc="-5" dirty="0">
                <a:latin typeface="Arial"/>
                <a:cs typeface="Arial"/>
              </a:rPr>
              <a:t>s</a:t>
            </a:r>
            <a:r>
              <a:rPr sz="1200" spc="-30" dirty="0">
                <a:latin typeface="Arial"/>
                <a:cs typeface="Arial"/>
              </a:rPr>
              <a:t>.</a:t>
            </a:r>
            <a:r>
              <a:rPr sz="1200" spc="-10" dirty="0">
                <a:latin typeface="Arial"/>
                <a:cs typeface="Arial"/>
              </a:rPr>
              <a:t> </a:t>
            </a:r>
            <a:r>
              <a:rPr sz="1200" spc="-160" dirty="0">
                <a:latin typeface="Arial"/>
                <a:cs typeface="Arial"/>
              </a:rPr>
              <a:t>W</a:t>
            </a:r>
            <a:r>
              <a:rPr sz="1200" spc="-10" dirty="0">
                <a:latin typeface="Arial"/>
                <a:cs typeface="Arial"/>
              </a:rPr>
              <a:t>e </a:t>
            </a:r>
            <a:r>
              <a:rPr sz="1200" spc="-25" dirty="0">
                <a:latin typeface="Arial"/>
                <a:cs typeface="Arial"/>
              </a:rPr>
              <a:t>s</a:t>
            </a:r>
            <a:r>
              <a:rPr sz="1200" spc="135" dirty="0">
                <a:latin typeface="Arial"/>
                <a:cs typeface="Arial"/>
              </a:rPr>
              <a:t>t</a:t>
            </a:r>
            <a:r>
              <a:rPr sz="1200" spc="30" dirty="0">
                <a:latin typeface="Arial"/>
                <a:cs typeface="Arial"/>
              </a:rPr>
              <a:t>udy</a:t>
            </a:r>
            <a:r>
              <a:rPr sz="1200" spc="-10" dirty="0">
                <a:latin typeface="Arial"/>
                <a:cs typeface="Arial"/>
              </a:rPr>
              <a:t> </a:t>
            </a:r>
            <a:r>
              <a:rPr sz="1200" spc="70" dirty="0">
                <a:latin typeface="Arial"/>
                <a:cs typeface="Arial"/>
              </a:rPr>
              <a:t>at</a:t>
            </a:r>
            <a:r>
              <a:rPr sz="1200" spc="-10" dirty="0">
                <a:latin typeface="Arial"/>
                <a:cs typeface="Arial"/>
              </a:rPr>
              <a:t> </a:t>
            </a:r>
            <a:r>
              <a:rPr sz="1200" spc="-5" dirty="0">
                <a:latin typeface="Arial"/>
                <a:cs typeface="Arial"/>
              </a:rPr>
              <a:t>c</a:t>
            </a:r>
            <a:r>
              <a:rPr sz="1200" spc="35" dirty="0">
                <a:latin typeface="Arial"/>
                <a:cs typeface="Arial"/>
              </a:rPr>
              <a:t>ellular</a:t>
            </a:r>
            <a:r>
              <a:rPr sz="1200" spc="-10" dirty="0">
                <a:latin typeface="Arial"/>
                <a:cs typeface="Arial"/>
              </a:rPr>
              <a:t> </a:t>
            </a:r>
            <a:r>
              <a:rPr sz="1200" spc="5" dirty="0">
                <a:latin typeface="Arial"/>
                <a:cs typeface="Arial"/>
              </a:rPr>
              <a:t>and</a:t>
            </a:r>
            <a:r>
              <a:rPr sz="1200" spc="-10" dirty="0">
                <a:latin typeface="Arial"/>
                <a:cs typeface="Arial"/>
              </a:rPr>
              <a:t> </a:t>
            </a:r>
            <a:r>
              <a:rPr sz="1200" spc="15" dirty="0">
                <a:latin typeface="Arial"/>
                <a:cs typeface="Arial"/>
              </a:rPr>
              <a:t>mole</a:t>
            </a:r>
            <a:r>
              <a:rPr sz="1200" spc="5" dirty="0">
                <a:latin typeface="Arial"/>
                <a:cs typeface="Arial"/>
              </a:rPr>
              <a:t>c</a:t>
            </a:r>
            <a:r>
              <a:rPr sz="1200" spc="40" dirty="0">
                <a:latin typeface="Arial"/>
                <a:cs typeface="Arial"/>
              </a:rPr>
              <a:t>ular</a:t>
            </a:r>
            <a:r>
              <a:rPr sz="1200" spc="-10" dirty="0">
                <a:latin typeface="Arial"/>
                <a:cs typeface="Arial"/>
              </a:rPr>
              <a:t> </a:t>
            </a:r>
            <a:r>
              <a:rPr sz="1200" spc="10" dirty="0">
                <a:latin typeface="Arial"/>
                <a:cs typeface="Arial"/>
              </a:rPr>
              <a:t>l</a:t>
            </a:r>
            <a:r>
              <a:rPr sz="1200" dirty="0">
                <a:latin typeface="Arial"/>
                <a:cs typeface="Arial"/>
              </a:rPr>
              <a:t>e</a:t>
            </a:r>
            <a:r>
              <a:rPr sz="1200" spc="20" dirty="0">
                <a:latin typeface="Arial"/>
                <a:cs typeface="Arial"/>
              </a:rPr>
              <a:t>v</a:t>
            </a:r>
            <a:r>
              <a:rPr sz="1200" spc="15" dirty="0">
                <a:latin typeface="Arial"/>
                <a:cs typeface="Arial"/>
              </a:rPr>
              <a:t>els</a:t>
            </a:r>
            <a:r>
              <a:rPr sz="1200" spc="-10" dirty="0">
                <a:latin typeface="Arial"/>
                <a:cs typeface="Arial"/>
              </a:rPr>
              <a:t> </a:t>
            </a:r>
            <a:r>
              <a:rPr sz="1200" spc="5" dirty="0">
                <a:latin typeface="Arial"/>
                <a:cs typeface="Arial"/>
              </a:rPr>
              <a:t>and</a:t>
            </a:r>
            <a:r>
              <a:rPr sz="1200" spc="-10" dirty="0">
                <a:latin typeface="Arial"/>
                <a:cs typeface="Arial"/>
              </a:rPr>
              <a:t> </a:t>
            </a:r>
            <a:r>
              <a:rPr sz="1200" spc="5" dirty="0">
                <a:latin typeface="Arial"/>
                <a:cs typeface="Arial"/>
              </a:rPr>
              <a:t>u</a:t>
            </a:r>
            <a:r>
              <a:rPr sz="1200" spc="-10" dirty="0">
                <a:latin typeface="Arial"/>
                <a:cs typeface="Arial"/>
              </a:rPr>
              <a:t>se</a:t>
            </a:r>
            <a:endParaRPr sz="1200" dirty="0">
              <a:latin typeface="Arial"/>
              <a:cs typeface="Arial"/>
            </a:endParaRPr>
          </a:p>
          <a:p>
            <a:pPr marL="395605" marR="34925">
              <a:lnSpc>
                <a:spcPct val="100000"/>
              </a:lnSpc>
              <a:spcBef>
                <a:spcPts val="20"/>
              </a:spcBef>
            </a:pPr>
            <a:r>
              <a:rPr sz="1200" spc="20" dirty="0">
                <a:latin typeface="Arial"/>
                <a:cs typeface="Arial"/>
              </a:rPr>
              <a:t>ad</a:t>
            </a:r>
            <a:r>
              <a:rPr sz="1200" spc="-20" dirty="0">
                <a:latin typeface="Arial"/>
                <a:cs typeface="Arial"/>
              </a:rPr>
              <a:t>v</a:t>
            </a:r>
            <a:r>
              <a:rPr sz="1200" spc="5" dirty="0">
                <a:latin typeface="Arial"/>
                <a:cs typeface="Arial"/>
              </a:rPr>
              <a:t>an</a:t>
            </a:r>
            <a:r>
              <a:rPr sz="1200" spc="-20" dirty="0">
                <a:latin typeface="Arial"/>
                <a:cs typeface="Arial"/>
              </a:rPr>
              <a:t>c</a:t>
            </a:r>
            <a:r>
              <a:rPr sz="1200" spc="5" dirty="0">
                <a:latin typeface="Arial"/>
                <a:cs typeface="Arial"/>
              </a:rPr>
              <a:t>ed</a:t>
            </a:r>
            <a:r>
              <a:rPr sz="1200" spc="-10" dirty="0">
                <a:latin typeface="Arial"/>
                <a:cs typeface="Arial"/>
              </a:rPr>
              <a:t> </a:t>
            </a:r>
            <a:r>
              <a:rPr sz="1200" spc="30" dirty="0">
                <a:latin typeface="Arial"/>
                <a:cs typeface="Arial"/>
              </a:rPr>
              <a:t>neu</a:t>
            </a:r>
            <a:r>
              <a:rPr sz="1200" spc="-10" dirty="0">
                <a:latin typeface="Arial"/>
                <a:cs typeface="Arial"/>
              </a:rPr>
              <a:t>r</a:t>
            </a:r>
            <a:r>
              <a:rPr sz="1200" spc="-5" dirty="0">
                <a:latin typeface="Arial"/>
                <a:cs typeface="Arial"/>
              </a:rPr>
              <a:t>o</a:t>
            </a:r>
            <a:r>
              <a:rPr sz="1200" spc="-25" dirty="0">
                <a:latin typeface="Arial"/>
                <a:cs typeface="Arial"/>
              </a:rPr>
              <a:t>s</a:t>
            </a:r>
            <a:r>
              <a:rPr sz="1200" spc="20" dirty="0">
                <a:latin typeface="Arial"/>
                <a:cs typeface="Arial"/>
              </a:rPr>
              <a:t>cien</a:t>
            </a:r>
            <a:r>
              <a:rPr sz="1200" spc="-5" dirty="0">
                <a:latin typeface="Arial"/>
                <a:cs typeface="Arial"/>
              </a:rPr>
              <a:t>c</a:t>
            </a:r>
            <a:r>
              <a:rPr sz="1200" spc="-10" dirty="0">
                <a:latin typeface="Arial"/>
                <a:cs typeface="Arial"/>
              </a:rPr>
              <a:t>e </a:t>
            </a:r>
            <a:r>
              <a:rPr sz="1200" spc="120" dirty="0">
                <a:latin typeface="Arial"/>
                <a:cs typeface="Arial"/>
              </a:rPr>
              <a:t>t</a:t>
            </a:r>
            <a:r>
              <a:rPr sz="1200" spc="15" dirty="0">
                <a:latin typeface="Arial"/>
                <a:cs typeface="Arial"/>
              </a:rPr>
              <a:t>echnolog</a:t>
            </a:r>
            <a:r>
              <a:rPr sz="1200" spc="-40" dirty="0">
                <a:latin typeface="Arial"/>
                <a:cs typeface="Arial"/>
              </a:rPr>
              <a:t>y</a:t>
            </a:r>
            <a:r>
              <a:rPr sz="1200" spc="-30" dirty="0">
                <a:latin typeface="Arial"/>
                <a:cs typeface="Arial"/>
              </a:rPr>
              <a:t>.</a:t>
            </a:r>
            <a:r>
              <a:rPr sz="1200" spc="-10" dirty="0">
                <a:latin typeface="Arial"/>
                <a:cs typeface="Arial"/>
              </a:rPr>
              <a:t> </a:t>
            </a:r>
            <a:r>
              <a:rPr sz="1200" spc="-160" dirty="0">
                <a:latin typeface="Arial"/>
                <a:cs typeface="Arial"/>
              </a:rPr>
              <a:t>W</a:t>
            </a:r>
            <a:r>
              <a:rPr sz="1200" spc="-10" dirty="0">
                <a:latin typeface="Arial"/>
                <a:cs typeface="Arial"/>
              </a:rPr>
              <a:t>e </a:t>
            </a:r>
            <a:r>
              <a:rPr sz="1200" dirty="0">
                <a:latin typeface="Arial"/>
                <a:cs typeface="Arial"/>
              </a:rPr>
              <a:t>engage</a:t>
            </a:r>
            <a:r>
              <a:rPr sz="1200" spc="-10" dirty="0">
                <a:latin typeface="Arial"/>
                <a:cs typeface="Arial"/>
              </a:rPr>
              <a:t> </a:t>
            </a:r>
            <a:r>
              <a:rPr sz="1200" spc="50" dirty="0">
                <a:latin typeface="Arial"/>
                <a:cs typeface="Arial"/>
              </a:rPr>
              <a:t>the</a:t>
            </a:r>
            <a:r>
              <a:rPr sz="1200" spc="-10" dirty="0">
                <a:latin typeface="Arial"/>
                <a:cs typeface="Arial"/>
              </a:rPr>
              <a:t> </a:t>
            </a:r>
            <a:r>
              <a:rPr sz="1200" spc="35" dirty="0">
                <a:latin typeface="Arial"/>
                <a:cs typeface="Arial"/>
              </a:rPr>
              <a:t>humani</a:t>
            </a:r>
            <a:r>
              <a:rPr sz="1200" spc="-5" dirty="0">
                <a:latin typeface="Arial"/>
                <a:cs typeface="Arial"/>
              </a:rPr>
              <a:t>t</a:t>
            </a:r>
            <a:r>
              <a:rPr sz="1200" spc="65" dirty="0">
                <a:latin typeface="Arial"/>
                <a:cs typeface="Arial"/>
              </a:rPr>
              <a:t>y</a:t>
            </a:r>
            <a:r>
              <a:rPr sz="1200" spc="-10" dirty="0">
                <a:latin typeface="Arial"/>
                <a:cs typeface="Arial"/>
              </a:rPr>
              <a:t> </a:t>
            </a:r>
            <a:r>
              <a:rPr sz="1200" spc="20" dirty="0">
                <a:latin typeface="Arial"/>
                <a:cs typeface="Arial"/>
              </a:rPr>
              <a:t>which</a:t>
            </a:r>
            <a:r>
              <a:rPr sz="1200" spc="-10" dirty="0">
                <a:latin typeface="Arial"/>
                <a:cs typeface="Arial"/>
              </a:rPr>
              <a:t> </a:t>
            </a:r>
            <a:r>
              <a:rPr sz="1200" spc="15" dirty="0">
                <a:latin typeface="Arial"/>
                <a:cs typeface="Arial"/>
              </a:rPr>
              <a:t>ma</a:t>
            </a:r>
            <a:r>
              <a:rPr sz="1200" spc="-20" dirty="0">
                <a:latin typeface="Arial"/>
                <a:cs typeface="Arial"/>
              </a:rPr>
              <a:t>k</a:t>
            </a:r>
            <a:r>
              <a:rPr sz="1200" spc="-25" dirty="0">
                <a:latin typeface="Arial"/>
                <a:cs typeface="Arial"/>
              </a:rPr>
              <a:t>e</a:t>
            </a:r>
            <a:r>
              <a:rPr sz="1200" spc="-10" dirty="0">
                <a:latin typeface="Arial"/>
                <a:cs typeface="Arial"/>
              </a:rPr>
              <a:t>s </a:t>
            </a:r>
            <a:r>
              <a:rPr sz="1200" spc="5" dirty="0">
                <a:latin typeface="Arial"/>
                <a:cs typeface="Arial"/>
              </a:rPr>
              <a:t>us</a:t>
            </a:r>
            <a:r>
              <a:rPr sz="1200" dirty="0">
                <a:latin typeface="Arial"/>
                <a:cs typeface="Arial"/>
              </a:rPr>
              <a:t> </a:t>
            </a:r>
            <a:r>
              <a:rPr sz="1200" spc="10" dirty="0">
                <a:latin typeface="Arial"/>
                <a:cs typeface="Arial"/>
              </a:rPr>
              <a:t>people</a:t>
            </a:r>
            <a:r>
              <a:rPr sz="1200" spc="-10" dirty="0">
                <a:latin typeface="Arial"/>
                <a:cs typeface="Arial"/>
              </a:rPr>
              <a:t> </a:t>
            </a:r>
            <a:r>
              <a:rPr sz="1200" spc="60" dirty="0">
                <a:latin typeface="Arial"/>
                <a:cs typeface="Arial"/>
              </a:rPr>
              <a:t>but</a:t>
            </a:r>
            <a:r>
              <a:rPr sz="1200" spc="-10" dirty="0">
                <a:latin typeface="Arial"/>
                <a:cs typeface="Arial"/>
              </a:rPr>
              <a:t> </a:t>
            </a:r>
            <a:r>
              <a:rPr sz="1200" spc="50" dirty="0">
                <a:latin typeface="Arial"/>
                <a:cs typeface="Arial"/>
              </a:rPr>
              <a:t>a</a:t>
            </a:r>
            <a:r>
              <a:rPr sz="1200" dirty="0">
                <a:latin typeface="Arial"/>
                <a:cs typeface="Arial"/>
              </a:rPr>
              <a:t>r</a:t>
            </a:r>
            <a:r>
              <a:rPr sz="1200" spc="-10" dirty="0">
                <a:latin typeface="Arial"/>
                <a:cs typeface="Arial"/>
              </a:rPr>
              <a:t>e </a:t>
            </a:r>
            <a:r>
              <a:rPr sz="1200" spc="5" dirty="0">
                <a:latin typeface="Arial"/>
                <a:cs typeface="Arial"/>
              </a:rPr>
              <a:t>al</a:t>
            </a:r>
            <a:r>
              <a:rPr sz="1200" spc="-5" dirty="0">
                <a:latin typeface="Arial"/>
                <a:cs typeface="Arial"/>
              </a:rPr>
              <a:t>s</a:t>
            </a:r>
            <a:r>
              <a:rPr sz="1200" spc="10" dirty="0">
                <a:latin typeface="Arial"/>
                <a:cs typeface="Arial"/>
              </a:rPr>
              <a:t>o</a:t>
            </a:r>
            <a:r>
              <a:rPr sz="1200" spc="-10" dirty="0">
                <a:latin typeface="Arial"/>
                <a:cs typeface="Arial"/>
              </a:rPr>
              <a:t> </a:t>
            </a:r>
            <a:r>
              <a:rPr sz="1200" spc="55" dirty="0">
                <a:latin typeface="Arial"/>
                <a:cs typeface="Arial"/>
              </a:rPr>
              <a:t>f</a:t>
            </a:r>
            <a:r>
              <a:rPr sz="1200" spc="-10" dirty="0">
                <a:latin typeface="Arial"/>
                <a:cs typeface="Arial"/>
              </a:rPr>
              <a:t>a</a:t>
            </a:r>
            <a:r>
              <a:rPr sz="1200" spc="-25" dirty="0">
                <a:latin typeface="Arial"/>
                <a:cs typeface="Arial"/>
              </a:rPr>
              <a:t>s</a:t>
            </a:r>
            <a:r>
              <a:rPr sz="1200" spc="45" dirty="0">
                <a:latin typeface="Arial"/>
                <a:cs typeface="Arial"/>
              </a:rPr>
              <a:t>cina</a:t>
            </a:r>
            <a:r>
              <a:rPr sz="1200" spc="5" dirty="0">
                <a:latin typeface="Arial"/>
                <a:cs typeface="Arial"/>
              </a:rPr>
              <a:t>ted</a:t>
            </a:r>
            <a:r>
              <a:rPr sz="1200" spc="-10" dirty="0">
                <a:latin typeface="Arial"/>
                <a:cs typeface="Arial"/>
              </a:rPr>
              <a:t> </a:t>
            </a:r>
            <a:r>
              <a:rPr sz="1200" spc="-15" dirty="0">
                <a:latin typeface="Arial"/>
                <a:cs typeface="Arial"/>
              </a:rPr>
              <a:t>b</a:t>
            </a:r>
            <a:r>
              <a:rPr sz="1200" spc="65" dirty="0">
                <a:latin typeface="Arial"/>
                <a:cs typeface="Arial"/>
              </a:rPr>
              <a:t>y</a:t>
            </a:r>
            <a:r>
              <a:rPr sz="1200" spc="-10" dirty="0">
                <a:latin typeface="Arial"/>
                <a:cs typeface="Arial"/>
              </a:rPr>
              <a:t> </a:t>
            </a:r>
            <a:r>
              <a:rPr sz="1200" spc="15" dirty="0">
                <a:latin typeface="Arial"/>
                <a:cs typeface="Arial"/>
              </a:rPr>
              <a:t>animals</a:t>
            </a:r>
            <a:r>
              <a:rPr sz="1200" spc="-10" dirty="0">
                <a:latin typeface="Arial"/>
                <a:cs typeface="Arial"/>
              </a:rPr>
              <a:t> </a:t>
            </a:r>
            <a:r>
              <a:rPr sz="1200" spc="5" dirty="0">
                <a:latin typeface="Arial"/>
                <a:cs typeface="Arial"/>
              </a:rPr>
              <a:t>and</a:t>
            </a:r>
            <a:r>
              <a:rPr sz="1200" spc="-10" dirty="0">
                <a:latin typeface="Arial"/>
                <a:cs typeface="Arial"/>
              </a:rPr>
              <a:t> </a:t>
            </a:r>
            <a:r>
              <a:rPr sz="1200" spc="50" dirty="0">
                <a:latin typeface="Arial"/>
                <a:cs typeface="Arial"/>
              </a:rPr>
              <a:t>the</a:t>
            </a:r>
            <a:r>
              <a:rPr sz="1200" spc="-10" dirty="0">
                <a:latin typeface="Arial"/>
                <a:cs typeface="Arial"/>
              </a:rPr>
              <a:t> </a:t>
            </a:r>
            <a:r>
              <a:rPr sz="1200" spc="5" dirty="0">
                <a:latin typeface="Arial"/>
                <a:cs typeface="Arial"/>
              </a:rPr>
              <a:t>e</a:t>
            </a:r>
            <a:r>
              <a:rPr sz="1200" spc="-20" dirty="0">
                <a:latin typeface="Arial"/>
                <a:cs typeface="Arial"/>
              </a:rPr>
              <a:t>c</a:t>
            </a:r>
            <a:r>
              <a:rPr sz="1200" spc="10" dirty="0">
                <a:latin typeface="Arial"/>
                <a:cs typeface="Arial"/>
              </a:rPr>
              <a:t>o-</a:t>
            </a:r>
            <a:r>
              <a:rPr sz="1200" spc="-20" dirty="0">
                <a:latin typeface="Arial"/>
                <a:cs typeface="Arial"/>
              </a:rPr>
              <a:t>s</a:t>
            </a:r>
            <a:r>
              <a:rPr sz="1200" spc="40" dirty="0">
                <a:latin typeface="Arial"/>
                <a:cs typeface="Arial"/>
              </a:rPr>
              <a:t>y</a:t>
            </a:r>
            <a:r>
              <a:rPr sz="1200" spc="-25" dirty="0">
                <a:latin typeface="Arial"/>
                <a:cs typeface="Arial"/>
              </a:rPr>
              <a:t>s</a:t>
            </a:r>
            <a:r>
              <a:rPr sz="1200" spc="120" dirty="0">
                <a:latin typeface="Arial"/>
                <a:cs typeface="Arial"/>
              </a:rPr>
              <a:t>t</a:t>
            </a:r>
            <a:r>
              <a:rPr sz="1200" spc="5" dirty="0">
                <a:latin typeface="Arial"/>
                <a:cs typeface="Arial"/>
              </a:rPr>
              <a:t>em</a:t>
            </a:r>
            <a:r>
              <a:rPr sz="1200" spc="-10" dirty="0">
                <a:latin typeface="Arial"/>
                <a:cs typeface="Arial"/>
              </a:rPr>
              <a:t> </a:t>
            </a:r>
            <a:r>
              <a:rPr sz="1200" spc="75" dirty="0">
                <a:latin typeface="Arial"/>
                <a:cs typeface="Arial"/>
              </a:rPr>
              <a:t>that</a:t>
            </a:r>
            <a:r>
              <a:rPr sz="1200" spc="-10" dirty="0">
                <a:latin typeface="Arial"/>
                <a:cs typeface="Arial"/>
              </a:rPr>
              <a:t> </a:t>
            </a:r>
            <a:r>
              <a:rPr sz="1200" spc="25" dirty="0">
                <a:latin typeface="Arial"/>
                <a:cs typeface="Arial"/>
              </a:rPr>
              <a:t>suppor</a:t>
            </a:r>
            <a:r>
              <a:rPr sz="1200" spc="135" dirty="0">
                <a:latin typeface="Arial"/>
                <a:cs typeface="Arial"/>
              </a:rPr>
              <a:t>t</a:t>
            </a:r>
            <a:r>
              <a:rPr sz="1200" spc="-10" dirty="0">
                <a:latin typeface="Arial"/>
                <a:cs typeface="Arial"/>
              </a:rPr>
              <a:t>s </a:t>
            </a:r>
            <a:r>
              <a:rPr sz="1200" spc="5" dirty="0">
                <a:latin typeface="Arial"/>
                <a:cs typeface="Arial"/>
              </a:rPr>
              <a:t>u</a:t>
            </a:r>
            <a:r>
              <a:rPr sz="1200" spc="-10" dirty="0">
                <a:latin typeface="Arial"/>
                <a:cs typeface="Arial"/>
              </a:rPr>
              <a:t>s</a:t>
            </a:r>
            <a:r>
              <a:rPr sz="1200" spc="-30" dirty="0">
                <a:latin typeface="Arial"/>
                <a:cs typeface="Arial"/>
              </a:rPr>
              <a:t>. </a:t>
            </a:r>
            <a:r>
              <a:rPr sz="1200" spc="-160" dirty="0">
                <a:latin typeface="Arial"/>
                <a:cs typeface="Arial"/>
              </a:rPr>
              <a:t>W</a:t>
            </a:r>
            <a:r>
              <a:rPr sz="1200" spc="-10" dirty="0">
                <a:latin typeface="Arial"/>
                <a:cs typeface="Arial"/>
              </a:rPr>
              <a:t>e </a:t>
            </a:r>
            <a:r>
              <a:rPr sz="1200" spc="25" dirty="0">
                <a:latin typeface="Arial"/>
                <a:cs typeface="Arial"/>
              </a:rPr>
              <a:t>look</a:t>
            </a:r>
            <a:r>
              <a:rPr sz="1200" spc="-10" dirty="0">
                <a:latin typeface="Arial"/>
                <a:cs typeface="Arial"/>
              </a:rPr>
              <a:t> </a:t>
            </a:r>
            <a:r>
              <a:rPr sz="1200" dirty="0">
                <a:latin typeface="Arial"/>
                <a:cs typeface="Arial"/>
              </a:rPr>
              <a:t>b</a:t>
            </a:r>
            <a:r>
              <a:rPr sz="1200" spc="10" dirty="0">
                <a:latin typeface="Arial"/>
                <a:cs typeface="Arial"/>
              </a:rPr>
              <a:t>ack</a:t>
            </a:r>
            <a:r>
              <a:rPr sz="1200" spc="-10" dirty="0">
                <a:latin typeface="Arial"/>
                <a:cs typeface="Arial"/>
              </a:rPr>
              <a:t> </a:t>
            </a:r>
            <a:r>
              <a:rPr sz="1200" spc="10" dirty="0">
                <a:latin typeface="Arial"/>
                <a:cs typeface="Arial"/>
              </a:rPr>
              <a:t>b</a:t>
            </a:r>
            <a:r>
              <a:rPr sz="1200" dirty="0">
                <a:latin typeface="Arial"/>
                <a:cs typeface="Arial"/>
              </a:rPr>
              <a:t>o</a:t>
            </a:r>
            <a:r>
              <a:rPr sz="1200" spc="80" dirty="0">
                <a:latin typeface="Arial"/>
                <a:cs typeface="Arial"/>
              </a:rPr>
              <a:t>th</a:t>
            </a:r>
            <a:r>
              <a:rPr sz="1200" spc="-10" dirty="0">
                <a:latin typeface="Arial"/>
                <a:cs typeface="Arial"/>
              </a:rPr>
              <a:t> </a:t>
            </a:r>
            <a:r>
              <a:rPr sz="1200" spc="30" dirty="0">
                <a:latin typeface="Arial"/>
                <a:cs typeface="Arial"/>
              </a:rPr>
              <a:t>app</a:t>
            </a:r>
            <a:r>
              <a:rPr sz="1200" spc="-10" dirty="0">
                <a:latin typeface="Arial"/>
                <a:cs typeface="Arial"/>
              </a:rPr>
              <a:t>r</a:t>
            </a:r>
            <a:r>
              <a:rPr sz="1200" spc="40" dirty="0">
                <a:latin typeface="Arial"/>
                <a:cs typeface="Arial"/>
              </a:rPr>
              <a:t>eciati</a:t>
            </a:r>
            <a:r>
              <a:rPr sz="1200" spc="25" dirty="0">
                <a:latin typeface="Arial"/>
                <a:cs typeface="Arial"/>
              </a:rPr>
              <a:t>v</a:t>
            </a:r>
            <a:r>
              <a:rPr sz="1200" spc="35" dirty="0">
                <a:latin typeface="Arial"/>
                <a:cs typeface="Arial"/>
              </a:rPr>
              <a:t>ely</a:t>
            </a:r>
            <a:r>
              <a:rPr sz="1200" spc="-10" dirty="0">
                <a:latin typeface="Arial"/>
                <a:cs typeface="Arial"/>
              </a:rPr>
              <a:t> </a:t>
            </a:r>
            <a:r>
              <a:rPr sz="1200" spc="5" dirty="0">
                <a:latin typeface="Arial"/>
                <a:cs typeface="Arial"/>
              </a:rPr>
              <a:t>and</a:t>
            </a:r>
            <a:r>
              <a:rPr sz="1200" spc="-10" dirty="0">
                <a:latin typeface="Arial"/>
                <a:cs typeface="Arial"/>
              </a:rPr>
              <a:t> </a:t>
            </a:r>
            <a:r>
              <a:rPr sz="1200" spc="55" dirty="0">
                <a:latin typeface="Arial"/>
                <a:cs typeface="Arial"/>
              </a:rPr>
              <a:t>criti</a:t>
            </a:r>
            <a:r>
              <a:rPr sz="1200" spc="70" dirty="0">
                <a:latin typeface="Arial"/>
                <a:cs typeface="Arial"/>
              </a:rPr>
              <a:t>c</a:t>
            </a:r>
            <a:r>
              <a:rPr sz="1200" spc="40" dirty="0">
                <a:latin typeface="Arial"/>
                <a:cs typeface="Arial"/>
              </a:rPr>
              <a:t>ally</a:t>
            </a:r>
            <a:r>
              <a:rPr sz="1200" spc="-10" dirty="0">
                <a:latin typeface="Arial"/>
                <a:cs typeface="Arial"/>
              </a:rPr>
              <a:t> </a:t>
            </a:r>
            <a:r>
              <a:rPr sz="1200" spc="70" dirty="0">
                <a:latin typeface="Arial"/>
                <a:cs typeface="Arial"/>
              </a:rPr>
              <a:t>at</a:t>
            </a:r>
            <a:r>
              <a:rPr sz="1200" spc="-10" dirty="0">
                <a:latin typeface="Arial"/>
                <a:cs typeface="Arial"/>
              </a:rPr>
              <a:t> </a:t>
            </a:r>
            <a:r>
              <a:rPr sz="1200" spc="40" dirty="0">
                <a:latin typeface="Arial"/>
                <a:cs typeface="Arial"/>
              </a:rPr>
              <a:t>our</a:t>
            </a:r>
            <a:r>
              <a:rPr sz="1200" spc="-10" dirty="0">
                <a:latin typeface="Arial"/>
                <a:cs typeface="Arial"/>
              </a:rPr>
              <a:t> </a:t>
            </a:r>
            <a:r>
              <a:rPr sz="1200" spc="45" dirty="0">
                <a:latin typeface="Arial"/>
                <a:cs typeface="Arial"/>
              </a:rPr>
              <a:t>rich</a:t>
            </a:r>
            <a:r>
              <a:rPr sz="1200" spc="-10" dirty="0">
                <a:latin typeface="Arial"/>
                <a:cs typeface="Arial"/>
              </a:rPr>
              <a:t> </a:t>
            </a:r>
            <a:r>
              <a:rPr sz="1200" spc="15" dirty="0">
                <a:latin typeface="Arial"/>
                <a:cs typeface="Arial"/>
              </a:rPr>
              <a:t>hi</a:t>
            </a:r>
            <a:r>
              <a:rPr sz="1200" spc="5" dirty="0">
                <a:latin typeface="Arial"/>
                <a:cs typeface="Arial"/>
              </a:rPr>
              <a:t>s</a:t>
            </a:r>
            <a:r>
              <a:rPr sz="1200" spc="120" dirty="0">
                <a:latin typeface="Arial"/>
                <a:cs typeface="Arial"/>
              </a:rPr>
              <a:t>t</a:t>
            </a:r>
            <a:r>
              <a:rPr sz="1200" spc="40" dirty="0">
                <a:latin typeface="Arial"/>
                <a:cs typeface="Arial"/>
              </a:rPr>
              <a:t>ori</a:t>
            </a:r>
            <a:r>
              <a:rPr sz="1200" spc="35" dirty="0">
                <a:latin typeface="Arial"/>
                <a:cs typeface="Arial"/>
              </a:rPr>
              <a:t>c</a:t>
            </a:r>
            <a:r>
              <a:rPr sz="1200" spc="15" dirty="0">
                <a:latin typeface="Arial"/>
                <a:cs typeface="Arial"/>
              </a:rPr>
              <a:t>al</a:t>
            </a:r>
            <a:r>
              <a:rPr sz="1200" spc="-10" dirty="0">
                <a:latin typeface="Arial"/>
                <a:cs typeface="Arial"/>
              </a:rPr>
              <a:t> </a:t>
            </a:r>
            <a:r>
              <a:rPr sz="1200" spc="15" dirty="0">
                <a:latin typeface="Arial"/>
                <a:cs typeface="Arial"/>
              </a:rPr>
              <a:t>legaci</a:t>
            </a:r>
            <a:r>
              <a:rPr sz="1200" spc="5" dirty="0">
                <a:latin typeface="Arial"/>
                <a:cs typeface="Arial"/>
              </a:rPr>
              <a:t>e</a:t>
            </a:r>
            <a:r>
              <a:rPr sz="1200" spc="-10" dirty="0">
                <a:latin typeface="Arial"/>
                <a:cs typeface="Arial"/>
              </a:rPr>
              <a:t>s </a:t>
            </a:r>
            <a:r>
              <a:rPr sz="1200" spc="120" dirty="0">
                <a:latin typeface="Arial"/>
                <a:cs typeface="Arial"/>
              </a:rPr>
              <a:t>t</a:t>
            </a:r>
            <a:r>
              <a:rPr sz="1200" spc="10" dirty="0">
                <a:latin typeface="Arial"/>
                <a:cs typeface="Arial"/>
              </a:rPr>
              <a:t>o</a:t>
            </a:r>
            <a:r>
              <a:rPr sz="1200" spc="5" dirty="0">
                <a:latin typeface="Arial"/>
                <a:cs typeface="Arial"/>
              </a:rPr>
              <a:t> </a:t>
            </a:r>
            <a:r>
              <a:rPr sz="1200" spc="15" dirty="0">
                <a:latin typeface="Arial"/>
                <a:cs typeface="Arial"/>
              </a:rPr>
              <a:t>i</a:t>
            </a:r>
            <a:r>
              <a:rPr sz="1200" spc="25" dirty="0">
                <a:latin typeface="Arial"/>
                <a:cs typeface="Arial"/>
              </a:rPr>
              <a:t>n</a:t>
            </a:r>
            <a:r>
              <a:rPr sz="1200" spc="70" dirty="0">
                <a:latin typeface="Arial"/>
                <a:cs typeface="Arial"/>
              </a:rPr>
              <a:t>f</a:t>
            </a:r>
            <a:r>
              <a:rPr sz="1200" spc="45" dirty="0">
                <a:latin typeface="Arial"/>
                <a:cs typeface="Arial"/>
              </a:rPr>
              <a:t>orm</a:t>
            </a:r>
            <a:r>
              <a:rPr sz="1200" spc="-10" dirty="0">
                <a:latin typeface="Arial"/>
                <a:cs typeface="Arial"/>
              </a:rPr>
              <a:t> </a:t>
            </a:r>
            <a:r>
              <a:rPr sz="1200" spc="40" dirty="0">
                <a:latin typeface="Arial"/>
                <a:cs typeface="Arial"/>
              </a:rPr>
              <a:t>our</a:t>
            </a:r>
            <a:r>
              <a:rPr sz="1200" spc="-10" dirty="0">
                <a:latin typeface="Arial"/>
                <a:cs typeface="Arial"/>
              </a:rPr>
              <a:t> </a:t>
            </a:r>
            <a:r>
              <a:rPr sz="1200" spc="70" dirty="0">
                <a:latin typeface="Arial"/>
                <a:cs typeface="Arial"/>
              </a:rPr>
              <a:t>f</a:t>
            </a:r>
            <a:r>
              <a:rPr sz="1200" spc="35" dirty="0">
                <a:latin typeface="Arial"/>
                <a:cs typeface="Arial"/>
              </a:rPr>
              <a:t>or</a:t>
            </a:r>
            <a:r>
              <a:rPr sz="1200" spc="15" dirty="0">
                <a:latin typeface="Arial"/>
                <a:cs typeface="Arial"/>
              </a:rPr>
              <a:t>w</a:t>
            </a:r>
            <a:r>
              <a:rPr sz="1200" spc="50" dirty="0">
                <a:latin typeface="Arial"/>
                <a:cs typeface="Arial"/>
              </a:rPr>
              <a:t>a</a:t>
            </a:r>
            <a:r>
              <a:rPr sz="1200" spc="-5" dirty="0">
                <a:latin typeface="Arial"/>
                <a:cs typeface="Arial"/>
              </a:rPr>
              <a:t>r</a:t>
            </a:r>
            <a:r>
              <a:rPr sz="1200" spc="10" dirty="0">
                <a:latin typeface="Arial"/>
                <a:cs typeface="Arial"/>
              </a:rPr>
              <a:t>d</a:t>
            </a:r>
            <a:r>
              <a:rPr sz="1200" spc="-10" dirty="0">
                <a:latin typeface="Arial"/>
                <a:cs typeface="Arial"/>
              </a:rPr>
              <a:t> </a:t>
            </a:r>
            <a:r>
              <a:rPr sz="1200" spc="35" dirty="0">
                <a:latin typeface="Arial"/>
                <a:cs typeface="Arial"/>
              </a:rPr>
              <a:t>outloo</a:t>
            </a:r>
            <a:r>
              <a:rPr sz="1200" spc="20" dirty="0">
                <a:latin typeface="Arial"/>
                <a:cs typeface="Arial"/>
              </a:rPr>
              <a:t>k</a:t>
            </a:r>
            <a:r>
              <a:rPr sz="1200" spc="-25" dirty="0">
                <a:latin typeface="Arial"/>
                <a:cs typeface="Arial"/>
              </a:rPr>
              <a:t>s</a:t>
            </a:r>
            <a:r>
              <a:rPr sz="1200" spc="-30" dirty="0">
                <a:latin typeface="Arial"/>
                <a:cs typeface="Arial"/>
              </a:rPr>
              <a:t>.</a:t>
            </a:r>
            <a:r>
              <a:rPr sz="1200" spc="-10" dirty="0">
                <a:latin typeface="Arial"/>
                <a:cs typeface="Arial"/>
              </a:rPr>
              <a:t> </a:t>
            </a:r>
            <a:r>
              <a:rPr sz="1200" spc="5" dirty="0">
                <a:latin typeface="Arial"/>
                <a:cs typeface="Arial"/>
              </a:rPr>
              <a:t>Our</a:t>
            </a:r>
            <a:r>
              <a:rPr sz="1200" spc="-10" dirty="0">
                <a:latin typeface="Arial"/>
                <a:cs typeface="Arial"/>
              </a:rPr>
              <a:t> </a:t>
            </a:r>
            <a:r>
              <a:rPr sz="1200" spc="-25" dirty="0">
                <a:latin typeface="Arial"/>
                <a:cs typeface="Arial"/>
              </a:rPr>
              <a:t>s</a:t>
            </a:r>
            <a:r>
              <a:rPr sz="1200" spc="30" dirty="0">
                <a:latin typeface="Arial"/>
                <a:cs typeface="Arial"/>
              </a:rPr>
              <a:t>chola</a:t>
            </a:r>
            <a:r>
              <a:rPr sz="1200" spc="-5" dirty="0">
                <a:latin typeface="Arial"/>
                <a:cs typeface="Arial"/>
              </a:rPr>
              <a:t>r</a:t>
            </a:r>
            <a:r>
              <a:rPr sz="1200" spc="-10" dirty="0">
                <a:latin typeface="Arial"/>
                <a:cs typeface="Arial"/>
              </a:rPr>
              <a:t>s </a:t>
            </a:r>
            <a:r>
              <a:rPr sz="1200" spc="50" dirty="0">
                <a:latin typeface="Arial"/>
                <a:cs typeface="Arial"/>
              </a:rPr>
              <a:t>a</a:t>
            </a:r>
            <a:r>
              <a:rPr sz="1200" dirty="0">
                <a:latin typeface="Arial"/>
                <a:cs typeface="Arial"/>
              </a:rPr>
              <a:t>r</a:t>
            </a:r>
            <a:r>
              <a:rPr sz="1200" spc="-10" dirty="0">
                <a:latin typeface="Arial"/>
                <a:cs typeface="Arial"/>
              </a:rPr>
              <a:t>e </a:t>
            </a:r>
            <a:r>
              <a:rPr sz="1200" spc="-5" dirty="0">
                <a:latin typeface="Arial"/>
                <a:cs typeface="Arial"/>
              </a:rPr>
              <a:t>c</a:t>
            </a:r>
            <a:r>
              <a:rPr sz="1200" spc="20" dirty="0">
                <a:latin typeface="Arial"/>
                <a:cs typeface="Arial"/>
              </a:rPr>
              <a:t>on</a:t>
            </a:r>
            <a:r>
              <a:rPr sz="1200" spc="-10" dirty="0">
                <a:latin typeface="Arial"/>
                <a:cs typeface="Arial"/>
              </a:rPr>
              <a:t>c</a:t>
            </a:r>
            <a:r>
              <a:rPr sz="1200" spc="20" dirty="0">
                <a:latin typeface="Arial"/>
                <a:cs typeface="Arial"/>
              </a:rPr>
              <a:t>erned</a:t>
            </a:r>
            <a:r>
              <a:rPr sz="1200" spc="-10" dirty="0">
                <a:latin typeface="Arial"/>
                <a:cs typeface="Arial"/>
              </a:rPr>
              <a:t> </a:t>
            </a:r>
            <a:r>
              <a:rPr sz="1200" spc="55" dirty="0">
                <a:latin typeface="Arial"/>
                <a:cs typeface="Arial"/>
              </a:rPr>
              <a:t>with</a:t>
            </a:r>
            <a:r>
              <a:rPr sz="1200" spc="-10" dirty="0">
                <a:latin typeface="Arial"/>
                <a:cs typeface="Arial"/>
              </a:rPr>
              <a:t> </a:t>
            </a:r>
            <a:r>
              <a:rPr sz="1200" spc="50" dirty="0">
                <a:latin typeface="Arial"/>
                <a:cs typeface="Arial"/>
              </a:rPr>
              <a:t>the</a:t>
            </a:r>
            <a:r>
              <a:rPr sz="1200" spc="-10" dirty="0">
                <a:latin typeface="Arial"/>
                <a:cs typeface="Arial"/>
              </a:rPr>
              <a:t> </a:t>
            </a:r>
            <a:r>
              <a:rPr sz="1200" spc="35" dirty="0">
                <a:latin typeface="Arial"/>
                <a:cs typeface="Arial"/>
              </a:rPr>
              <a:t>major</a:t>
            </a:r>
            <a:r>
              <a:rPr sz="1200" spc="-10" dirty="0">
                <a:latin typeface="Arial"/>
                <a:cs typeface="Arial"/>
              </a:rPr>
              <a:t> </a:t>
            </a:r>
            <a:r>
              <a:rPr sz="1200" spc="10" dirty="0">
                <a:latin typeface="Arial"/>
                <a:cs typeface="Arial"/>
              </a:rPr>
              <a:t>i</a:t>
            </a:r>
            <a:r>
              <a:rPr sz="1200" spc="15" dirty="0">
                <a:latin typeface="Arial"/>
                <a:cs typeface="Arial"/>
              </a:rPr>
              <a:t>s</a:t>
            </a:r>
            <a:r>
              <a:rPr sz="1200" dirty="0">
                <a:latin typeface="Arial"/>
                <a:cs typeface="Arial"/>
              </a:rPr>
              <a:t>su</a:t>
            </a:r>
            <a:r>
              <a:rPr sz="1200" spc="-15" dirty="0">
                <a:latin typeface="Arial"/>
                <a:cs typeface="Arial"/>
              </a:rPr>
              <a:t>e</a:t>
            </a:r>
            <a:r>
              <a:rPr sz="1200" spc="-10" dirty="0">
                <a:latin typeface="Arial"/>
                <a:cs typeface="Arial"/>
              </a:rPr>
              <a:t>s</a:t>
            </a:r>
            <a:r>
              <a:rPr sz="1200" spc="-5" dirty="0">
                <a:latin typeface="Arial"/>
                <a:cs typeface="Arial"/>
              </a:rPr>
              <a:t> </a:t>
            </a:r>
            <a:r>
              <a:rPr sz="1200" spc="75" dirty="0">
                <a:latin typeface="Arial"/>
                <a:cs typeface="Arial"/>
              </a:rPr>
              <a:t>that</a:t>
            </a:r>
            <a:r>
              <a:rPr sz="1200" spc="-10" dirty="0">
                <a:latin typeface="Arial"/>
                <a:cs typeface="Arial"/>
              </a:rPr>
              <a:t> </a:t>
            </a:r>
            <a:r>
              <a:rPr sz="1200" spc="40" dirty="0">
                <a:latin typeface="Arial"/>
                <a:cs typeface="Arial"/>
              </a:rPr>
              <a:t>our</a:t>
            </a:r>
            <a:r>
              <a:rPr sz="1200" spc="-10" dirty="0">
                <a:latin typeface="Arial"/>
                <a:cs typeface="Arial"/>
              </a:rPr>
              <a:t> </a:t>
            </a:r>
            <a:r>
              <a:rPr sz="1200" spc="-25" dirty="0">
                <a:latin typeface="Arial"/>
                <a:cs typeface="Arial"/>
              </a:rPr>
              <a:t>s</a:t>
            </a:r>
            <a:r>
              <a:rPr sz="1200" spc="20" dirty="0">
                <a:latin typeface="Arial"/>
                <a:cs typeface="Arial"/>
              </a:rPr>
              <a:t>oci</a:t>
            </a:r>
            <a:r>
              <a:rPr sz="1200" spc="15" dirty="0">
                <a:latin typeface="Arial"/>
                <a:cs typeface="Arial"/>
              </a:rPr>
              <a:t>e</a:t>
            </a:r>
            <a:r>
              <a:rPr sz="1200" spc="120" dirty="0">
                <a:latin typeface="Arial"/>
                <a:cs typeface="Arial"/>
              </a:rPr>
              <a:t>t</a:t>
            </a:r>
            <a:r>
              <a:rPr sz="1200" spc="65" dirty="0">
                <a:latin typeface="Arial"/>
                <a:cs typeface="Arial"/>
              </a:rPr>
              <a:t>y</a:t>
            </a:r>
            <a:r>
              <a:rPr sz="1200" spc="-10" dirty="0">
                <a:latin typeface="Arial"/>
                <a:cs typeface="Arial"/>
              </a:rPr>
              <a:t> </a:t>
            </a:r>
            <a:r>
              <a:rPr sz="1200" spc="55" dirty="0">
                <a:latin typeface="Arial"/>
                <a:cs typeface="Arial"/>
              </a:rPr>
              <a:t>f</a:t>
            </a:r>
            <a:r>
              <a:rPr sz="1200" spc="5" dirty="0">
                <a:latin typeface="Arial"/>
                <a:cs typeface="Arial"/>
              </a:rPr>
              <a:t>a</a:t>
            </a:r>
            <a:r>
              <a:rPr sz="1200" spc="-20" dirty="0">
                <a:latin typeface="Arial"/>
                <a:cs typeface="Arial"/>
              </a:rPr>
              <a:t>c</a:t>
            </a:r>
            <a:r>
              <a:rPr sz="1200" spc="-25" dirty="0">
                <a:latin typeface="Arial"/>
                <a:cs typeface="Arial"/>
              </a:rPr>
              <a:t>es</a:t>
            </a:r>
            <a:r>
              <a:rPr sz="1200" spc="-30" dirty="0">
                <a:latin typeface="Arial"/>
                <a:cs typeface="Arial"/>
              </a:rPr>
              <a:t>,</a:t>
            </a:r>
            <a:r>
              <a:rPr sz="1200" spc="-10" dirty="0">
                <a:latin typeface="Arial"/>
                <a:cs typeface="Arial"/>
              </a:rPr>
              <a:t> </a:t>
            </a:r>
            <a:r>
              <a:rPr sz="1200" spc="90" dirty="0">
                <a:latin typeface="Arial"/>
                <a:cs typeface="Arial"/>
              </a:rPr>
              <a:t>f</a:t>
            </a:r>
            <a:r>
              <a:rPr sz="1200" spc="75" dirty="0">
                <a:latin typeface="Arial"/>
                <a:cs typeface="Arial"/>
              </a:rPr>
              <a:t>r</a:t>
            </a:r>
            <a:r>
              <a:rPr sz="1200" spc="25" dirty="0">
                <a:latin typeface="Arial"/>
                <a:cs typeface="Arial"/>
              </a:rPr>
              <a:t>om</a:t>
            </a:r>
            <a:r>
              <a:rPr sz="1200" spc="-10" dirty="0">
                <a:latin typeface="Arial"/>
                <a:cs typeface="Arial"/>
              </a:rPr>
              <a:t> </a:t>
            </a:r>
            <a:r>
              <a:rPr sz="1200" spc="35" dirty="0">
                <a:latin typeface="Arial"/>
                <a:cs typeface="Arial"/>
              </a:rPr>
              <a:t>bullying</a:t>
            </a:r>
            <a:r>
              <a:rPr sz="1200" spc="-10" dirty="0">
                <a:latin typeface="Arial"/>
                <a:cs typeface="Arial"/>
              </a:rPr>
              <a:t> </a:t>
            </a:r>
            <a:r>
              <a:rPr sz="1200" spc="120" dirty="0">
                <a:latin typeface="Arial"/>
                <a:cs typeface="Arial"/>
              </a:rPr>
              <a:t>t</a:t>
            </a:r>
            <a:r>
              <a:rPr sz="1200" spc="10" dirty="0">
                <a:latin typeface="Arial"/>
                <a:cs typeface="Arial"/>
              </a:rPr>
              <a:t>o</a:t>
            </a:r>
            <a:r>
              <a:rPr sz="1200" spc="-10" dirty="0">
                <a:latin typeface="Arial"/>
                <a:cs typeface="Arial"/>
              </a:rPr>
              <a:t> </a:t>
            </a:r>
            <a:r>
              <a:rPr sz="1200" spc="55" dirty="0">
                <a:latin typeface="Arial"/>
                <a:cs typeface="Arial"/>
              </a:rPr>
              <a:t>r</a:t>
            </a:r>
            <a:r>
              <a:rPr sz="1200" spc="10" dirty="0">
                <a:latin typeface="Arial"/>
                <a:cs typeface="Arial"/>
              </a:rPr>
              <a:t>acism,</a:t>
            </a:r>
            <a:r>
              <a:rPr sz="1200" spc="-10" dirty="0">
                <a:latin typeface="Arial"/>
                <a:cs typeface="Arial"/>
              </a:rPr>
              <a:t> </a:t>
            </a:r>
            <a:r>
              <a:rPr sz="1200" spc="15" dirty="0">
                <a:latin typeface="Arial"/>
                <a:cs typeface="Arial"/>
              </a:rPr>
              <a:t>asking</a:t>
            </a:r>
            <a:r>
              <a:rPr sz="1200" spc="-10" dirty="0">
                <a:latin typeface="Arial"/>
                <a:cs typeface="Arial"/>
              </a:rPr>
              <a:t> </a:t>
            </a:r>
            <a:r>
              <a:rPr sz="1200" spc="5" dirty="0">
                <a:latin typeface="Arial"/>
                <a:cs typeface="Arial"/>
              </a:rPr>
              <a:t>qu</a:t>
            </a:r>
            <a:r>
              <a:rPr sz="1200" spc="-10" dirty="0">
                <a:latin typeface="Arial"/>
                <a:cs typeface="Arial"/>
              </a:rPr>
              <a:t>e</a:t>
            </a:r>
            <a:r>
              <a:rPr sz="1200" spc="-25" dirty="0">
                <a:latin typeface="Arial"/>
                <a:cs typeface="Arial"/>
              </a:rPr>
              <a:t>s</a:t>
            </a:r>
            <a:r>
              <a:rPr sz="1200" spc="45" dirty="0">
                <a:latin typeface="Arial"/>
                <a:cs typeface="Arial"/>
              </a:rPr>
              <a:t>tions</a:t>
            </a:r>
            <a:r>
              <a:rPr sz="1200" spc="-10" dirty="0">
                <a:latin typeface="Arial"/>
                <a:cs typeface="Arial"/>
              </a:rPr>
              <a:t> </a:t>
            </a:r>
            <a:r>
              <a:rPr sz="1200" spc="75" dirty="0">
                <a:latin typeface="Arial"/>
                <a:cs typeface="Arial"/>
              </a:rPr>
              <a:t>that</a:t>
            </a:r>
            <a:r>
              <a:rPr sz="1200" spc="-10" dirty="0">
                <a:latin typeface="Arial"/>
                <a:cs typeface="Arial"/>
              </a:rPr>
              <a:t> </a:t>
            </a:r>
            <a:r>
              <a:rPr sz="1200" spc="70" dirty="0">
                <a:latin typeface="Arial"/>
                <a:cs typeface="Arial"/>
              </a:rPr>
              <a:t>r</a:t>
            </a:r>
            <a:r>
              <a:rPr sz="1200" spc="-20" dirty="0">
                <a:latin typeface="Arial"/>
                <a:cs typeface="Arial"/>
              </a:rPr>
              <a:t>e</a:t>
            </a:r>
            <a:r>
              <a:rPr sz="1200" spc="40" dirty="0">
                <a:latin typeface="Arial"/>
                <a:cs typeface="Arial"/>
              </a:rPr>
              <a:t>ally</a:t>
            </a:r>
            <a:r>
              <a:rPr sz="1200" spc="30" dirty="0">
                <a:latin typeface="Arial"/>
                <a:cs typeface="Arial"/>
              </a:rPr>
              <a:t> </a:t>
            </a:r>
            <a:r>
              <a:rPr sz="1200" spc="65" dirty="0">
                <a:latin typeface="Arial"/>
                <a:cs typeface="Arial"/>
              </a:rPr>
              <a:t>ma</a:t>
            </a:r>
            <a:r>
              <a:rPr sz="1200" spc="5" dirty="0">
                <a:latin typeface="Arial"/>
                <a:cs typeface="Arial"/>
              </a:rPr>
              <a:t>t</a:t>
            </a:r>
            <a:r>
              <a:rPr sz="1200" spc="120" dirty="0">
                <a:latin typeface="Arial"/>
                <a:cs typeface="Arial"/>
              </a:rPr>
              <a:t>t</a:t>
            </a:r>
            <a:r>
              <a:rPr sz="1200" spc="45" dirty="0">
                <a:latin typeface="Arial"/>
                <a:cs typeface="Arial"/>
              </a:rPr>
              <a:t>er</a:t>
            </a:r>
            <a:r>
              <a:rPr sz="1200" spc="-10" dirty="0">
                <a:latin typeface="Arial"/>
                <a:cs typeface="Arial"/>
              </a:rPr>
              <a:t> </a:t>
            </a:r>
            <a:r>
              <a:rPr sz="1200" spc="5" dirty="0">
                <a:latin typeface="Arial"/>
                <a:cs typeface="Arial"/>
              </a:rPr>
              <a:t>and</a:t>
            </a:r>
            <a:r>
              <a:rPr sz="1200" spc="-10" dirty="0">
                <a:latin typeface="Arial"/>
                <a:cs typeface="Arial"/>
              </a:rPr>
              <a:t> </a:t>
            </a:r>
            <a:r>
              <a:rPr sz="1200" spc="70" dirty="0">
                <a:latin typeface="Arial"/>
                <a:cs typeface="Arial"/>
              </a:rPr>
              <a:t>p</a:t>
            </a:r>
            <a:r>
              <a:rPr sz="1200" spc="10" dirty="0">
                <a:latin typeface="Arial"/>
                <a:cs typeface="Arial"/>
              </a:rPr>
              <a:t>r</a:t>
            </a:r>
            <a:r>
              <a:rPr sz="1200" spc="5" dirty="0">
                <a:latin typeface="Arial"/>
                <a:cs typeface="Arial"/>
              </a:rPr>
              <a:t>e</a:t>
            </a:r>
            <a:r>
              <a:rPr sz="1200" spc="-5" dirty="0">
                <a:latin typeface="Arial"/>
                <a:cs typeface="Arial"/>
              </a:rPr>
              <a:t>p</a:t>
            </a:r>
            <a:r>
              <a:rPr sz="1200" spc="30" dirty="0">
                <a:latin typeface="Arial"/>
                <a:cs typeface="Arial"/>
              </a:rPr>
              <a:t>aring</a:t>
            </a:r>
            <a:r>
              <a:rPr sz="1200" spc="-10" dirty="0">
                <a:latin typeface="Arial"/>
                <a:cs typeface="Arial"/>
              </a:rPr>
              <a:t> </a:t>
            </a:r>
            <a:r>
              <a:rPr sz="1200" spc="-25" dirty="0">
                <a:latin typeface="Arial"/>
                <a:cs typeface="Arial"/>
              </a:rPr>
              <a:t>s</a:t>
            </a:r>
            <a:r>
              <a:rPr sz="1200" spc="135" dirty="0">
                <a:latin typeface="Arial"/>
                <a:cs typeface="Arial"/>
              </a:rPr>
              <a:t>t</a:t>
            </a:r>
            <a:r>
              <a:rPr sz="1200" spc="5" dirty="0">
                <a:latin typeface="Arial"/>
                <a:cs typeface="Arial"/>
              </a:rPr>
              <a:t>ude</a:t>
            </a:r>
            <a:r>
              <a:rPr sz="1200" spc="-5" dirty="0">
                <a:latin typeface="Arial"/>
                <a:cs typeface="Arial"/>
              </a:rPr>
              <a:t>n</a:t>
            </a:r>
            <a:r>
              <a:rPr sz="1200" spc="135" dirty="0">
                <a:latin typeface="Arial"/>
                <a:cs typeface="Arial"/>
              </a:rPr>
              <a:t>t</a:t>
            </a:r>
            <a:r>
              <a:rPr sz="1200" spc="-10" dirty="0">
                <a:latin typeface="Arial"/>
                <a:cs typeface="Arial"/>
              </a:rPr>
              <a:t>s </a:t>
            </a:r>
            <a:r>
              <a:rPr sz="1200" spc="120" dirty="0">
                <a:latin typeface="Arial"/>
                <a:cs typeface="Arial"/>
              </a:rPr>
              <a:t>t</a:t>
            </a:r>
            <a:r>
              <a:rPr sz="1200" spc="10" dirty="0">
                <a:latin typeface="Arial"/>
                <a:cs typeface="Arial"/>
              </a:rPr>
              <a:t>o</a:t>
            </a:r>
            <a:r>
              <a:rPr sz="1200" spc="-10" dirty="0">
                <a:latin typeface="Arial"/>
                <a:cs typeface="Arial"/>
              </a:rPr>
              <a:t> </a:t>
            </a:r>
            <a:r>
              <a:rPr sz="1200" spc="5" dirty="0">
                <a:latin typeface="Arial"/>
                <a:cs typeface="Arial"/>
              </a:rPr>
              <a:t>be</a:t>
            </a:r>
            <a:r>
              <a:rPr sz="1200" spc="-10" dirty="0">
                <a:latin typeface="Arial"/>
                <a:cs typeface="Arial"/>
              </a:rPr>
              <a:t> </a:t>
            </a:r>
            <a:r>
              <a:rPr sz="1200" spc="35" dirty="0">
                <a:latin typeface="Arial"/>
                <a:cs typeface="Arial"/>
              </a:rPr>
              <a:t>thoug</a:t>
            </a:r>
            <a:r>
              <a:rPr sz="1200" spc="30" dirty="0">
                <a:latin typeface="Arial"/>
                <a:cs typeface="Arial"/>
              </a:rPr>
              <a:t>h</a:t>
            </a:r>
            <a:r>
              <a:rPr sz="1200" spc="114" dirty="0">
                <a:latin typeface="Arial"/>
                <a:cs typeface="Arial"/>
              </a:rPr>
              <a:t>t</a:t>
            </a:r>
            <a:r>
              <a:rPr sz="1200" spc="55" dirty="0">
                <a:latin typeface="Arial"/>
                <a:cs typeface="Arial"/>
              </a:rPr>
              <a:t>ful</a:t>
            </a:r>
            <a:r>
              <a:rPr sz="1200" spc="-10" dirty="0">
                <a:latin typeface="Arial"/>
                <a:cs typeface="Arial"/>
              </a:rPr>
              <a:t> </a:t>
            </a:r>
            <a:r>
              <a:rPr sz="1200" spc="5" dirty="0">
                <a:latin typeface="Arial"/>
                <a:cs typeface="Arial"/>
              </a:rPr>
              <a:t>and</a:t>
            </a:r>
            <a:r>
              <a:rPr sz="1200" spc="-10" dirty="0">
                <a:latin typeface="Arial"/>
                <a:cs typeface="Arial"/>
              </a:rPr>
              <a:t> </a:t>
            </a:r>
            <a:r>
              <a:rPr sz="1200" spc="45" dirty="0">
                <a:latin typeface="Arial"/>
                <a:cs typeface="Arial"/>
              </a:rPr>
              <a:t>acti</a:t>
            </a:r>
            <a:r>
              <a:rPr sz="1200" spc="35" dirty="0">
                <a:latin typeface="Arial"/>
                <a:cs typeface="Arial"/>
              </a:rPr>
              <a:t>v</a:t>
            </a:r>
            <a:r>
              <a:rPr sz="1200" spc="-40" dirty="0">
                <a:latin typeface="Arial"/>
                <a:cs typeface="Arial"/>
              </a:rPr>
              <a:t>e</a:t>
            </a:r>
            <a:r>
              <a:rPr sz="1200" spc="-30" dirty="0">
                <a:latin typeface="Arial"/>
                <a:cs typeface="Arial"/>
              </a:rPr>
              <a:t>.</a:t>
            </a:r>
            <a:endParaRPr sz="1200" dirty="0">
              <a:latin typeface="Arial"/>
              <a:cs typeface="Arial"/>
            </a:endParaRPr>
          </a:p>
          <a:p>
            <a:pPr marL="395605" marR="59055" indent="457200">
              <a:lnSpc>
                <a:spcPts val="1400"/>
              </a:lnSpc>
              <a:spcBef>
                <a:spcPts val="40"/>
              </a:spcBef>
            </a:pPr>
            <a:r>
              <a:rPr sz="1200" spc="-160" dirty="0">
                <a:latin typeface="Arial"/>
                <a:cs typeface="Arial"/>
              </a:rPr>
              <a:t>W</a:t>
            </a:r>
            <a:r>
              <a:rPr sz="1200" spc="-10" dirty="0">
                <a:latin typeface="Arial"/>
                <a:cs typeface="Arial"/>
              </a:rPr>
              <a:t>e </a:t>
            </a:r>
            <a:r>
              <a:rPr sz="1200" spc="50" dirty="0">
                <a:latin typeface="Arial"/>
                <a:cs typeface="Arial"/>
              </a:rPr>
              <a:t>a</a:t>
            </a:r>
            <a:r>
              <a:rPr sz="1200" dirty="0">
                <a:latin typeface="Arial"/>
                <a:cs typeface="Arial"/>
              </a:rPr>
              <a:t>r</a:t>
            </a:r>
            <a:r>
              <a:rPr sz="1200" spc="-10" dirty="0">
                <a:latin typeface="Arial"/>
                <a:cs typeface="Arial"/>
              </a:rPr>
              <a:t>e </a:t>
            </a:r>
            <a:r>
              <a:rPr sz="1200" spc="10" dirty="0">
                <a:latin typeface="Arial"/>
                <a:cs typeface="Arial"/>
              </a:rPr>
              <a:t>n</a:t>
            </a:r>
            <a:r>
              <a:rPr sz="1200" dirty="0">
                <a:latin typeface="Arial"/>
                <a:cs typeface="Arial"/>
              </a:rPr>
              <a:t>o</a:t>
            </a:r>
            <a:r>
              <a:rPr sz="1200" spc="145" dirty="0">
                <a:latin typeface="Arial"/>
                <a:cs typeface="Arial"/>
              </a:rPr>
              <a:t>t</a:t>
            </a:r>
            <a:r>
              <a:rPr sz="1200" spc="-10" dirty="0">
                <a:latin typeface="Arial"/>
                <a:cs typeface="Arial"/>
              </a:rPr>
              <a:t> </a:t>
            </a:r>
            <a:r>
              <a:rPr sz="1200" spc="-5" dirty="0">
                <a:latin typeface="Arial"/>
                <a:cs typeface="Arial"/>
              </a:rPr>
              <a:t>c</a:t>
            </a:r>
            <a:r>
              <a:rPr sz="1200" spc="10" dirty="0">
                <a:latin typeface="Arial"/>
                <a:cs typeface="Arial"/>
              </a:rPr>
              <a:t>o</a:t>
            </a:r>
            <a:r>
              <a:rPr sz="1200" dirty="0">
                <a:latin typeface="Arial"/>
                <a:cs typeface="Arial"/>
              </a:rPr>
              <a:t>n</a:t>
            </a:r>
            <a:r>
              <a:rPr sz="1200" spc="120" dirty="0">
                <a:latin typeface="Arial"/>
                <a:cs typeface="Arial"/>
              </a:rPr>
              <a:t>t</a:t>
            </a:r>
            <a:r>
              <a:rPr sz="1200" spc="5" dirty="0">
                <a:latin typeface="Arial"/>
                <a:cs typeface="Arial"/>
              </a:rPr>
              <a:t>e</a:t>
            </a:r>
            <a:r>
              <a:rPr sz="1200" spc="-5" dirty="0">
                <a:latin typeface="Arial"/>
                <a:cs typeface="Arial"/>
              </a:rPr>
              <a:t>n</a:t>
            </a:r>
            <a:r>
              <a:rPr sz="1200" spc="145" dirty="0">
                <a:latin typeface="Arial"/>
                <a:cs typeface="Arial"/>
              </a:rPr>
              <a:t>t</a:t>
            </a:r>
            <a:r>
              <a:rPr sz="1200" spc="-10" dirty="0">
                <a:latin typeface="Arial"/>
                <a:cs typeface="Arial"/>
              </a:rPr>
              <a:t> </a:t>
            </a:r>
            <a:r>
              <a:rPr sz="1200" spc="120" dirty="0">
                <a:latin typeface="Arial"/>
                <a:cs typeface="Arial"/>
              </a:rPr>
              <a:t>t</a:t>
            </a:r>
            <a:r>
              <a:rPr sz="1200" spc="10" dirty="0">
                <a:latin typeface="Arial"/>
                <a:cs typeface="Arial"/>
              </a:rPr>
              <a:t>o</a:t>
            </a:r>
            <a:r>
              <a:rPr sz="1200" spc="-10" dirty="0">
                <a:latin typeface="Arial"/>
                <a:cs typeface="Arial"/>
              </a:rPr>
              <a:t> </a:t>
            </a:r>
            <a:r>
              <a:rPr sz="1200" spc="15" dirty="0">
                <a:latin typeface="Arial"/>
                <a:cs typeface="Arial"/>
              </a:rPr>
              <a:t>ju</a:t>
            </a:r>
            <a:r>
              <a:rPr sz="1200" spc="5" dirty="0">
                <a:latin typeface="Arial"/>
                <a:cs typeface="Arial"/>
              </a:rPr>
              <a:t>s</a:t>
            </a:r>
            <a:r>
              <a:rPr sz="1200" spc="145" dirty="0">
                <a:latin typeface="Arial"/>
                <a:cs typeface="Arial"/>
              </a:rPr>
              <a:t>t</a:t>
            </a:r>
            <a:r>
              <a:rPr sz="1200" spc="-10" dirty="0">
                <a:latin typeface="Arial"/>
                <a:cs typeface="Arial"/>
              </a:rPr>
              <a:t> </a:t>
            </a:r>
            <a:r>
              <a:rPr sz="1200" spc="125" dirty="0">
                <a:latin typeface="Arial"/>
                <a:cs typeface="Arial"/>
              </a:rPr>
              <a:t>t</a:t>
            </a:r>
            <a:r>
              <a:rPr sz="1200" spc="25" dirty="0">
                <a:latin typeface="Arial"/>
                <a:cs typeface="Arial"/>
              </a:rPr>
              <a:t>alk</a:t>
            </a:r>
            <a:r>
              <a:rPr sz="1200" spc="-10" dirty="0">
                <a:latin typeface="Arial"/>
                <a:cs typeface="Arial"/>
              </a:rPr>
              <a:t> </a:t>
            </a:r>
            <a:r>
              <a:rPr sz="1200" spc="50" dirty="0">
                <a:latin typeface="Arial"/>
                <a:cs typeface="Arial"/>
              </a:rPr>
              <a:t>the</a:t>
            </a:r>
            <a:r>
              <a:rPr sz="1200" spc="-10" dirty="0">
                <a:latin typeface="Arial"/>
                <a:cs typeface="Arial"/>
              </a:rPr>
              <a:t> </a:t>
            </a:r>
            <a:r>
              <a:rPr sz="1200" spc="125" dirty="0">
                <a:latin typeface="Arial"/>
                <a:cs typeface="Arial"/>
              </a:rPr>
              <a:t>t</a:t>
            </a:r>
            <a:r>
              <a:rPr sz="1200" spc="5" dirty="0">
                <a:latin typeface="Arial"/>
                <a:cs typeface="Arial"/>
              </a:rPr>
              <a:t>alk,</a:t>
            </a:r>
            <a:r>
              <a:rPr sz="1200" spc="-10" dirty="0">
                <a:latin typeface="Arial"/>
                <a:cs typeface="Arial"/>
              </a:rPr>
              <a:t> </a:t>
            </a:r>
            <a:r>
              <a:rPr sz="1200" spc="60" dirty="0">
                <a:latin typeface="Arial"/>
                <a:cs typeface="Arial"/>
              </a:rPr>
              <a:t>but</a:t>
            </a:r>
            <a:r>
              <a:rPr sz="1200" spc="-10" dirty="0">
                <a:latin typeface="Arial"/>
                <a:cs typeface="Arial"/>
              </a:rPr>
              <a:t> we </a:t>
            </a:r>
            <a:r>
              <a:rPr sz="1200" spc="-30" dirty="0">
                <a:latin typeface="Arial"/>
                <a:cs typeface="Arial"/>
              </a:rPr>
              <a:t>w</a:t>
            </a:r>
            <a:r>
              <a:rPr sz="1200" spc="25" dirty="0">
                <a:latin typeface="Arial"/>
                <a:cs typeface="Arial"/>
              </a:rPr>
              <a:t>alk</a:t>
            </a:r>
            <a:r>
              <a:rPr sz="1200" spc="-10" dirty="0">
                <a:latin typeface="Arial"/>
                <a:cs typeface="Arial"/>
              </a:rPr>
              <a:t> </a:t>
            </a:r>
            <a:r>
              <a:rPr sz="1200" spc="50" dirty="0">
                <a:latin typeface="Arial"/>
                <a:cs typeface="Arial"/>
              </a:rPr>
              <a:t>the</a:t>
            </a:r>
            <a:r>
              <a:rPr sz="1200" spc="-10" dirty="0">
                <a:latin typeface="Arial"/>
                <a:cs typeface="Arial"/>
              </a:rPr>
              <a:t> </a:t>
            </a:r>
            <a:r>
              <a:rPr sz="1200" spc="-30" dirty="0">
                <a:latin typeface="Arial"/>
                <a:cs typeface="Arial"/>
              </a:rPr>
              <a:t>w</a:t>
            </a:r>
            <a:r>
              <a:rPr sz="1200" spc="25" dirty="0">
                <a:latin typeface="Arial"/>
                <a:cs typeface="Arial"/>
              </a:rPr>
              <a:t>alk</a:t>
            </a:r>
            <a:r>
              <a:rPr sz="1200" spc="-10" dirty="0">
                <a:latin typeface="Arial"/>
                <a:cs typeface="Arial"/>
              </a:rPr>
              <a:t> </a:t>
            </a:r>
            <a:r>
              <a:rPr sz="1200" spc="30" dirty="0">
                <a:latin typeface="Arial"/>
                <a:cs typeface="Arial"/>
              </a:rPr>
              <a:t>in</a:t>
            </a:r>
            <a:r>
              <a:rPr sz="1200" spc="20" dirty="0">
                <a:latin typeface="Arial"/>
                <a:cs typeface="Arial"/>
              </a:rPr>
              <a:t> </a:t>
            </a:r>
            <a:r>
              <a:rPr sz="1200" spc="5" dirty="0">
                <a:latin typeface="Arial"/>
                <a:cs typeface="Arial"/>
              </a:rPr>
              <a:t>d</a:t>
            </a:r>
            <a:r>
              <a:rPr sz="1200" spc="-25" dirty="0">
                <a:latin typeface="Arial"/>
                <a:cs typeface="Arial"/>
              </a:rPr>
              <a:t>e</a:t>
            </a:r>
            <a:r>
              <a:rPr sz="1200" spc="20" dirty="0">
                <a:latin typeface="Arial"/>
                <a:cs typeface="Arial"/>
              </a:rPr>
              <a:t>veloping</a:t>
            </a:r>
            <a:r>
              <a:rPr sz="1200" spc="-10" dirty="0">
                <a:latin typeface="Arial"/>
                <a:cs typeface="Arial"/>
              </a:rPr>
              <a:t> </a:t>
            </a:r>
            <a:r>
              <a:rPr sz="1200" spc="70" dirty="0">
                <a:latin typeface="Arial"/>
                <a:cs typeface="Arial"/>
              </a:rPr>
              <a:t>r</a:t>
            </a:r>
            <a:r>
              <a:rPr sz="1200" spc="-25" dirty="0">
                <a:latin typeface="Arial"/>
                <a:cs typeface="Arial"/>
              </a:rPr>
              <a:t>es</a:t>
            </a:r>
            <a:r>
              <a:rPr sz="1200" spc="-20" dirty="0">
                <a:latin typeface="Arial"/>
                <a:cs typeface="Arial"/>
              </a:rPr>
              <a:t>e</a:t>
            </a:r>
            <a:r>
              <a:rPr sz="1200" spc="50" dirty="0">
                <a:latin typeface="Arial"/>
                <a:cs typeface="Arial"/>
              </a:rPr>
              <a:t>a</a:t>
            </a:r>
            <a:r>
              <a:rPr sz="1200" dirty="0">
                <a:latin typeface="Arial"/>
                <a:cs typeface="Arial"/>
              </a:rPr>
              <a:t>r</a:t>
            </a:r>
            <a:r>
              <a:rPr sz="1200" spc="15" dirty="0">
                <a:latin typeface="Arial"/>
                <a:cs typeface="Arial"/>
              </a:rPr>
              <a:t>ch</a:t>
            </a:r>
            <a:r>
              <a:rPr sz="1200" spc="-10" dirty="0">
                <a:latin typeface="Arial"/>
                <a:cs typeface="Arial"/>
              </a:rPr>
              <a:t> </a:t>
            </a:r>
            <a:r>
              <a:rPr sz="1200" spc="30" dirty="0">
                <a:latin typeface="Arial"/>
                <a:cs typeface="Arial"/>
              </a:rPr>
              <a:t>in</a:t>
            </a:r>
            <a:r>
              <a:rPr sz="1200" spc="-10" dirty="0">
                <a:latin typeface="Arial"/>
                <a:cs typeface="Arial"/>
              </a:rPr>
              <a:t> </a:t>
            </a:r>
            <a:r>
              <a:rPr sz="1200" spc="40" dirty="0">
                <a:latin typeface="Arial"/>
                <a:cs typeface="Arial"/>
              </a:rPr>
              <a:t>our</a:t>
            </a:r>
            <a:r>
              <a:rPr sz="1200" spc="-10" dirty="0">
                <a:latin typeface="Arial"/>
                <a:cs typeface="Arial"/>
              </a:rPr>
              <a:t> </a:t>
            </a:r>
            <a:r>
              <a:rPr sz="1200" spc="25" dirty="0">
                <a:latin typeface="Arial"/>
                <a:cs typeface="Arial"/>
              </a:rPr>
              <a:t>lo</a:t>
            </a:r>
            <a:r>
              <a:rPr sz="1200" spc="10" dirty="0">
                <a:latin typeface="Arial"/>
                <a:cs typeface="Arial"/>
              </a:rPr>
              <a:t>c</a:t>
            </a:r>
            <a:r>
              <a:rPr sz="1200" spc="15" dirty="0">
                <a:latin typeface="Arial"/>
                <a:cs typeface="Arial"/>
              </a:rPr>
              <a:t>al</a:t>
            </a:r>
            <a:r>
              <a:rPr sz="1200" spc="-10" dirty="0">
                <a:latin typeface="Arial"/>
                <a:cs typeface="Arial"/>
              </a:rPr>
              <a:t> </a:t>
            </a:r>
            <a:r>
              <a:rPr sz="1200" spc="-5" dirty="0">
                <a:latin typeface="Arial"/>
                <a:cs typeface="Arial"/>
              </a:rPr>
              <a:t>c</a:t>
            </a:r>
            <a:r>
              <a:rPr sz="1200" spc="35" dirty="0">
                <a:latin typeface="Arial"/>
                <a:cs typeface="Arial"/>
              </a:rPr>
              <a:t>ommuniti</a:t>
            </a:r>
            <a:r>
              <a:rPr sz="1200" spc="25" dirty="0">
                <a:latin typeface="Arial"/>
                <a:cs typeface="Arial"/>
              </a:rPr>
              <a:t>e</a:t>
            </a:r>
            <a:r>
              <a:rPr sz="1200" spc="-25" dirty="0">
                <a:latin typeface="Arial"/>
                <a:cs typeface="Arial"/>
              </a:rPr>
              <a:t>s</a:t>
            </a:r>
            <a:r>
              <a:rPr sz="1200" spc="-30" dirty="0">
                <a:latin typeface="Arial"/>
                <a:cs typeface="Arial"/>
              </a:rPr>
              <a:t>,</a:t>
            </a:r>
            <a:r>
              <a:rPr sz="1200" spc="-10" dirty="0">
                <a:latin typeface="Arial"/>
                <a:cs typeface="Arial"/>
              </a:rPr>
              <a:t> </a:t>
            </a:r>
            <a:r>
              <a:rPr sz="1200" spc="30" dirty="0">
                <a:latin typeface="Arial"/>
                <a:cs typeface="Arial"/>
              </a:rPr>
              <a:t>in</a:t>
            </a:r>
            <a:r>
              <a:rPr sz="1200" spc="-10" dirty="0">
                <a:latin typeface="Arial"/>
                <a:cs typeface="Arial"/>
              </a:rPr>
              <a:t> </a:t>
            </a:r>
            <a:r>
              <a:rPr sz="1200" spc="-5" dirty="0">
                <a:latin typeface="Arial"/>
                <a:cs typeface="Arial"/>
              </a:rPr>
              <a:t>c</a:t>
            </a:r>
            <a:r>
              <a:rPr sz="1200" spc="30" dirty="0">
                <a:latin typeface="Arial"/>
                <a:cs typeface="Arial"/>
              </a:rPr>
              <a:t>ollabo</a:t>
            </a:r>
            <a:r>
              <a:rPr sz="1200" spc="-25" dirty="0">
                <a:latin typeface="Arial"/>
                <a:cs typeface="Arial"/>
              </a:rPr>
              <a:t>r</a:t>
            </a:r>
            <a:r>
              <a:rPr sz="1200" spc="35" dirty="0">
                <a:latin typeface="Arial"/>
                <a:cs typeface="Arial"/>
              </a:rPr>
              <a:t>ations</a:t>
            </a:r>
            <a:r>
              <a:rPr sz="1200" spc="-10" dirty="0">
                <a:latin typeface="Arial"/>
                <a:cs typeface="Arial"/>
              </a:rPr>
              <a:t> </a:t>
            </a:r>
            <a:r>
              <a:rPr sz="1200" spc="55" dirty="0">
                <a:latin typeface="Arial"/>
                <a:cs typeface="Arial"/>
              </a:rPr>
              <a:t>with</a:t>
            </a:r>
            <a:r>
              <a:rPr sz="1200" spc="-10" dirty="0">
                <a:latin typeface="Arial"/>
                <a:cs typeface="Arial"/>
              </a:rPr>
              <a:t> </a:t>
            </a:r>
            <a:r>
              <a:rPr sz="1200" spc="-5" dirty="0">
                <a:latin typeface="Arial"/>
                <a:cs typeface="Arial"/>
              </a:rPr>
              <a:t>c</a:t>
            </a:r>
            <a:r>
              <a:rPr sz="1200" spc="20" dirty="0">
                <a:latin typeface="Arial"/>
                <a:cs typeface="Arial"/>
              </a:rPr>
              <a:t>oll</a:t>
            </a:r>
            <a:r>
              <a:rPr sz="1200" spc="30" dirty="0">
                <a:latin typeface="Arial"/>
                <a:cs typeface="Arial"/>
              </a:rPr>
              <a:t>e</a:t>
            </a:r>
            <a:r>
              <a:rPr sz="1200" dirty="0">
                <a:latin typeface="Arial"/>
                <a:cs typeface="Arial"/>
              </a:rPr>
              <a:t>agu</a:t>
            </a:r>
            <a:r>
              <a:rPr sz="1200" spc="-15" dirty="0">
                <a:latin typeface="Arial"/>
                <a:cs typeface="Arial"/>
              </a:rPr>
              <a:t>e</a:t>
            </a:r>
            <a:r>
              <a:rPr sz="1200" spc="-10" dirty="0">
                <a:latin typeface="Arial"/>
                <a:cs typeface="Arial"/>
              </a:rPr>
              <a:t>s</a:t>
            </a:r>
            <a:endParaRPr sz="1200" dirty="0">
              <a:latin typeface="Arial"/>
              <a:cs typeface="Arial"/>
            </a:endParaRPr>
          </a:p>
          <a:p>
            <a:pPr marL="395605" marR="5080">
              <a:lnSpc>
                <a:spcPct val="100000"/>
              </a:lnSpc>
              <a:spcBef>
                <a:spcPts val="20"/>
              </a:spcBef>
            </a:pPr>
            <a:r>
              <a:rPr sz="1200" spc="50" dirty="0">
                <a:latin typeface="Arial"/>
                <a:cs typeface="Arial"/>
              </a:rPr>
              <a:t>a</a:t>
            </a:r>
            <a:r>
              <a:rPr sz="1200" dirty="0">
                <a:latin typeface="Arial"/>
                <a:cs typeface="Arial"/>
              </a:rPr>
              <a:t>r</a:t>
            </a:r>
            <a:r>
              <a:rPr sz="1200" spc="10" dirty="0">
                <a:latin typeface="Arial"/>
                <a:cs typeface="Arial"/>
              </a:rPr>
              <a:t>ound</a:t>
            </a:r>
            <a:r>
              <a:rPr sz="1200" spc="-10" dirty="0">
                <a:latin typeface="Arial"/>
                <a:cs typeface="Arial"/>
              </a:rPr>
              <a:t> </a:t>
            </a:r>
            <a:r>
              <a:rPr sz="1200" spc="40" dirty="0">
                <a:latin typeface="Arial"/>
                <a:cs typeface="Arial"/>
              </a:rPr>
              <a:t>our</a:t>
            </a:r>
            <a:r>
              <a:rPr sz="1200" spc="-10" dirty="0">
                <a:latin typeface="Arial"/>
                <a:cs typeface="Arial"/>
              </a:rPr>
              <a:t> </a:t>
            </a:r>
            <a:r>
              <a:rPr sz="1200" spc="35" dirty="0">
                <a:latin typeface="Arial"/>
                <a:cs typeface="Arial"/>
              </a:rPr>
              <a:t>nation</a:t>
            </a:r>
            <a:r>
              <a:rPr sz="1200" spc="-10" dirty="0">
                <a:latin typeface="Arial"/>
                <a:cs typeface="Arial"/>
              </a:rPr>
              <a:t> </a:t>
            </a:r>
            <a:r>
              <a:rPr sz="1200" spc="5" dirty="0">
                <a:latin typeface="Arial"/>
                <a:cs typeface="Arial"/>
              </a:rPr>
              <a:t>and</a:t>
            </a:r>
            <a:r>
              <a:rPr sz="1200" spc="-10" dirty="0">
                <a:latin typeface="Arial"/>
                <a:cs typeface="Arial"/>
              </a:rPr>
              <a:t> </a:t>
            </a:r>
            <a:r>
              <a:rPr sz="1200" spc="30" dirty="0">
                <a:latin typeface="Arial"/>
                <a:cs typeface="Arial"/>
              </a:rPr>
              <a:t>in</a:t>
            </a:r>
            <a:r>
              <a:rPr sz="1200" spc="-10" dirty="0">
                <a:latin typeface="Arial"/>
                <a:cs typeface="Arial"/>
              </a:rPr>
              <a:t> </a:t>
            </a:r>
            <a:r>
              <a:rPr sz="1200" spc="-5" dirty="0">
                <a:latin typeface="Arial"/>
                <a:cs typeface="Arial"/>
              </a:rPr>
              <a:t>c</a:t>
            </a:r>
            <a:r>
              <a:rPr sz="1200" spc="10" dirty="0">
                <a:latin typeface="Arial"/>
                <a:cs typeface="Arial"/>
              </a:rPr>
              <a:t>ou</a:t>
            </a:r>
            <a:r>
              <a:rPr sz="1200" dirty="0">
                <a:latin typeface="Arial"/>
                <a:cs typeface="Arial"/>
              </a:rPr>
              <a:t>n</a:t>
            </a:r>
            <a:r>
              <a:rPr sz="1200" spc="60" dirty="0">
                <a:latin typeface="Arial"/>
                <a:cs typeface="Arial"/>
              </a:rPr>
              <a:t>tri</a:t>
            </a:r>
            <a:r>
              <a:rPr sz="1200" spc="105" dirty="0">
                <a:latin typeface="Arial"/>
                <a:cs typeface="Arial"/>
              </a:rPr>
              <a:t>e</a:t>
            </a:r>
            <a:r>
              <a:rPr sz="1200" spc="-10" dirty="0">
                <a:latin typeface="Arial"/>
                <a:cs typeface="Arial"/>
              </a:rPr>
              <a:t>s </a:t>
            </a:r>
            <a:r>
              <a:rPr sz="1200" spc="95" dirty="0">
                <a:latin typeface="Arial"/>
                <a:cs typeface="Arial"/>
              </a:rPr>
              <a:t>th</a:t>
            </a:r>
            <a:r>
              <a:rPr sz="1200" spc="45" dirty="0">
                <a:latin typeface="Arial"/>
                <a:cs typeface="Arial"/>
              </a:rPr>
              <a:t>r</a:t>
            </a:r>
            <a:r>
              <a:rPr sz="1200" spc="30" dirty="0">
                <a:latin typeface="Arial"/>
                <a:cs typeface="Arial"/>
              </a:rPr>
              <a:t>oughout</a:t>
            </a:r>
            <a:r>
              <a:rPr sz="1200" spc="-10" dirty="0">
                <a:latin typeface="Arial"/>
                <a:cs typeface="Arial"/>
              </a:rPr>
              <a:t> </a:t>
            </a:r>
            <a:r>
              <a:rPr sz="1200" spc="50" dirty="0">
                <a:latin typeface="Arial"/>
                <a:cs typeface="Arial"/>
              </a:rPr>
              <a:t>the</a:t>
            </a:r>
            <a:r>
              <a:rPr sz="1200" spc="-10" dirty="0">
                <a:latin typeface="Arial"/>
                <a:cs typeface="Arial"/>
              </a:rPr>
              <a:t> </a:t>
            </a:r>
            <a:r>
              <a:rPr sz="1200" spc="15" dirty="0">
                <a:latin typeface="Arial"/>
                <a:cs typeface="Arial"/>
              </a:rPr>
              <a:t>glob</a:t>
            </a:r>
            <a:r>
              <a:rPr sz="1200" spc="-10" dirty="0">
                <a:latin typeface="Arial"/>
                <a:cs typeface="Arial"/>
              </a:rPr>
              <a:t>e</a:t>
            </a:r>
            <a:r>
              <a:rPr sz="1200" spc="-30" dirty="0">
                <a:latin typeface="Arial"/>
                <a:cs typeface="Arial"/>
              </a:rPr>
              <a:t>.</a:t>
            </a:r>
            <a:r>
              <a:rPr sz="1200" spc="-10" dirty="0">
                <a:latin typeface="Arial"/>
                <a:cs typeface="Arial"/>
              </a:rPr>
              <a:t> </a:t>
            </a:r>
            <a:r>
              <a:rPr sz="1200" spc="5" dirty="0">
                <a:latin typeface="Arial"/>
                <a:cs typeface="Arial"/>
              </a:rPr>
              <a:t>Our</a:t>
            </a:r>
            <a:r>
              <a:rPr sz="1200" spc="-10" dirty="0">
                <a:latin typeface="Arial"/>
                <a:cs typeface="Arial"/>
              </a:rPr>
              <a:t> </a:t>
            </a:r>
            <a:r>
              <a:rPr sz="1200" spc="60" dirty="0" smtClean="0">
                <a:latin typeface="Arial"/>
                <a:cs typeface="Arial"/>
              </a:rPr>
              <a:t>2</a:t>
            </a:r>
            <a:r>
              <a:rPr sz="1200" spc="-15" dirty="0" smtClean="0">
                <a:latin typeface="Arial"/>
                <a:cs typeface="Arial"/>
              </a:rPr>
              <a:t>01</a:t>
            </a:r>
            <a:r>
              <a:rPr lang="en-CA" sz="1200" spc="-15" dirty="0" smtClean="0">
                <a:latin typeface="Arial"/>
                <a:cs typeface="Arial"/>
              </a:rPr>
              <a:t>6 </a:t>
            </a:r>
            <a:r>
              <a:rPr sz="1200" spc="-105" dirty="0" smtClean="0">
                <a:latin typeface="Arial"/>
                <a:cs typeface="Arial"/>
              </a:rPr>
              <a:t>Q</a:t>
            </a:r>
            <a:r>
              <a:rPr sz="1200" spc="-60" dirty="0" smtClean="0">
                <a:latin typeface="Arial"/>
                <a:cs typeface="Arial"/>
              </a:rPr>
              <a:t>S</a:t>
            </a:r>
            <a:r>
              <a:rPr sz="1200" spc="-10" dirty="0" smtClean="0">
                <a:latin typeface="Arial"/>
                <a:cs typeface="Arial"/>
              </a:rPr>
              <a:t> </a:t>
            </a:r>
            <a:r>
              <a:rPr sz="1200" spc="-160" dirty="0" smtClean="0">
                <a:latin typeface="Arial"/>
                <a:cs typeface="Arial"/>
              </a:rPr>
              <a:t>W</a:t>
            </a:r>
            <a:r>
              <a:rPr sz="1200" spc="45" dirty="0" smtClean="0">
                <a:latin typeface="Arial"/>
                <a:cs typeface="Arial"/>
              </a:rPr>
              <a:t>orld</a:t>
            </a:r>
            <a:r>
              <a:rPr sz="1200" spc="30" dirty="0" smtClean="0">
                <a:latin typeface="Arial"/>
                <a:cs typeface="Arial"/>
              </a:rPr>
              <a:t> </a:t>
            </a:r>
            <a:r>
              <a:rPr sz="1200" spc="20" dirty="0">
                <a:latin typeface="Arial"/>
                <a:cs typeface="Arial"/>
              </a:rPr>
              <a:t>Uni</a:t>
            </a:r>
            <a:r>
              <a:rPr sz="1200" spc="-5" dirty="0">
                <a:latin typeface="Arial"/>
                <a:cs typeface="Arial"/>
              </a:rPr>
              <a:t>v</a:t>
            </a:r>
            <a:r>
              <a:rPr sz="1200" spc="60" dirty="0">
                <a:latin typeface="Arial"/>
                <a:cs typeface="Arial"/>
              </a:rPr>
              <a:t>e</a:t>
            </a:r>
            <a:r>
              <a:rPr sz="1200" spc="10" dirty="0">
                <a:latin typeface="Arial"/>
                <a:cs typeface="Arial"/>
              </a:rPr>
              <a:t>r</a:t>
            </a:r>
            <a:r>
              <a:rPr sz="1200" spc="65" dirty="0">
                <a:latin typeface="Arial"/>
                <a:cs typeface="Arial"/>
              </a:rPr>
              <a:t>si</a:t>
            </a:r>
            <a:r>
              <a:rPr sz="1200" spc="25" dirty="0">
                <a:latin typeface="Arial"/>
                <a:cs typeface="Arial"/>
              </a:rPr>
              <a:t>t</a:t>
            </a:r>
            <a:r>
              <a:rPr sz="1200" spc="65" dirty="0">
                <a:latin typeface="Arial"/>
                <a:cs typeface="Arial"/>
              </a:rPr>
              <a:t>y</a:t>
            </a:r>
            <a:r>
              <a:rPr sz="1200" spc="-10" dirty="0">
                <a:latin typeface="Arial"/>
                <a:cs typeface="Arial"/>
              </a:rPr>
              <a:t> </a:t>
            </a:r>
            <a:r>
              <a:rPr sz="1200" spc="-70" dirty="0">
                <a:latin typeface="Arial"/>
                <a:cs typeface="Arial"/>
              </a:rPr>
              <a:t>R</a:t>
            </a:r>
            <a:r>
              <a:rPr sz="1200" spc="15" dirty="0">
                <a:latin typeface="Arial"/>
                <a:cs typeface="Arial"/>
              </a:rPr>
              <a:t>anking</a:t>
            </a:r>
            <a:r>
              <a:rPr sz="1200" spc="-10" dirty="0">
                <a:latin typeface="Arial"/>
                <a:cs typeface="Arial"/>
              </a:rPr>
              <a:t> </a:t>
            </a:r>
            <a:r>
              <a:rPr sz="1200" spc="-30" dirty="0">
                <a:latin typeface="Arial"/>
                <a:cs typeface="Arial"/>
              </a:rPr>
              <a:t>w</a:t>
            </a:r>
            <a:r>
              <a:rPr sz="1200" spc="-10" dirty="0">
                <a:latin typeface="Arial"/>
                <a:cs typeface="Arial"/>
              </a:rPr>
              <a:t>as </a:t>
            </a:r>
            <a:r>
              <a:rPr sz="1200" spc="30" dirty="0">
                <a:latin typeface="Arial"/>
                <a:cs typeface="Arial"/>
              </a:rPr>
              <a:t>in</a:t>
            </a:r>
            <a:r>
              <a:rPr sz="1200" spc="-10" dirty="0">
                <a:latin typeface="Arial"/>
                <a:cs typeface="Arial"/>
              </a:rPr>
              <a:t> </a:t>
            </a:r>
            <a:r>
              <a:rPr sz="1200" spc="50" dirty="0">
                <a:latin typeface="Arial"/>
                <a:cs typeface="Arial"/>
              </a:rPr>
              <a:t>the</a:t>
            </a:r>
            <a:r>
              <a:rPr sz="1200" spc="-10" dirty="0">
                <a:latin typeface="Arial"/>
                <a:cs typeface="Arial"/>
              </a:rPr>
              <a:t> </a:t>
            </a:r>
            <a:r>
              <a:rPr sz="1200" spc="120" dirty="0">
                <a:latin typeface="Arial"/>
                <a:cs typeface="Arial"/>
              </a:rPr>
              <a:t>t</a:t>
            </a:r>
            <a:r>
              <a:rPr sz="1200" spc="10" dirty="0">
                <a:latin typeface="Arial"/>
                <a:cs typeface="Arial"/>
              </a:rPr>
              <a:t>op</a:t>
            </a:r>
            <a:r>
              <a:rPr sz="1200" spc="-10" dirty="0">
                <a:latin typeface="Arial"/>
                <a:cs typeface="Arial"/>
              </a:rPr>
              <a:t> 100 o</a:t>
            </a:r>
            <a:r>
              <a:rPr sz="1200" spc="100" dirty="0">
                <a:latin typeface="Arial"/>
                <a:cs typeface="Arial"/>
              </a:rPr>
              <a:t>f</a:t>
            </a:r>
            <a:r>
              <a:rPr sz="1200" spc="-10" dirty="0">
                <a:latin typeface="Arial"/>
                <a:cs typeface="Arial"/>
              </a:rPr>
              <a:t> </a:t>
            </a:r>
            <a:r>
              <a:rPr sz="1200" spc="30" dirty="0">
                <a:latin typeface="Arial"/>
                <a:cs typeface="Arial"/>
              </a:rPr>
              <a:t>all</a:t>
            </a:r>
            <a:r>
              <a:rPr sz="1200" spc="-10" dirty="0">
                <a:latin typeface="Arial"/>
                <a:cs typeface="Arial"/>
              </a:rPr>
              <a:t> </a:t>
            </a:r>
            <a:r>
              <a:rPr sz="1200" spc="-40" dirty="0">
                <a:latin typeface="Arial"/>
                <a:cs typeface="Arial"/>
              </a:rPr>
              <a:t>Ps</a:t>
            </a:r>
            <a:r>
              <a:rPr sz="1200" spc="35" dirty="0">
                <a:latin typeface="Arial"/>
                <a:cs typeface="Arial"/>
              </a:rPr>
              <a:t>y</a:t>
            </a:r>
            <a:r>
              <a:rPr sz="1200" spc="25" dirty="0">
                <a:latin typeface="Arial"/>
                <a:cs typeface="Arial"/>
              </a:rPr>
              <a:t>chology</a:t>
            </a:r>
            <a:r>
              <a:rPr sz="1200" spc="-10" dirty="0">
                <a:latin typeface="Arial"/>
                <a:cs typeface="Arial"/>
              </a:rPr>
              <a:t> </a:t>
            </a:r>
            <a:r>
              <a:rPr sz="1200" spc="-20" dirty="0" smtClean="0">
                <a:latin typeface="Arial"/>
                <a:cs typeface="Arial"/>
              </a:rPr>
              <a:t>De</a:t>
            </a:r>
            <a:r>
              <a:rPr sz="1200" spc="-25" dirty="0" smtClean="0">
                <a:latin typeface="Arial"/>
                <a:cs typeface="Arial"/>
              </a:rPr>
              <a:t>p</a:t>
            </a:r>
            <a:r>
              <a:rPr sz="1200" spc="50" dirty="0" smtClean="0">
                <a:latin typeface="Arial"/>
                <a:cs typeface="Arial"/>
              </a:rPr>
              <a:t>a</a:t>
            </a:r>
            <a:r>
              <a:rPr sz="1200" spc="40" dirty="0" smtClean="0">
                <a:latin typeface="Arial"/>
                <a:cs typeface="Arial"/>
              </a:rPr>
              <a:t>r</a:t>
            </a:r>
            <a:r>
              <a:rPr sz="1200" spc="45" dirty="0" smtClean="0">
                <a:latin typeface="Arial"/>
                <a:cs typeface="Arial"/>
              </a:rPr>
              <a:t>tme</a:t>
            </a:r>
            <a:r>
              <a:rPr sz="1200" spc="35" dirty="0" smtClean="0">
                <a:latin typeface="Arial"/>
                <a:cs typeface="Arial"/>
              </a:rPr>
              <a:t>n</a:t>
            </a:r>
            <a:r>
              <a:rPr sz="1200" spc="135" dirty="0" smtClean="0">
                <a:latin typeface="Arial"/>
                <a:cs typeface="Arial"/>
              </a:rPr>
              <a:t>t</a:t>
            </a:r>
            <a:r>
              <a:rPr sz="1200" spc="-25" dirty="0" smtClean="0">
                <a:latin typeface="Arial"/>
                <a:cs typeface="Arial"/>
              </a:rPr>
              <a:t>s</a:t>
            </a:r>
            <a:r>
              <a:rPr sz="1200" spc="-30" dirty="0">
                <a:latin typeface="Arial"/>
                <a:cs typeface="Arial"/>
              </a:rPr>
              <a:t>,</a:t>
            </a:r>
            <a:r>
              <a:rPr sz="1200" spc="-10" dirty="0">
                <a:latin typeface="Arial"/>
                <a:cs typeface="Arial"/>
              </a:rPr>
              <a:t> </a:t>
            </a:r>
            <a:r>
              <a:rPr sz="1200" spc="70" dirty="0">
                <a:latin typeface="Arial"/>
                <a:cs typeface="Arial"/>
              </a:rPr>
              <a:t>r</a:t>
            </a:r>
            <a:r>
              <a:rPr sz="1200" spc="-20" dirty="0">
                <a:latin typeface="Arial"/>
                <a:cs typeface="Arial"/>
              </a:rPr>
              <a:t>e</a:t>
            </a:r>
            <a:r>
              <a:rPr sz="1200" spc="90" dirty="0">
                <a:latin typeface="Arial"/>
                <a:cs typeface="Arial"/>
              </a:rPr>
              <a:t>f</a:t>
            </a:r>
            <a:r>
              <a:rPr sz="1200" spc="35" dirty="0">
                <a:latin typeface="Arial"/>
                <a:cs typeface="Arial"/>
              </a:rPr>
              <a:t>lecting</a:t>
            </a:r>
            <a:r>
              <a:rPr sz="1200" spc="25" dirty="0">
                <a:latin typeface="Arial"/>
                <a:cs typeface="Arial"/>
              </a:rPr>
              <a:t> </a:t>
            </a:r>
            <a:r>
              <a:rPr sz="1200" spc="40" dirty="0">
                <a:latin typeface="Arial"/>
                <a:cs typeface="Arial"/>
              </a:rPr>
              <a:t>our</a:t>
            </a:r>
            <a:r>
              <a:rPr sz="1200" spc="-10" dirty="0">
                <a:latin typeface="Arial"/>
                <a:cs typeface="Arial"/>
              </a:rPr>
              <a:t> </a:t>
            </a:r>
            <a:r>
              <a:rPr sz="1200" spc="-5" dirty="0">
                <a:latin typeface="Arial"/>
                <a:cs typeface="Arial"/>
              </a:rPr>
              <a:t>c</a:t>
            </a:r>
            <a:r>
              <a:rPr sz="1200" spc="40" dirty="0">
                <a:latin typeface="Arial"/>
                <a:cs typeface="Arial"/>
              </a:rPr>
              <a:t>ollecti</a:t>
            </a:r>
            <a:r>
              <a:rPr sz="1200" spc="35" dirty="0">
                <a:latin typeface="Arial"/>
                <a:cs typeface="Arial"/>
              </a:rPr>
              <a:t>v</a:t>
            </a:r>
            <a:r>
              <a:rPr sz="1200" spc="-10" dirty="0">
                <a:latin typeface="Arial"/>
                <a:cs typeface="Arial"/>
              </a:rPr>
              <a:t>e </a:t>
            </a:r>
            <a:r>
              <a:rPr sz="1200" spc="5" dirty="0">
                <a:latin typeface="Arial"/>
                <a:cs typeface="Arial"/>
              </a:rPr>
              <a:t>a</a:t>
            </a:r>
            <a:r>
              <a:rPr sz="1200" spc="-20" dirty="0">
                <a:latin typeface="Arial"/>
                <a:cs typeface="Arial"/>
              </a:rPr>
              <a:t>c</a:t>
            </a:r>
            <a:r>
              <a:rPr sz="1200" spc="-5" dirty="0">
                <a:latin typeface="Arial"/>
                <a:cs typeface="Arial"/>
              </a:rPr>
              <a:t>c</a:t>
            </a:r>
            <a:r>
              <a:rPr sz="1200" spc="15" dirty="0">
                <a:latin typeface="Arial"/>
                <a:cs typeface="Arial"/>
              </a:rPr>
              <a:t>omplishme</a:t>
            </a:r>
            <a:r>
              <a:rPr sz="1200" spc="10" dirty="0">
                <a:latin typeface="Arial"/>
                <a:cs typeface="Arial"/>
              </a:rPr>
              <a:t>n</a:t>
            </a:r>
            <a:r>
              <a:rPr sz="1200" spc="135" dirty="0">
                <a:latin typeface="Arial"/>
                <a:cs typeface="Arial"/>
              </a:rPr>
              <a:t>t</a:t>
            </a:r>
            <a:r>
              <a:rPr sz="1200" spc="-10" dirty="0">
                <a:latin typeface="Arial"/>
                <a:cs typeface="Arial"/>
              </a:rPr>
              <a:t>s </a:t>
            </a:r>
            <a:r>
              <a:rPr sz="1200" spc="5" dirty="0">
                <a:latin typeface="Arial"/>
                <a:cs typeface="Arial"/>
              </a:rPr>
              <a:t>and</a:t>
            </a:r>
            <a:r>
              <a:rPr sz="1200" spc="-10" dirty="0">
                <a:latin typeface="Arial"/>
                <a:cs typeface="Arial"/>
              </a:rPr>
              <a:t> </a:t>
            </a:r>
            <a:r>
              <a:rPr sz="1200" spc="50" dirty="0">
                <a:latin typeface="Arial"/>
                <a:cs typeface="Arial"/>
              </a:rPr>
              <a:t>the</a:t>
            </a:r>
            <a:r>
              <a:rPr sz="1200" spc="-10" dirty="0">
                <a:latin typeface="Arial"/>
                <a:cs typeface="Arial"/>
              </a:rPr>
              <a:t> </a:t>
            </a:r>
            <a:r>
              <a:rPr sz="1200" spc="5" dirty="0">
                <a:latin typeface="Arial"/>
                <a:cs typeface="Arial"/>
              </a:rPr>
              <a:t>a</a:t>
            </a:r>
            <a:r>
              <a:rPr sz="1200" spc="-20" dirty="0">
                <a:latin typeface="Arial"/>
                <a:cs typeface="Arial"/>
              </a:rPr>
              <a:t>c</a:t>
            </a:r>
            <a:r>
              <a:rPr sz="1200" spc="10" dirty="0">
                <a:latin typeface="Arial"/>
                <a:cs typeface="Arial"/>
              </a:rPr>
              <a:t>c</a:t>
            </a:r>
            <a:r>
              <a:rPr sz="1200" spc="45" dirty="0">
                <a:latin typeface="Arial"/>
                <a:cs typeface="Arial"/>
              </a:rPr>
              <a:t>umula</a:t>
            </a:r>
            <a:r>
              <a:rPr sz="1200" spc="-5" dirty="0">
                <a:latin typeface="Arial"/>
                <a:cs typeface="Arial"/>
              </a:rPr>
              <a:t>t</a:t>
            </a:r>
            <a:r>
              <a:rPr sz="1200" spc="5" dirty="0">
                <a:latin typeface="Arial"/>
                <a:cs typeface="Arial"/>
              </a:rPr>
              <a:t>ed</a:t>
            </a:r>
            <a:r>
              <a:rPr sz="1200" spc="-10" dirty="0">
                <a:latin typeface="Arial"/>
                <a:cs typeface="Arial"/>
              </a:rPr>
              <a:t> </a:t>
            </a:r>
            <a:r>
              <a:rPr sz="1200" spc="15" dirty="0">
                <a:latin typeface="Arial"/>
                <a:cs typeface="Arial"/>
              </a:rPr>
              <a:t>i</a:t>
            </a:r>
            <a:r>
              <a:rPr sz="1200" spc="35" dirty="0">
                <a:latin typeface="Arial"/>
                <a:cs typeface="Arial"/>
              </a:rPr>
              <a:t>n</a:t>
            </a:r>
            <a:r>
              <a:rPr sz="1200" spc="120" dirty="0">
                <a:latin typeface="Arial"/>
                <a:cs typeface="Arial"/>
              </a:rPr>
              <a:t>t</a:t>
            </a:r>
            <a:r>
              <a:rPr sz="1200" spc="40" dirty="0">
                <a:latin typeface="Arial"/>
                <a:cs typeface="Arial"/>
              </a:rPr>
              <a:t>ensi</a:t>
            </a:r>
            <a:r>
              <a:rPr sz="1200" dirty="0">
                <a:latin typeface="Arial"/>
                <a:cs typeface="Arial"/>
              </a:rPr>
              <a:t>t</a:t>
            </a:r>
            <a:r>
              <a:rPr sz="1200" spc="65" dirty="0">
                <a:latin typeface="Arial"/>
                <a:cs typeface="Arial"/>
              </a:rPr>
              <a:t>y</a:t>
            </a:r>
            <a:r>
              <a:rPr sz="1200" spc="-10" dirty="0">
                <a:latin typeface="Arial"/>
                <a:cs typeface="Arial"/>
              </a:rPr>
              <a:t> o</a:t>
            </a:r>
            <a:r>
              <a:rPr sz="1200" spc="100" dirty="0">
                <a:latin typeface="Arial"/>
                <a:cs typeface="Arial"/>
              </a:rPr>
              <a:t>f</a:t>
            </a:r>
            <a:r>
              <a:rPr sz="1200" spc="-10" dirty="0">
                <a:latin typeface="Arial"/>
                <a:cs typeface="Arial"/>
              </a:rPr>
              <a:t> </a:t>
            </a:r>
            <a:r>
              <a:rPr sz="1200" spc="40" dirty="0">
                <a:latin typeface="Arial"/>
                <a:cs typeface="Arial"/>
              </a:rPr>
              <a:t>our</a:t>
            </a:r>
            <a:r>
              <a:rPr sz="1200" spc="-10" dirty="0">
                <a:latin typeface="Arial"/>
                <a:cs typeface="Arial"/>
              </a:rPr>
              <a:t> </a:t>
            </a:r>
            <a:r>
              <a:rPr sz="1200" spc="70" dirty="0">
                <a:latin typeface="Arial"/>
                <a:cs typeface="Arial"/>
              </a:rPr>
              <a:t>r</a:t>
            </a:r>
            <a:r>
              <a:rPr sz="1200" spc="-25" dirty="0">
                <a:latin typeface="Arial"/>
                <a:cs typeface="Arial"/>
              </a:rPr>
              <a:t>es</a:t>
            </a:r>
            <a:r>
              <a:rPr sz="1200" spc="-20" dirty="0">
                <a:latin typeface="Arial"/>
                <a:cs typeface="Arial"/>
              </a:rPr>
              <a:t>e</a:t>
            </a:r>
            <a:r>
              <a:rPr sz="1200" spc="50" dirty="0">
                <a:latin typeface="Arial"/>
                <a:cs typeface="Arial"/>
              </a:rPr>
              <a:t>a</a:t>
            </a:r>
            <a:r>
              <a:rPr sz="1200" dirty="0">
                <a:latin typeface="Arial"/>
                <a:cs typeface="Arial"/>
              </a:rPr>
              <a:t>r</a:t>
            </a:r>
            <a:r>
              <a:rPr sz="1200" spc="15" dirty="0">
                <a:latin typeface="Arial"/>
                <a:cs typeface="Arial"/>
              </a:rPr>
              <a:t>ch</a:t>
            </a:r>
            <a:r>
              <a:rPr sz="1200" spc="10" dirty="0">
                <a:latin typeface="Arial"/>
                <a:cs typeface="Arial"/>
              </a:rPr>
              <a:t> </a:t>
            </a:r>
            <a:r>
              <a:rPr sz="1200" spc="5" dirty="0">
                <a:latin typeface="Arial"/>
                <a:cs typeface="Arial"/>
              </a:rPr>
              <a:t>and</a:t>
            </a:r>
            <a:r>
              <a:rPr sz="1200" spc="-10" dirty="0">
                <a:latin typeface="Arial"/>
                <a:cs typeface="Arial"/>
              </a:rPr>
              <a:t> </a:t>
            </a:r>
            <a:r>
              <a:rPr sz="1200" spc="70" dirty="0">
                <a:latin typeface="Arial"/>
                <a:cs typeface="Arial"/>
              </a:rPr>
              <a:t>p</a:t>
            </a:r>
            <a:r>
              <a:rPr sz="1200" spc="-5" dirty="0">
                <a:latin typeface="Arial"/>
                <a:cs typeface="Arial"/>
              </a:rPr>
              <a:t>r</a:t>
            </a:r>
            <a:r>
              <a:rPr sz="1200" spc="45" dirty="0">
                <a:latin typeface="Arial"/>
                <a:cs typeface="Arial"/>
              </a:rPr>
              <a:t>acti</a:t>
            </a:r>
            <a:r>
              <a:rPr sz="1200" spc="35" dirty="0">
                <a:latin typeface="Arial"/>
                <a:cs typeface="Arial"/>
              </a:rPr>
              <a:t>c</a:t>
            </a:r>
            <a:r>
              <a:rPr sz="1200" spc="-40" dirty="0">
                <a:latin typeface="Arial"/>
                <a:cs typeface="Arial"/>
              </a:rPr>
              <a:t>e</a:t>
            </a:r>
            <a:r>
              <a:rPr sz="1200" spc="-30" dirty="0">
                <a:latin typeface="Arial"/>
                <a:cs typeface="Arial"/>
              </a:rPr>
              <a:t>.</a:t>
            </a:r>
            <a:r>
              <a:rPr sz="1200" spc="-10" dirty="0">
                <a:latin typeface="Arial"/>
                <a:cs typeface="Arial"/>
              </a:rPr>
              <a:t> </a:t>
            </a:r>
            <a:r>
              <a:rPr sz="1200" spc="-160" dirty="0">
                <a:latin typeface="Arial"/>
                <a:cs typeface="Arial"/>
              </a:rPr>
              <a:t>W</a:t>
            </a:r>
            <a:r>
              <a:rPr sz="1200" spc="-10" dirty="0">
                <a:latin typeface="Arial"/>
                <a:cs typeface="Arial"/>
              </a:rPr>
              <a:t>e </a:t>
            </a:r>
            <a:r>
              <a:rPr sz="1200" spc="5" dirty="0">
                <a:latin typeface="Arial"/>
                <a:cs typeface="Arial"/>
              </a:rPr>
              <a:t>hope</a:t>
            </a:r>
            <a:r>
              <a:rPr sz="1200" spc="-10" dirty="0">
                <a:latin typeface="Arial"/>
                <a:cs typeface="Arial"/>
              </a:rPr>
              <a:t> </a:t>
            </a:r>
            <a:r>
              <a:rPr sz="1200" spc="35" dirty="0">
                <a:latin typeface="Arial"/>
                <a:cs typeface="Arial"/>
              </a:rPr>
              <a:t>y</a:t>
            </a:r>
            <a:r>
              <a:rPr sz="1200" spc="10" dirty="0">
                <a:latin typeface="Arial"/>
                <a:cs typeface="Arial"/>
              </a:rPr>
              <a:t>ou</a:t>
            </a:r>
            <a:r>
              <a:rPr sz="1200" spc="-10" dirty="0">
                <a:latin typeface="Arial"/>
                <a:cs typeface="Arial"/>
              </a:rPr>
              <a:t> </a:t>
            </a:r>
            <a:r>
              <a:rPr sz="1200" spc="15" dirty="0">
                <a:latin typeface="Arial"/>
                <a:cs typeface="Arial"/>
              </a:rPr>
              <a:t>enj</a:t>
            </a:r>
            <a:r>
              <a:rPr sz="1200" spc="-10" dirty="0">
                <a:latin typeface="Arial"/>
                <a:cs typeface="Arial"/>
              </a:rPr>
              <a:t>o</a:t>
            </a:r>
            <a:r>
              <a:rPr sz="1200" spc="65" dirty="0">
                <a:latin typeface="Arial"/>
                <a:cs typeface="Arial"/>
              </a:rPr>
              <a:t>y</a:t>
            </a:r>
            <a:r>
              <a:rPr sz="1200" spc="-10" dirty="0">
                <a:latin typeface="Arial"/>
                <a:cs typeface="Arial"/>
              </a:rPr>
              <a:t> </a:t>
            </a:r>
            <a:r>
              <a:rPr sz="1200" spc="50" dirty="0">
                <a:latin typeface="Arial"/>
                <a:cs typeface="Arial"/>
              </a:rPr>
              <a:t>the</a:t>
            </a:r>
            <a:r>
              <a:rPr sz="1200" spc="-10" dirty="0">
                <a:latin typeface="Arial"/>
                <a:cs typeface="Arial"/>
              </a:rPr>
              <a:t> </a:t>
            </a:r>
            <a:r>
              <a:rPr sz="1200" spc="25" dirty="0">
                <a:latin typeface="Arial"/>
                <a:cs typeface="Arial"/>
              </a:rPr>
              <a:t>glim</a:t>
            </a:r>
            <a:r>
              <a:rPr sz="1200" spc="20" dirty="0">
                <a:latin typeface="Arial"/>
                <a:cs typeface="Arial"/>
              </a:rPr>
              <a:t>p</a:t>
            </a:r>
            <a:r>
              <a:rPr sz="1200" spc="-25" dirty="0">
                <a:latin typeface="Arial"/>
                <a:cs typeface="Arial"/>
              </a:rPr>
              <a:t>s</a:t>
            </a:r>
            <a:r>
              <a:rPr sz="1200" spc="-10" dirty="0">
                <a:latin typeface="Arial"/>
                <a:cs typeface="Arial"/>
              </a:rPr>
              <a:t>e o</a:t>
            </a:r>
            <a:r>
              <a:rPr sz="1200" spc="100" dirty="0">
                <a:latin typeface="Arial"/>
                <a:cs typeface="Arial"/>
              </a:rPr>
              <a:t>f</a:t>
            </a:r>
            <a:r>
              <a:rPr sz="1200" spc="-10" dirty="0">
                <a:latin typeface="Arial"/>
                <a:cs typeface="Arial"/>
              </a:rPr>
              <a:t> </a:t>
            </a:r>
            <a:r>
              <a:rPr sz="1200" spc="-40" dirty="0">
                <a:latin typeface="Arial"/>
                <a:cs typeface="Arial"/>
              </a:rPr>
              <a:t>Ps</a:t>
            </a:r>
            <a:r>
              <a:rPr sz="1200" spc="35" dirty="0">
                <a:latin typeface="Arial"/>
                <a:cs typeface="Arial"/>
              </a:rPr>
              <a:t>y</a:t>
            </a:r>
            <a:r>
              <a:rPr sz="1200" spc="25" dirty="0">
                <a:latin typeface="Arial"/>
                <a:cs typeface="Arial"/>
              </a:rPr>
              <a:t>chology</a:t>
            </a:r>
            <a:r>
              <a:rPr sz="1200" spc="-10" dirty="0">
                <a:latin typeface="Arial"/>
                <a:cs typeface="Arial"/>
              </a:rPr>
              <a:t> </a:t>
            </a:r>
            <a:r>
              <a:rPr sz="1200" spc="70" dirty="0">
                <a:latin typeface="Arial"/>
                <a:cs typeface="Arial"/>
              </a:rPr>
              <a:t>at</a:t>
            </a:r>
            <a:r>
              <a:rPr sz="1200" spc="-10" dirty="0">
                <a:latin typeface="Arial"/>
                <a:cs typeface="Arial"/>
              </a:rPr>
              <a:t> </a:t>
            </a:r>
            <a:r>
              <a:rPr sz="1200" spc="-125" dirty="0">
                <a:latin typeface="Arial"/>
                <a:cs typeface="Arial"/>
              </a:rPr>
              <a:t>Y</a:t>
            </a:r>
            <a:r>
              <a:rPr sz="1200" spc="50" dirty="0">
                <a:latin typeface="Arial"/>
                <a:cs typeface="Arial"/>
              </a:rPr>
              <a:t>ork</a:t>
            </a:r>
            <a:r>
              <a:rPr sz="1200" spc="-10" dirty="0">
                <a:latin typeface="Arial"/>
                <a:cs typeface="Arial"/>
              </a:rPr>
              <a:t> </a:t>
            </a:r>
            <a:r>
              <a:rPr sz="1200" spc="20" dirty="0">
                <a:latin typeface="Arial"/>
                <a:cs typeface="Arial"/>
              </a:rPr>
              <a:t>Uni</a:t>
            </a:r>
            <a:r>
              <a:rPr sz="1200" spc="-5" dirty="0">
                <a:latin typeface="Arial"/>
                <a:cs typeface="Arial"/>
              </a:rPr>
              <a:t>v</a:t>
            </a:r>
            <a:r>
              <a:rPr sz="1200" spc="60" dirty="0">
                <a:latin typeface="Arial"/>
                <a:cs typeface="Arial"/>
              </a:rPr>
              <a:t>e</a:t>
            </a:r>
            <a:r>
              <a:rPr sz="1200" spc="10" dirty="0">
                <a:latin typeface="Arial"/>
                <a:cs typeface="Arial"/>
              </a:rPr>
              <a:t>r</a:t>
            </a:r>
            <a:r>
              <a:rPr sz="1200" spc="65" dirty="0">
                <a:latin typeface="Arial"/>
                <a:cs typeface="Arial"/>
              </a:rPr>
              <a:t>si</a:t>
            </a:r>
            <a:r>
              <a:rPr sz="1200" spc="25" dirty="0">
                <a:latin typeface="Arial"/>
                <a:cs typeface="Arial"/>
              </a:rPr>
              <a:t>t</a:t>
            </a:r>
            <a:r>
              <a:rPr sz="1200" spc="65" dirty="0">
                <a:latin typeface="Arial"/>
                <a:cs typeface="Arial"/>
              </a:rPr>
              <a:t>y</a:t>
            </a:r>
            <a:r>
              <a:rPr sz="1200" spc="35" dirty="0">
                <a:latin typeface="Arial"/>
                <a:cs typeface="Arial"/>
              </a:rPr>
              <a:t> </a:t>
            </a:r>
            <a:r>
              <a:rPr sz="1200" spc="75" dirty="0">
                <a:latin typeface="Arial"/>
                <a:cs typeface="Arial"/>
              </a:rPr>
              <a:t>that</a:t>
            </a:r>
            <a:r>
              <a:rPr sz="1200" spc="-10" dirty="0">
                <a:latin typeface="Arial"/>
                <a:cs typeface="Arial"/>
              </a:rPr>
              <a:t> </a:t>
            </a:r>
            <a:r>
              <a:rPr sz="1200" spc="20" dirty="0">
                <a:latin typeface="Arial"/>
                <a:cs typeface="Arial"/>
              </a:rPr>
              <a:t>is</a:t>
            </a:r>
            <a:r>
              <a:rPr sz="1200" spc="-10" dirty="0">
                <a:latin typeface="Arial"/>
                <a:cs typeface="Arial"/>
              </a:rPr>
              <a:t> </a:t>
            </a:r>
            <a:r>
              <a:rPr sz="1200" spc="70" dirty="0">
                <a:latin typeface="Arial"/>
                <a:cs typeface="Arial"/>
              </a:rPr>
              <a:t>p</a:t>
            </a:r>
            <a:r>
              <a:rPr sz="1200" spc="10" dirty="0">
                <a:latin typeface="Arial"/>
                <a:cs typeface="Arial"/>
              </a:rPr>
              <a:t>r</a:t>
            </a:r>
            <a:r>
              <a:rPr sz="1200" spc="-15" dirty="0">
                <a:latin typeface="Arial"/>
                <a:cs typeface="Arial"/>
              </a:rPr>
              <a:t>o</a:t>
            </a:r>
            <a:r>
              <a:rPr sz="1200" spc="20" dirty="0">
                <a:latin typeface="Arial"/>
                <a:cs typeface="Arial"/>
              </a:rPr>
              <a:t>vided</a:t>
            </a:r>
            <a:r>
              <a:rPr sz="1200" spc="-10" dirty="0">
                <a:latin typeface="Arial"/>
                <a:cs typeface="Arial"/>
              </a:rPr>
              <a:t> </a:t>
            </a:r>
            <a:r>
              <a:rPr sz="1200" spc="95" dirty="0">
                <a:latin typeface="Arial"/>
                <a:cs typeface="Arial"/>
              </a:rPr>
              <a:t>th</a:t>
            </a:r>
            <a:r>
              <a:rPr sz="1200" spc="45" dirty="0">
                <a:latin typeface="Arial"/>
                <a:cs typeface="Arial"/>
              </a:rPr>
              <a:t>r</a:t>
            </a:r>
            <a:r>
              <a:rPr sz="1200" spc="10" dirty="0">
                <a:latin typeface="Arial"/>
                <a:cs typeface="Arial"/>
              </a:rPr>
              <a:t>ough</a:t>
            </a:r>
            <a:r>
              <a:rPr sz="1200" spc="-10" dirty="0">
                <a:latin typeface="Arial"/>
                <a:cs typeface="Arial"/>
              </a:rPr>
              <a:t> </a:t>
            </a:r>
            <a:r>
              <a:rPr sz="1200" spc="45" dirty="0">
                <a:latin typeface="Arial"/>
                <a:cs typeface="Arial"/>
              </a:rPr>
              <a:t>the</a:t>
            </a:r>
            <a:r>
              <a:rPr sz="1200" spc="-25" dirty="0">
                <a:latin typeface="Arial"/>
                <a:cs typeface="Arial"/>
              </a:rPr>
              <a:t>s</a:t>
            </a:r>
            <a:r>
              <a:rPr sz="1200" spc="-10" dirty="0">
                <a:latin typeface="Arial"/>
                <a:cs typeface="Arial"/>
              </a:rPr>
              <a:t>e </a:t>
            </a:r>
            <a:r>
              <a:rPr sz="1200" dirty="0">
                <a:latin typeface="Arial"/>
                <a:cs typeface="Arial"/>
              </a:rPr>
              <a:t>pag</a:t>
            </a:r>
            <a:r>
              <a:rPr sz="1200" spc="-15" dirty="0">
                <a:latin typeface="Arial"/>
                <a:cs typeface="Arial"/>
              </a:rPr>
              <a:t>e</a:t>
            </a:r>
            <a:r>
              <a:rPr sz="1200" spc="-10" dirty="0">
                <a:latin typeface="Arial"/>
                <a:cs typeface="Arial"/>
              </a:rPr>
              <a:t>s </a:t>
            </a:r>
            <a:r>
              <a:rPr sz="1200" spc="5" dirty="0">
                <a:latin typeface="Arial"/>
                <a:cs typeface="Arial"/>
              </a:rPr>
              <a:t>and</a:t>
            </a:r>
            <a:r>
              <a:rPr sz="1200" spc="-10" dirty="0">
                <a:latin typeface="Arial"/>
                <a:cs typeface="Arial"/>
              </a:rPr>
              <a:t> </a:t>
            </a:r>
            <a:r>
              <a:rPr sz="1200" spc="75" dirty="0">
                <a:latin typeface="Arial"/>
                <a:cs typeface="Arial"/>
              </a:rPr>
              <a:t>that</a:t>
            </a:r>
            <a:r>
              <a:rPr sz="1200" spc="-10" dirty="0">
                <a:latin typeface="Arial"/>
                <a:cs typeface="Arial"/>
              </a:rPr>
              <a:t> </a:t>
            </a:r>
            <a:r>
              <a:rPr sz="1200" spc="95" dirty="0">
                <a:latin typeface="Arial"/>
                <a:cs typeface="Arial"/>
              </a:rPr>
              <a:t>it</a:t>
            </a:r>
            <a:r>
              <a:rPr sz="1200" spc="-10" dirty="0">
                <a:latin typeface="Arial"/>
                <a:cs typeface="Arial"/>
              </a:rPr>
              <a:t> </a:t>
            </a:r>
            <a:r>
              <a:rPr sz="1200" spc="35" dirty="0">
                <a:latin typeface="Arial"/>
                <a:cs typeface="Arial"/>
              </a:rPr>
              <a:t>inspi</a:t>
            </a:r>
            <a:r>
              <a:rPr sz="1200" dirty="0">
                <a:latin typeface="Arial"/>
                <a:cs typeface="Arial"/>
              </a:rPr>
              <a:t>r</a:t>
            </a:r>
            <a:r>
              <a:rPr sz="1200" spc="-25" dirty="0">
                <a:latin typeface="Arial"/>
                <a:cs typeface="Arial"/>
              </a:rPr>
              <a:t>e</a:t>
            </a:r>
            <a:r>
              <a:rPr sz="1200" spc="-10" dirty="0">
                <a:latin typeface="Arial"/>
                <a:cs typeface="Arial"/>
              </a:rPr>
              <a:t>s </a:t>
            </a:r>
            <a:r>
              <a:rPr sz="1200" spc="35" dirty="0">
                <a:latin typeface="Arial"/>
                <a:cs typeface="Arial"/>
              </a:rPr>
              <a:t>y</a:t>
            </a:r>
            <a:r>
              <a:rPr sz="1200" spc="10" dirty="0">
                <a:latin typeface="Arial"/>
                <a:cs typeface="Arial"/>
              </a:rPr>
              <a:t>ou</a:t>
            </a:r>
            <a:r>
              <a:rPr sz="1200" spc="-10" dirty="0">
                <a:latin typeface="Arial"/>
                <a:cs typeface="Arial"/>
              </a:rPr>
              <a:t> </a:t>
            </a:r>
            <a:r>
              <a:rPr sz="1200" spc="120" dirty="0">
                <a:latin typeface="Arial"/>
                <a:cs typeface="Arial"/>
              </a:rPr>
              <a:t>t</a:t>
            </a:r>
            <a:r>
              <a:rPr sz="1200" spc="10" dirty="0">
                <a:latin typeface="Arial"/>
                <a:cs typeface="Arial"/>
              </a:rPr>
              <a:t>o</a:t>
            </a:r>
            <a:r>
              <a:rPr sz="1200" spc="-10" dirty="0">
                <a:latin typeface="Arial"/>
                <a:cs typeface="Arial"/>
              </a:rPr>
              <a:t> </a:t>
            </a:r>
            <a:r>
              <a:rPr sz="1200" dirty="0">
                <a:latin typeface="Arial"/>
                <a:cs typeface="Arial"/>
              </a:rPr>
              <a:t>sp</a:t>
            </a:r>
            <a:r>
              <a:rPr sz="1200" spc="-10" dirty="0">
                <a:latin typeface="Arial"/>
                <a:cs typeface="Arial"/>
              </a:rPr>
              <a:t>e</a:t>
            </a:r>
            <a:r>
              <a:rPr sz="1200" spc="10" dirty="0">
                <a:latin typeface="Arial"/>
                <a:cs typeface="Arial"/>
              </a:rPr>
              <a:t>ak</a:t>
            </a:r>
            <a:r>
              <a:rPr sz="1200" spc="-10" dirty="0">
                <a:latin typeface="Arial"/>
                <a:cs typeface="Arial"/>
              </a:rPr>
              <a:t> </a:t>
            </a:r>
            <a:r>
              <a:rPr sz="1200" spc="55" dirty="0">
                <a:latin typeface="Arial"/>
                <a:cs typeface="Arial"/>
              </a:rPr>
              <a:t>with</a:t>
            </a:r>
            <a:r>
              <a:rPr sz="1200" spc="-10" dirty="0">
                <a:latin typeface="Arial"/>
                <a:cs typeface="Arial"/>
              </a:rPr>
              <a:t> </a:t>
            </a:r>
            <a:r>
              <a:rPr sz="1200" spc="5" dirty="0">
                <a:latin typeface="Arial"/>
                <a:cs typeface="Arial"/>
              </a:rPr>
              <a:t>us and</a:t>
            </a:r>
            <a:r>
              <a:rPr sz="1200" spc="-10" dirty="0">
                <a:latin typeface="Arial"/>
                <a:cs typeface="Arial"/>
              </a:rPr>
              <a:t> </a:t>
            </a:r>
            <a:r>
              <a:rPr sz="1200" spc="-5" dirty="0">
                <a:latin typeface="Arial"/>
                <a:cs typeface="Arial"/>
              </a:rPr>
              <a:t>c</a:t>
            </a:r>
            <a:r>
              <a:rPr sz="1200" spc="15" dirty="0">
                <a:latin typeface="Arial"/>
                <a:cs typeface="Arial"/>
              </a:rPr>
              <a:t>ome</a:t>
            </a:r>
            <a:r>
              <a:rPr sz="1200" spc="-10" dirty="0">
                <a:latin typeface="Arial"/>
                <a:cs typeface="Arial"/>
              </a:rPr>
              <a:t> </a:t>
            </a:r>
            <a:r>
              <a:rPr sz="1200" spc="55" dirty="0">
                <a:latin typeface="Arial"/>
                <a:cs typeface="Arial"/>
              </a:rPr>
              <a:t>visit</a:t>
            </a:r>
            <a:r>
              <a:rPr sz="1200" spc="-10" dirty="0">
                <a:latin typeface="Arial"/>
                <a:cs typeface="Arial"/>
              </a:rPr>
              <a:t> </a:t>
            </a:r>
            <a:r>
              <a:rPr sz="1200" spc="5" dirty="0">
                <a:latin typeface="Arial"/>
                <a:cs typeface="Arial"/>
              </a:rPr>
              <a:t>us</a:t>
            </a:r>
            <a:r>
              <a:rPr sz="1200" spc="-10" dirty="0">
                <a:latin typeface="Arial"/>
                <a:cs typeface="Arial"/>
              </a:rPr>
              <a:t> </a:t>
            </a:r>
            <a:r>
              <a:rPr sz="1200" spc="30" dirty="0">
                <a:latin typeface="Arial"/>
                <a:cs typeface="Arial"/>
              </a:rPr>
              <a:t>in</a:t>
            </a:r>
            <a:r>
              <a:rPr sz="1200" spc="-10" dirty="0">
                <a:latin typeface="Arial"/>
                <a:cs typeface="Arial"/>
              </a:rPr>
              <a:t> </a:t>
            </a:r>
            <a:r>
              <a:rPr sz="1200" spc="40" dirty="0">
                <a:latin typeface="Arial"/>
                <a:cs typeface="Arial"/>
              </a:rPr>
              <a:t>pe</a:t>
            </a:r>
            <a:r>
              <a:rPr sz="1200" spc="-5" dirty="0">
                <a:latin typeface="Arial"/>
                <a:cs typeface="Arial"/>
              </a:rPr>
              <a:t>r</a:t>
            </a:r>
            <a:r>
              <a:rPr sz="1200" spc="-25" dirty="0">
                <a:latin typeface="Arial"/>
                <a:cs typeface="Arial"/>
              </a:rPr>
              <a:t>s</a:t>
            </a:r>
            <a:r>
              <a:rPr sz="1200" spc="10" dirty="0">
                <a:latin typeface="Arial"/>
                <a:cs typeface="Arial"/>
              </a:rPr>
              <a:t>on</a:t>
            </a:r>
            <a:r>
              <a:rPr sz="1200" spc="-10" dirty="0">
                <a:latin typeface="Arial"/>
                <a:cs typeface="Arial"/>
              </a:rPr>
              <a:t> </a:t>
            </a:r>
            <a:r>
              <a:rPr sz="1200" spc="-25" dirty="0">
                <a:latin typeface="Arial"/>
                <a:cs typeface="Arial"/>
              </a:rPr>
              <a:t>s</a:t>
            </a:r>
            <a:r>
              <a:rPr sz="1200" dirty="0">
                <a:latin typeface="Arial"/>
                <a:cs typeface="Arial"/>
              </a:rPr>
              <a:t>oon.</a:t>
            </a:r>
          </a:p>
          <a:p>
            <a:pPr>
              <a:lnSpc>
                <a:spcPct val="100000"/>
              </a:lnSpc>
            </a:pPr>
            <a:endParaRPr sz="1200" dirty="0">
              <a:latin typeface="Times New Roman"/>
              <a:cs typeface="Times New Roman"/>
            </a:endParaRPr>
          </a:p>
          <a:p>
            <a:pPr>
              <a:lnSpc>
                <a:spcPct val="100000"/>
              </a:lnSpc>
              <a:spcBef>
                <a:spcPts val="54"/>
              </a:spcBef>
            </a:pPr>
            <a:endParaRPr sz="1600" dirty="0">
              <a:latin typeface="SignPainter HouseScript" charset="0"/>
              <a:ea typeface="SignPainter HouseScript" charset="0"/>
              <a:cs typeface="SignPainter HouseScript" charset="0"/>
            </a:endParaRPr>
          </a:p>
          <a:p>
            <a:pPr marL="254000">
              <a:lnSpc>
                <a:spcPct val="100000"/>
              </a:lnSpc>
            </a:pPr>
            <a:r>
              <a:rPr lang="en-CA" sz="2400" b="1" spc="20" dirty="0" smtClean="0">
                <a:latin typeface="SignPainter HouseScript" charset="0"/>
                <a:ea typeface="SignPainter HouseScript" charset="0"/>
                <a:cs typeface="SignPainter HouseScript" charset="0"/>
              </a:rPr>
              <a:t>   </a:t>
            </a:r>
            <a:r>
              <a:rPr sz="1100" b="1" spc="20" dirty="0" smtClean="0">
                <a:latin typeface="Lucida Handwriting" panose="03010101010101010101" pitchFamily="66" charset="0"/>
                <a:ea typeface="SignPainter HouseScript" charset="0"/>
                <a:cs typeface="SignPainter HouseScript" charset="0"/>
              </a:rPr>
              <a:t>Dr</a:t>
            </a:r>
            <a:r>
              <a:rPr sz="1100" b="1" spc="20" dirty="0">
                <a:latin typeface="Lucida Handwriting" panose="03010101010101010101" pitchFamily="66" charset="0"/>
                <a:ea typeface="SignPainter HouseScript" charset="0"/>
                <a:cs typeface="SignPainter HouseScript" charset="0"/>
              </a:rPr>
              <a:t>.</a:t>
            </a:r>
            <a:r>
              <a:rPr sz="1100" b="1" spc="50" dirty="0">
                <a:latin typeface="Lucida Handwriting" panose="03010101010101010101" pitchFamily="66" charset="0"/>
                <a:ea typeface="SignPainter HouseScript" charset="0"/>
                <a:cs typeface="SignPainter HouseScript" charset="0"/>
              </a:rPr>
              <a:t> </a:t>
            </a:r>
            <a:r>
              <a:rPr sz="1100" b="1" spc="-95" dirty="0">
                <a:latin typeface="Lucida Handwriting" panose="03010101010101010101" pitchFamily="66" charset="0"/>
                <a:ea typeface="SignPainter HouseScript" charset="0"/>
                <a:cs typeface="SignPainter HouseScript" charset="0"/>
              </a:rPr>
              <a:t>Joel</a:t>
            </a:r>
            <a:r>
              <a:rPr sz="1100" b="1" spc="50" dirty="0">
                <a:latin typeface="Lucida Handwriting" panose="03010101010101010101" pitchFamily="66" charset="0"/>
                <a:ea typeface="SignPainter HouseScript" charset="0"/>
                <a:cs typeface="SignPainter HouseScript" charset="0"/>
              </a:rPr>
              <a:t> </a:t>
            </a:r>
            <a:r>
              <a:rPr sz="1100" b="1" spc="15" dirty="0" smtClean="0">
                <a:latin typeface="Lucida Handwriting" panose="03010101010101010101" pitchFamily="66" charset="0"/>
                <a:ea typeface="SignPainter HouseScript" charset="0"/>
                <a:cs typeface="SignPainter HouseScript" charset="0"/>
              </a:rPr>
              <a:t>Goldber</a:t>
            </a:r>
            <a:r>
              <a:rPr lang="en-CA" sz="1100" b="1" spc="15" dirty="0" smtClean="0">
                <a:latin typeface="Lucida Handwriting" panose="03010101010101010101" pitchFamily="66" charset="0"/>
                <a:ea typeface="SignPainter HouseScript" charset="0"/>
                <a:cs typeface="SignPainter HouseScript" charset="0"/>
              </a:rPr>
              <a:t>g</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6382216"/>
            <a:ext cx="3439740" cy="2293160"/>
          </a:xfrm>
          <a:prstGeom prst="rect">
            <a:avLst/>
          </a:prstGeom>
          <a:ln>
            <a:solidFill>
              <a:schemeClr val="tx1"/>
            </a:solidFill>
          </a:ln>
        </p:spPr>
      </p:pic>
      <p:sp>
        <p:nvSpPr>
          <p:cNvPr id="3" name="TextBox 2"/>
          <p:cNvSpPr txBox="1"/>
          <p:nvPr/>
        </p:nvSpPr>
        <p:spPr>
          <a:xfrm>
            <a:off x="273475" y="7742643"/>
            <a:ext cx="2203930" cy="830997"/>
          </a:xfrm>
          <a:prstGeom prst="rect">
            <a:avLst/>
          </a:prstGeom>
          <a:solidFill>
            <a:schemeClr val="bg1">
              <a:lumMod val="85000"/>
            </a:schemeClr>
          </a:solidFill>
          <a:ln>
            <a:solidFill>
              <a:srgbClr val="FF0000"/>
            </a:solidFill>
          </a:ln>
        </p:spPr>
        <p:txBody>
          <a:bodyPr wrap="square" rtlCol="0">
            <a:spAutoFit/>
          </a:bodyPr>
          <a:lstStyle/>
          <a:p>
            <a:r>
              <a:rPr lang="en-CA" sz="1200" spc="10" dirty="0" smtClean="0">
                <a:latin typeface="Arial"/>
                <a:cs typeface="Arial"/>
              </a:rPr>
              <a:t>Rig</a:t>
            </a:r>
            <a:r>
              <a:rPr lang="en-CA" sz="1200" dirty="0" smtClean="0">
                <a:latin typeface="Arial"/>
                <a:cs typeface="Arial"/>
              </a:rPr>
              <a:t>h</a:t>
            </a:r>
            <a:r>
              <a:rPr lang="en-CA" sz="1200" spc="135" dirty="0" smtClean="0">
                <a:latin typeface="Arial"/>
                <a:cs typeface="Arial"/>
              </a:rPr>
              <a:t>t</a:t>
            </a:r>
            <a:r>
              <a:rPr lang="en-CA" sz="1200" spc="-30" dirty="0" smtClean="0">
                <a:latin typeface="Arial"/>
                <a:cs typeface="Arial"/>
              </a:rPr>
              <a:t>:</a:t>
            </a:r>
            <a:r>
              <a:rPr lang="en-CA" sz="1200" spc="-30" dirty="0" smtClean="0">
                <a:solidFill>
                  <a:srgbClr val="C00000"/>
                </a:solidFill>
                <a:latin typeface="Arial"/>
                <a:cs typeface="Arial"/>
              </a:rPr>
              <a:t> </a:t>
            </a:r>
            <a:r>
              <a:rPr lang="en-CA" sz="1200" spc="-55" dirty="0" smtClean="0">
                <a:solidFill>
                  <a:srgbClr val="C00000"/>
                </a:solidFill>
                <a:latin typeface="Arial"/>
                <a:cs typeface="Arial"/>
              </a:rPr>
              <a:t>D</a:t>
            </a:r>
            <a:r>
              <a:rPr lang="en-CA" sz="1200" spc="-50" dirty="0" smtClean="0">
                <a:solidFill>
                  <a:srgbClr val="C00000"/>
                </a:solidFill>
                <a:latin typeface="Arial"/>
                <a:cs typeface="Arial"/>
              </a:rPr>
              <a:t>r</a:t>
            </a:r>
            <a:r>
              <a:rPr lang="en-CA" sz="1200" spc="-30" dirty="0">
                <a:solidFill>
                  <a:srgbClr val="C00000"/>
                </a:solidFill>
                <a:latin typeface="Arial"/>
                <a:cs typeface="Arial"/>
              </a:rPr>
              <a:t>.</a:t>
            </a:r>
            <a:r>
              <a:rPr lang="en-CA" sz="1200" spc="-10" dirty="0">
                <a:solidFill>
                  <a:srgbClr val="C00000"/>
                </a:solidFill>
                <a:latin typeface="Arial"/>
                <a:cs typeface="Arial"/>
              </a:rPr>
              <a:t> </a:t>
            </a:r>
            <a:r>
              <a:rPr lang="en-CA" sz="1200" spc="5" dirty="0">
                <a:solidFill>
                  <a:srgbClr val="C00000"/>
                </a:solidFill>
                <a:latin typeface="Arial"/>
                <a:cs typeface="Arial"/>
              </a:rPr>
              <a:t>Goldbe</a:t>
            </a:r>
            <a:r>
              <a:rPr lang="en-CA" sz="1200" spc="-35" dirty="0">
                <a:solidFill>
                  <a:srgbClr val="C00000"/>
                </a:solidFill>
                <a:latin typeface="Arial"/>
                <a:cs typeface="Arial"/>
              </a:rPr>
              <a:t>rg </a:t>
            </a:r>
            <a:r>
              <a:rPr lang="en-CA" sz="1200" dirty="0">
                <a:latin typeface="Arial"/>
                <a:cs typeface="Arial"/>
              </a:rPr>
              <a:t>sp</a:t>
            </a:r>
            <a:r>
              <a:rPr lang="en-CA" sz="1200" spc="-10" dirty="0">
                <a:latin typeface="Arial"/>
                <a:cs typeface="Arial"/>
              </a:rPr>
              <a:t>e</a:t>
            </a:r>
            <a:r>
              <a:rPr lang="en-CA" sz="1200" spc="15" dirty="0">
                <a:latin typeface="Arial"/>
                <a:cs typeface="Arial"/>
              </a:rPr>
              <a:t>aking</a:t>
            </a:r>
            <a:r>
              <a:rPr lang="en-CA" sz="1200" spc="-10" dirty="0">
                <a:latin typeface="Arial"/>
                <a:cs typeface="Arial"/>
              </a:rPr>
              <a:t> </a:t>
            </a:r>
            <a:r>
              <a:rPr lang="en-CA" sz="1200" spc="70" dirty="0" smtClean="0">
                <a:latin typeface="Arial"/>
                <a:cs typeface="Arial"/>
              </a:rPr>
              <a:t>at</a:t>
            </a:r>
            <a:r>
              <a:rPr lang="en-CA" sz="1200" spc="-10" dirty="0" smtClean="0">
                <a:latin typeface="Arial"/>
                <a:cs typeface="Arial"/>
              </a:rPr>
              <a:t> </a:t>
            </a:r>
            <a:r>
              <a:rPr lang="en-CA" sz="1200" spc="-10" dirty="0">
                <a:latin typeface="Arial"/>
                <a:cs typeface="Arial"/>
              </a:rPr>
              <a:t>The Annual Psychology  </a:t>
            </a:r>
            <a:r>
              <a:rPr lang="en-CA" sz="1200" spc="-10" dirty="0" smtClean="0">
                <a:latin typeface="Arial"/>
                <a:cs typeface="Arial"/>
              </a:rPr>
              <a:t>Awards </a:t>
            </a:r>
            <a:r>
              <a:rPr lang="en-CA" sz="1200" spc="-10" dirty="0">
                <a:latin typeface="Arial"/>
                <a:cs typeface="Arial"/>
              </a:rPr>
              <a:t>Ceremony in </a:t>
            </a:r>
            <a:r>
              <a:rPr lang="en-CA" sz="1200" spc="-75" dirty="0">
                <a:latin typeface="Arial"/>
                <a:cs typeface="Arial"/>
              </a:rPr>
              <a:t>October</a:t>
            </a:r>
            <a:r>
              <a:rPr lang="en-CA" sz="1200" spc="-10" dirty="0">
                <a:latin typeface="Arial"/>
                <a:cs typeface="Arial"/>
              </a:rPr>
              <a:t> </a:t>
            </a:r>
            <a:r>
              <a:rPr lang="en-CA" sz="1200" spc="60" dirty="0">
                <a:latin typeface="Arial"/>
                <a:cs typeface="Arial"/>
              </a:rPr>
              <a:t>2</a:t>
            </a:r>
            <a:r>
              <a:rPr lang="en-CA" sz="1200" spc="-15" dirty="0">
                <a:latin typeface="Arial"/>
                <a:cs typeface="Arial"/>
              </a:rPr>
              <a:t>016</a:t>
            </a:r>
            <a:endParaRPr lang="en-US" sz="1200" dirty="0"/>
          </a:p>
        </p:txBody>
      </p:sp>
      <p:sp>
        <p:nvSpPr>
          <p:cNvPr id="7"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endParaRPr/>
          </a:p>
        </p:txBody>
      </p:sp>
      <p:sp>
        <p:nvSpPr>
          <p:cNvPr id="6" name="TextBox 5"/>
          <p:cNvSpPr txBox="1"/>
          <p:nvPr/>
        </p:nvSpPr>
        <p:spPr>
          <a:xfrm>
            <a:off x="361380" y="6999278"/>
            <a:ext cx="2028119" cy="461665"/>
          </a:xfrm>
          <a:prstGeom prst="rect">
            <a:avLst/>
          </a:prstGeom>
          <a:noFill/>
        </p:spPr>
        <p:txBody>
          <a:bodyPr wrap="none" rtlCol="0">
            <a:spAutoFit/>
          </a:bodyPr>
          <a:lstStyle/>
          <a:p>
            <a:pPr algn="ctr"/>
            <a:r>
              <a:rPr lang="en-US" sz="1200" dirty="0" smtClean="0">
                <a:latin typeface="Arial" charset="0"/>
                <a:ea typeface="Arial" charset="0"/>
                <a:cs typeface="Arial" charset="0"/>
              </a:rPr>
              <a:t>Chair, </a:t>
            </a:r>
          </a:p>
          <a:p>
            <a:r>
              <a:rPr lang="en-US" sz="1200" dirty="0" smtClean="0">
                <a:latin typeface="Arial" charset="0"/>
                <a:ea typeface="Arial" charset="0"/>
                <a:cs typeface="Arial" charset="0"/>
              </a:rPr>
              <a:t>Department of Psychology </a:t>
            </a:r>
            <a:endParaRPr lang="en-US" sz="1200" dirty="0">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8" y="609600"/>
            <a:ext cx="6622540" cy="553998"/>
          </a:xfrm>
        </p:spPr>
        <p:txBody>
          <a:bodyPr/>
          <a:lstStyle/>
          <a:p>
            <a:pPr algn="ctr"/>
            <a:r>
              <a:rPr lang="en-US" dirty="0" smtClean="0"/>
              <a:t>Research Accomplishments</a:t>
            </a:r>
            <a:endParaRPr lang="en-US" dirty="0"/>
          </a:p>
        </p:txBody>
      </p:sp>
      <p:sp>
        <p:nvSpPr>
          <p:cNvPr id="3" name="Text Placeholder 2"/>
          <p:cNvSpPr>
            <a:spLocks noGrp="1"/>
          </p:cNvSpPr>
          <p:nvPr>
            <p:ph type="body" idx="1"/>
          </p:nvPr>
        </p:nvSpPr>
        <p:spPr>
          <a:xfrm>
            <a:off x="620606" y="1681880"/>
            <a:ext cx="5616786" cy="3323987"/>
          </a:xfrm>
        </p:spPr>
        <p:txBody>
          <a:bodyPr/>
          <a:lstStyle/>
          <a:p>
            <a:r>
              <a:rPr lang="en-US" dirty="0" smtClean="0">
                <a:solidFill>
                  <a:srgbClr val="C00000"/>
                </a:solidFill>
                <a:latin typeface="+mn-lt"/>
              </a:rPr>
              <a:t>*Fox </a:t>
            </a:r>
            <a:r>
              <a:rPr lang="en-US" dirty="0">
                <a:solidFill>
                  <a:srgbClr val="C00000"/>
                </a:solidFill>
                <a:latin typeface="+mn-lt"/>
              </a:rPr>
              <a:t>Lee, S., Rutherford, A., </a:t>
            </a:r>
            <a:r>
              <a:rPr lang="en-US" dirty="0">
                <a:latin typeface="+mn-lt"/>
              </a:rPr>
              <a:t>&amp; </a:t>
            </a:r>
            <a:r>
              <a:rPr lang="en-US" dirty="0">
                <a:solidFill>
                  <a:srgbClr val="C00000"/>
                </a:solidFill>
                <a:latin typeface="+mn-lt"/>
              </a:rPr>
              <a:t>Pettit, M. </a:t>
            </a:r>
            <a:r>
              <a:rPr lang="en-US" dirty="0">
                <a:latin typeface="+mn-lt"/>
              </a:rPr>
              <a:t>(2016). “Functionalism, Darwinism, and the </a:t>
            </a:r>
            <a:r>
              <a:rPr lang="en-US" dirty="0" smtClean="0">
                <a:latin typeface="+mn-lt"/>
              </a:rPr>
              <a:t>Psychology </a:t>
            </a:r>
            <a:r>
              <a:rPr lang="en-US" dirty="0">
                <a:latin typeface="+mn-lt"/>
              </a:rPr>
              <a:t>of Women” as critical feminist history of psychology: Discourse </a:t>
            </a:r>
            <a:r>
              <a:rPr lang="en-US" dirty="0" smtClean="0">
                <a:latin typeface="+mn-lt"/>
              </a:rPr>
              <a:t>communities </a:t>
            </a:r>
            <a:r>
              <a:rPr lang="en-US" dirty="0">
                <a:latin typeface="+mn-lt"/>
              </a:rPr>
              <a:t>and citation practices. </a:t>
            </a:r>
            <a:r>
              <a:rPr lang="en-US" i="1" dirty="0">
                <a:latin typeface="+mn-lt"/>
              </a:rPr>
              <a:t>Feminism &amp; Psychology, 26 </a:t>
            </a:r>
            <a:r>
              <a:rPr lang="en-US" dirty="0">
                <a:latin typeface="+mn-lt"/>
              </a:rPr>
              <a:t>(3), 254-271</a:t>
            </a:r>
            <a:r>
              <a:rPr lang="en-US" i="1" dirty="0" smtClean="0">
                <a:latin typeface="+mn-lt"/>
              </a:rPr>
              <a:t>.</a:t>
            </a:r>
          </a:p>
          <a:p>
            <a:endParaRPr lang="en-US" i="1" dirty="0">
              <a:latin typeface="+mn-lt"/>
            </a:endParaRPr>
          </a:p>
          <a:p>
            <a:r>
              <a:rPr lang="en-US" dirty="0" err="1">
                <a:solidFill>
                  <a:srgbClr val="C00000"/>
                </a:solidFill>
                <a:latin typeface="+mn-lt"/>
              </a:rPr>
              <a:t>Teo</a:t>
            </a:r>
            <a:r>
              <a:rPr lang="en-US" dirty="0">
                <a:solidFill>
                  <a:srgbClr val="C00000"/>
                </a:solidFill>
                <a:latin typeface="+mn-lt"/>
              </a:rPr>
              <a:t>, T</a:t>
            </a:r>
            <a:r>
              <a:rPr lang="en-US" dirty="0">
                <a:latin typeface="+mn-lt"/>
              </a:rPr>
              <a:t>. (2016). Embodying the conduct of everyday life: From subjective reasons to privilege. In E. </a:t>
            </a:r>
            <a:r>
              <a:rPr lang="en-US" dirty="0" err="1">
                <a:latin typeface="+mn-lt"/>
              </a:rPr>
              <a:t>Schraube</a:t>
            </a:r>
            <a:r>
              <a:rPr lang="en-US" dirty="0">
                <a:latin typeface="+mn-lt"/>
              </a:rPr>
              <a:t> &amp; Ch. </a:t>
            </a:r>
            <a:r>
              <a:rPr lang="en-US" dirty="0" err="1">
                <a:latin typeface="+mn-lt"/>
              </a:rPr>
              <a:t>Hojholt</a:t>
            </a:r>
            <a:r>
              <a:rPr lang="en-US" dirty="0">
                <a:latin typeface="+mn-lt"/>
              </a:rPr>
              <a:t> (Eds</a:t>
            </a:r>
            <a:r>
              <a:rPr lang="en-US" i="1" dirty="0">
                <a:latin typeface="+mn-lt"/>
              </a:rPr>
              <a:t>.), Psychology and the conduct of everyday life </a:t>
            </a:r>
            <a:r>
              <a:rPr lang="en-US" dirty="0">
                <a:latin typeface="+mn-lt"/>
              </a:rPr>
              <a:t>(pp.111-123). London: Routledge</a:t>
            </a:r>
            <a:r>
              <a:rPr lang="en-US" dirty="0" smtClean="0">
                <a:latin typeface="+mn-lt"/>
              </a:rPr>
              <a:t>.</a:t>
            </a:r>
          </a:p>
          <a:p>
            <a:endParaRPr lang="en-US" dirty="0">
              <a:latin typeface="+mn-lt"/>
            </a:endParaRPr>
          </a:p>
          <a:p>
            <a:r>
              <a:rPr lang="en-US" dirty="0" err="1">
                <a:solidFill>
                  <a:srgbClr val="C00000"/>
                </a:solidFill>
                <a:latin typeface="+mn-lt"/>
              </a:rPr>
              <a:t>Teo</a:t>
            </a:r>
            <a:r>
              <a:rPr lang="en-US" dirty="0">
                <a:solidFill>
                  <a:srgbClr val="C00000"/>
                </a:solidFill>
                <a:latin typeface="+mn-lt"/>
              </a:rPr>
              <a:t>, T</a:t>
            </a:r>
            <a:r>
              <a:rPr lang="en-US" dirty="0">
                <a:solidFill>
                  <a:srgbClr val="FF0000"/>
                </a:solidFill>
                <a:latin typeface="+mn-lt"/>
              </a:rPr>
              <a:t>. </a:t>
            </a:r>
            <a:r>
              <a:rPr lang="en-US" dirty="0">
                <a:latin typeface="+mn-lt"/>
              </a:rPr>
              <a:t>(2016). Acquired color blindness: How a deficiency became a virtue [Review of the book The myth of racial color blindness: Manifestations, dynamics, and impact, by H, A. Neville, M. E. Gallardo, and D. Wing Sue (Eds.)]. </a:t>
            </a:r>
            <a:r>
              <a:rPr lang="en-US" i="1" dirty="0" err="1">
                <a:latin typeface="+mn-lt"/>
              </a:rPr>
              <a:t>PsycCRITIQUES</a:t>
            </a:r>
            <a:r>
              <a:rPr lang="en-US" i="1" dirty="0">
                <a:latin typeface="+mn-lt"/>
              </a:rPr>
              <a:t>, 61</a:t>
            </a:r>
            <a:r>
              <a:rPr lang="en-US" dirty="0">
                <a:latin typeface="+mn-lt"/>
              </a:rPr>
              <a:t>(6). </a:t>
            </a:r>
            <a:endParaRPr lang="en-US" dirty="0" smtClean="0">
              <a:latin typeface="+mn-lt"/>
            </a:endParaRPr>
          </a:p>
          <a:p>
            <a:endParaRPr lang="en-US" dirty="0">
              <a:latin typeface="+mn-lt"/>
            </a:endParaRPr>
          </a:p>
          <a:p>
            <a:r>
              <a:rPr lang="en-US" dirty="0" err="1" smtClean="0">
                <a:solidFill>
                  <a:srgbClr val="C00000"/>
                </a:solidFill>
                <a:latin typeface="+mn-lt"/>
              </a:rPr>
              <a:t>Teo</a:t>
            </a:r>
            <a:r>
              <a:rPr lang="en-US" dirty="0">
                <a:solidFill>
                  <a:srgbClr val="C00000"/>
                </a:solidFill>
                <a:latin typeface="+mn-lt"/>
              </a:rPr>
              <a:t>, T</a:t>
            </a:r>
            <a:r>
              <a:rPr lang="en-US" dirty="0">
                <a:latin typeface="+mn-lt"/>
              </a:rPr>
              <a:t>. (2016, July). Critical psychologies, indigenous realities, and the problem of truth. In T. </a:t>
            </a:r>
            <a:r>
              <a:rPr lang="en-US" dirty="0" err="1">
                <a:latin typeface="+mn-lt"/>
              </a:rPr>
              <a:t>Teo</a:t>
            </a:r>
            <a:r>
              <a:rPr lang="en-US" dirty="0">
                <a:latin typeface="+mn-lt"/>
              </a:rPr>
              <a:t> (Organizer), </a:t>
            </a:r>
            <a:r>
              <a:rPr lang="en-US" i="1" dirty="0">
                <a:latin typeface="+mn-lt"/>
              </a:rPr>
              <a:t>Critical Psychology around the World (II): Dialectics of </a:t>
            </a:r>
            <a:r>
              <a:rPr lang="en-US" i="1" dirty="0" err="1" smtClean="0">
                <a:latin typeface="+mn-lt"/>
              </a:rPr>
              <a:t>critiquein</a:t>
            </a:r>
            <a:r>
              <a:rPr lang="en-US" i="1" dirty="0" smtClean="0">
                <a:latin typeface="+mn-lt"/>
              </a:rPr>
              <a:t> </a:t>
            </a:r>
            <a:r>
              <a:rPr lang="en-US" i="1" dirty="0">
                <a:latin typeface="+mn-lt"/>
              </a:rPr>
              <a:t>indigenous and global psychologies</a:t>
            </a:r>
            <a:r>
              <a:rPr lang="en-US" dirty="0">
                <a:latin typeface="+mn-lt"/>
              </a:rPr>
              <a:t>. Symposium conducted at the 31</a:t>
            </a:r>
            <a:r>
              <a:rPr lang="en-US" baseline="30000" dirty="0">
                <a:latin typeface="+mn-lt"/>
              </a:rPr>
              <a:t>st</a:t>
            </a:r>
            <a:r>
              <a:rPr lang="en-US" dirty="0">
                <a:latin typeface="+mn-lt"/>
              </a:rPr>
              <a:t> International Congress of Psychology, Yokohama, Japan. </a:t>
            </a:r>
          </a:p>
          <a:p>
            <a:endParaRPr lang="en-US" dirty="0"/>
          </a:p>
          <a:p>
            <a:endParaRPr lang="en-US" dirty="0"/>
          </a:p>
        </p:txBody>
      </p:sp>
      <p:sp>
        <p:nvSpPr>
          <p:cNvPr id="4" name="TextBox 3"/>
          <p:cNvSpPr txBox="1"/>
          <p:nvPr/>
        </p:nvSpPr>
        <p:spPr>
          <a:xfrm>
            <a:off x="620606" y="7283534"/>
            <a:ext cx="2762124" cy="1384995"/>
          </a:xfrm>
          <a:prstGeom prst="rect">
            <a:avLst/>
          </a:prstGeom>
          <a:solidFill>
            <a:schemeClr val="bg1">
              <a:lumMod val="85000"/>
            </a:schemeClr>
          </a:solidFill>
          <a:ln>
            <a:solidFill>
              <a:srgbClr val="FF0000"/>
            </a:solidFill>
          </a:ln>
        </p:spPr>
        <p:txBody>
          <a:bodyPr wrap="square" rtlCol="0">
            <a:spAutoFit/>
          </a:bodyPr>
          <a:lstStyle/>
          <a:p>
            <a:r>
              <a:rPr lang="en-US" sz="1400" dirty="0" smtClean="0"/>
              <a:t>Above: </a:t>
            </a:r>
            <a:r>
              <a:rPr lang="en-US" sz="1400" dirty="0" smtClean="0">
                <a:solidFill>
                  <a:srgbClr val="C00000"/>
                </a:solidFill>
              </a:rPr>
              <a:t>Dr. Alexandra Rutherford </a:t>
            </a:r>
            <a:r>
              <a:rPr lang="en-US" sz="1400" dirty="0" smtClean="0"/>
              <a:t>at the </a:t>
            </a:r>
            <a:r>
              <a:rPr lang="en-US" sz="1400" dirty="0"/>
              <a:t>launch of the "I Am Psyched!" Smithsonian Museum Day Live exhibit </a:t>
            </a:r>
            <a:r>
              <a:rPr lang="en-US" sz="1400" dirty="0" smtClean="0"/>
              <a:t>and </a:t>
            </a:r>
            <a:r>
              <a:rPr lang="en-US" sz="1400" dirty="0"/>
              <a:t>event at the </a:t>
            </a:r>
            <a:r>
              <a:rPr lang="en-US" sz="1400" dirty="0" smtClean="0"/>
              <a:t>APA central office in </a:t>
            </a:r>
            <a:r>
              <a:rPr lang="en-US" sz="1400" dirty="0"/>
              <a:t>Washington, DC </a:t>
            </a:r>
            <a:r>
              <a:rPr lang="en-US" sz="1400" dirty="0" smtClean="0"/>
              <a:t>(March</a:t>
            </a:r>
            <a:r>
              <a:rPr lang="en-US" sz="1400" dirty="0"/>
              <a:t>, </a:t>
            </a:r>
            <a:r>
              <a:rPr lang="en-US" sz="1400" dirty="0" smtClean="0"/>
              <a:t>2016). </a:t>
            </a:r>
            <a:endParaRPr lang="en-US" sz="1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033" y="4800600"/>
            <a:ext cx="2762124" cy="2352580"/>
          </a:xfrm>
          <a:prstGeom prst="rect">
            <a:avLst/>
          </a:prstGeom>
          <a:ln>
            <a:solidFill>
              <a:schemeClr val="tx1"/>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6045" y="6477000"/>
            <a:ext cx="2668555" cy="2098572"/>
          </a:xfrm>
          <a:prstGeom prst="rect">
            <a:avLst/>
          </a:prstGeom>
          <a:ln>
            <a:solidFill>
              <a:schemeClr val="tx1"/>
            </a:solidFill>
          </a:ln>
        </p:spPr>
      </p:pic>
      <p:sp>
        <p:nvSpPr>
          <p:cNvPr id="10" name="TextBox 9"/>
          <p:cNvSpPr txBox="1"/>
          <p:nvPr/>
        </p:nvSpPr>
        <p:spPr>
          <a:xfrm>
            <a:off x="3656045" y="4800600"/>
            <a:ext cx="2668555" cy="1600438"/>
          </a:xfrm>
          <a:prstGeom prst="rect">
            <a:avLst/>
          </a:prstGeom>
          <a:solidFill>
            <a:schemeClr val="bg1">
              <a:lumMod val="85000"/>
            </a:schemeClr>
          </a:solidFill>
          <a:ln>
            <a:solidFill>
              <a:srgbClr val="C00000"/>
            </a:solidFill>
          </a:ln>
        </p:spPr>
        <p:txBody>
          <a:bodyPr wrap="square" rtlCol="0">
            <a:spAutoFit/>
          </a:bodyPr>
          <a:lstStyle/>
          <a:p>
            <a:r>
              <a:rPr lang="en-US" sz="1400" dirty="0" smtClean="0"/>
              <a:t>Below: Members </a:t>
            </a:r>
            <a:r>
              <a:rPr lang="en-US" sz="1400" dirty="0"/>
              <a:t>of the </a:t>
            </a:r>
            <a:r>
              <a:rPr lang="en-US" sz="1400" dirty="0" smtClean="0"/>
              <a:t>ISTP executive </a:t>
            </a:r>
            <a:r>
              <a:rPr lang="en-US" sz="1400" dirty="0"/>
              <a:t>(International Society for Theoretical Psychology</a:t>
            </a:r>
            <a:r>
              <a:rPr lang="en-US" sz="1400" dirty="0" smtClean="0"/>
              <a:t>) including </a:t>
            </a:r>
            <a:r>
              <a:rPr lang="en-US" sz="1400" dirty="0" smtClean="0">
                <a:solidFill>
                  <a:srgbClr val="C00000"/>
                </a:solidFill>
              </a:rPr>
              <a:t>Dr. Thomas </a:t>
            </a:r>
            <a:r>
              <a:rPr lang="en-US" sz="1400" dirty="0" err="1" smtClean="0">
                <a:solidFill>
                  <a:srgbClr val="C00000"/>
                </a:solidFill>
              </a:rPr>
              <a:t>Teo</a:t>
            </a:r>
            <a:r>
              <a:rPr lang="en-US" sz="1400" dirty="0" smtClean="0">
                <a:solidFill>
                  <a:srgbClr val="C00000"/>
                </a:solidFill>
              </a:rPr>
              <a:t> </a:t>
            </a:r>
            <a:r>
              <a:rPr lang="en-US" sz="1400" dirty="0" smtClean="0"/>
              <a:t>(second from right) visiting </a:t>
            </a:r>
            <a:r>
              <a:rPr lang="en-US" sz="1400" dirty="0"/>
              <a:t>the hosts of the 2017 ISTP conference in Tokyo, </a:t>
            </a:r>
            <a:r>
              <a:rPr lang="en-US" sz="1400" dirty="0" smtClean="0"/>
              <a:t>Japan.</a:t>
            </a:r>
          </a:p>
        </p:txBody>
      </p:sp>
      <p:sp>
        <p:nvSpPr>
          <p:cNvPr id="11"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16</a:t>
            </a:r>
            <a:endParaRPr dirty="0"/>
          </a:p>
        </p:txBody>
      </p:sp>
    </p:spTree>
    <p:extLst>
      <p:ext uri="{BB962C8B-B14F-4D97-AF65-F5344CB8AC3E}">
        <p14:creationId xmlns:p14="http://schemas.microsoft.com/office/powerpoint/2010/main" val="15478681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728" y="622536"/>
            <a:ext cx="6622540" cy="553998"/>
          </a:xfrm>
          <a:prstGeom prst="rect">
            <a:avLst/>
          </a:prstGeom>
        </p:spPr>
        <p:txBody>
          <a:bodyPr vert="horz" wrap="square" lIns="0" tIns="0" rIns="0" bIns="0" rtlCol="0">
            <a:spAutoFit/>
          </a:bodyPr>
          <a:lstStyle/>
          <a:p>
            <a:pPr marL="402590">
              <a:lnSpc>
                <a:spcPct val="100000"/>
              </a:lnSpc>
            </a:pPr>
            <a:r>
              <a:rPr spc="-195" dirty="0"/>
              <a:t>R</a:t>
            </a:r>
            <a:r>
              <a:rPr spc="-60" dirty="0"/>
              <a:t>es</a:t>
            </a:r>
            <a:r>
              <a:rPr spc="-50" dirty="0"/>
              <a:t>e</a:t>
            </a:r>
            <a:r>
              <a:rPr spc="160" dirty="0"/>
              <a:t>a</a:t>
            </a:r>
            <a:r>
              <a:rPr spc="5" dirty="0"/>
              <a:t>r</a:t>
            </a:r>
            <a:r>
              <a:rPr spc="55" dirty="0"/>
              <a:t>ch</a:t>
            </a:r>
            <a:r>
              <a:rPr spc="-30" dirty="0"/>
              <a:t> </a:t>
            </a:r>
            <a:r>
              <a:rPr lang="en-CA" spc="75" dirty="0" smtClean="0"/>
              <a:t>Accomplishments</a:t>
            </a:r>
            <a:endParaRPr spc="-20" dirty="0"/>
          </a:p>
        </p:txBody>
      </p:sp>
      <p:sp>
        <p:nvSpPr>
          <p:cNvPr id="4" name="object 4"/>
          <p:cNvSpPr txBox="1"/>
          <p:nvPr/>
        </p:nvSpPr>
        <p:spPr>
          <a:xfrm>
            <a:off x="609600" y="1638796"/>
            <a:ext cx="5856394" cy="6647974"/>
          </a:xfrm>
          <a:prstGeom prst="rect">
            <a:avLst/>
          </a:prstGeom>
        </p:spPr>
        <p:txBody>
          <a:bodyPr vert="horz" wrap="square" lIns="0" tIns="0" rIns="0" bIns="0" rtlCol="0">
            <a:spAutoFit/>
          </a:bodyPr>
          <a:lstStyle/>
          <a:p>
            <a:pPr marL="404495">
              <a:lnSpc>
                <a:spcPct val="100000"/>
              </a:lnSpc>
            </a:pPr>
            <a:r>
              <a:rPr sz="2400" spc="-140" dirty="0" smtClean="0">
                <a:latin typeface="Arial"/>
                <a:cs typeface="Arial"/>
              </a:rPr>
              <a:t>S</a:t>
            </a:r>
            <a:r>
              <a:rPr sz="2400" spc="45" dirty="0" smtClean="0">
                <a:latin typeface="Arial"/>
                <a:cs typeface="Arial"/>
              </a:rPr>
              <a:t>ocia</a:t>
            </a:r>
            <a:r>
              <a:rPr lang="en-CA" sz="2400" spc="45" dirty="0" smtClean="0">
                <a:latin typeface="Arial"/>
                <a:cs typeface="Arial"/>
              </a:rPr>
              <a:t>l and Personality Psychology</a:t>
            </a:r>
          </a:p>
          <a:p>
            <a:endParaRPr lang="en-CA" sz="2400" spc="45" dirty="0">
              <a:latin typeface="Arial"/>
              <a:cs typeface="Arial"/>
            </a:endParaRPr>
          </a:p>
          <a:p>
            <a:r>
              <a:rPr lang="en-US" sz="1200" dirty="0" err="1" smtClean="0"/>
              <a:t>Cañadas</a:t>
            </a:r>
            <a:r>
              <a:rPr lang="en-US" sz="1200" dirty="0"/>
              <a:t>, E., </a:t>
            </a:r>
            <a:r>
              <a:rPr lang="en-US" sz="1200" dirty="0" err="1"/>
              <a:t>Lupiáñez</a:t>
            </a:r>
            <a:r>
              <a:rPr lang="en-US" sz="1200" dirty="0"/>
              <a:t>, J</a:t>
            </a:r>
            <a:r>
              <a:rPr lang="en-US" sz="1200" dirty="0">
                <a:solidFill>
                  <a:srgbClr val="FF0000"/>
                </a:solidFill>
              </a:rPr>
              <a:t>., </a:t>
            </a:r>
            <a:r>
              <a:rPr lang="en-US" sz="1200" dirty="0">
                <a:solidFill>
                  <a:srgbClr val="C00000"/>
                </a:solidFill>
              </a:rPr>
              <a:t>Kawakami, K</a:t>
            </a:r>
            <a:r>
              <a:rPr lang="en-US" sz="1200" dirty="0"/>
              <a:t>., </a:t>
            </a:r>
            <a:r>
              <a:rPr lang="en-US" sz="1200" dirty="0" err="1"/>
              <a:t>Niedenthal</a:t>
            </a:r>
            <a:r>
              <a:rPr lang="en-US" sz="1200" dirty="0"/>
              <a:t>, P. M., &amp; Rodríguez-</a:t>
            </a:r>
            <a:r>
              <a:rPr lang="en-US" sz="1200" dirty="0" err="1"/>
              <a:t>Bailón</a:t>
            </a:r>
            <a:r>
              <a:rPr lang="en-US" sz="1200" dirty="0"/>
              <a:t>, R. (2016). Perceiving emotions: Cueing social categorization processes and attentional control through facial expressions. </a:t>
            </a:r>
            <a:r>
              <a:rPr lang="en-US" sz="1200" i="1" dirty="0"/>
              <a:t>Cognition and Emotion, 6, </a:t>
            </a:r>
            <a:r>
              <a:rPr lang="en-US" sz="1200" dirty="0"/>
              <a:t>1149-1163</a:t>
            </a:r>
            <a:r>
              <a:rPr lang="en-US" sz="1200" dirty="0" smtClean="0"/>
              <a:t>.</a:t>
            </a:r>
          </a:p>
          <a:p>
            <a:endParaRPr lang="en-US" sz="1200" dirty="0"/>
          </a:p>
          <a:p>
            <a:r>
              <a:rPr lang="en-US" sz="1200" dirty="0" err="1">
                <a:solidFill>
                  <a:srgbClr val="C00000"/>
                </a:solidFill>
              </a:rPr>
              <a:t>Flett</a:t>
            </a:r>
            <a:r>
              <a:rPr lang="en-US" sz="1200" dirty="0">
                <a:solidFill>
                  <a:srgbClr val="C00000"/>
                </a:solidFill>
              </a:rPr>
              <a:t>, G.L., </a:t>
            </a:r>
            <a:r>
              <a:rPr lang="en-US" sz="1200" dirty="0"/>
              <a:t>Goldstein, A.L., </a:t>
            </a:r>
            <a:r>
              <a:rPr lang="en-US" sz="1200" dirty="0" err="1"/>
              <a:t>Pechenkov</a:t>
            </a:r>
            <a:r>
              <a:rPr lang="en-US" sz="1200" dirty="0"/>
              <a:t>, I., </a:t>
            </a:r>
            <a:r>
              <a:rPr lang="en-US" sz="1200" dirty="0" smtClean="0">
                <a:solidFill>
                  <a:srgbClr val="C00000"/>
                </a:solidFill>
              </a:rPr>
              <a:t>*</a:t>
            </a:r>
            <a:r>
              <a:rPr lang="en-US" sz="1200" dirty="0" err="1" smtClean="0">
                <a:solidFill>
                  <a:srgbClr val="C00000"/>
                </a:solidFill>
              </a:rPr>
              <a:t>Nepon</a:t>
            </a:r>
            <a:r>
              <a:rPr lang="en-US" sz="1200" dirty="0">
                <a:solidFill>
                  <a:srgbClr val="C00000"/>
                </a:solidFill>
              </a:rPr>
              <a:t>, T</a:t>
            </a:r>
            <a:r>
              <a:rPr lang="en-US" sz="1200" dirty="0"/>
              <a:t>., &amp; </a:t>
            </a:r>
            <a:r>
              <a:rPr lang="en-US" sz="1200" dirty="0" err="1"/>
              <a:t>Wekerle</a:t>
            </a:r>
            <a:r>
              <a:rPr lang="en-US" sz="1200" dirty="0"/>
              <a:t>, C. (2016).  Antecedents, correlates, and consequences of feeling like you don’t matter:  Associations with maltreatment, loneliness, social anxiety, and the five factor model. </a:t>
            </a:r>
            <a:r>
              <a:rPr lang="en-US" sz="1200" i="1" dirty="0" smtClean="0"/>
              <a:t>Personality </a:t>
            </a:r>
            <a:r>
              <a:rPr lang="en-US" sz="1200" i="1" dirty="0"/>
              <a:t>and Individual Differences</a:t>
            </a:r>
            <a:r>
              <a:rPr lang="en-US" sz="1200" dirty="0"/>
              <a:t>, 92, 52-56.</a:t>
            </a:r>
          </a:p>
          <a:p>
            <a:r>
              <a:rPr lang="en-US" sz="1200" dirty="0"/>
              <a:t> </a:t>
            </a:r>
          </a:p>
          <a:p>
            <a:r>
              <a:rPr lang="en-US" sz="1200" dirty="0" err="1">
                <a:solidFill>
                  <a:srgbClr val="C00000"/>
                </a:solidFill>
              </a:rPr>
              <a:t>Flett</a:t>
            </a:r>
            <a:r>
              <a:rPr lang="en-US" sz="1200" dirty="0">
                <a:solidFill>
                  <a:srgbClr val="C00000"/>
                </a:solidFill>
              </a:rPr>
              <a:t>, G.L., </a:t>
            </a:r>
            <a:r>
              <a:rPr lang="en-US" sz="1200" dirty="0"/>
              <a:t>&amp; Hewitt, P.L. (2016).  Still measuring perfectionism after all these years: Reflections and an introduction to the Special Issue on advances in the assessment of perfectionism. </a:t>
            </a:r>
            <a:r>
              <a:rPr lang="en-US" sz="1200" i="1" dirty="0"/>
              <a:t>Journal of </a:t>
            </a:r>
            <a:r>
              <a:rPr lang="en-US" sz="1200" i="1" dirty="0" err="1"/>
              <a:t>Psychoeducational</a:t>
            </a:r>
            <a:r>
              <a:rPr lang="en-US" sz="1200" i="1" dirty="0"/>
              <a:t> Assessment</a:t>
            </a:r>
            <a:r>
              <a:rPr lang="en-US" sz="1200" dirty="0"/>
              <a:t>, 34, 615-619.</a:t>
            </a:r>
          </a:p>
          <a:p>
            <a:r>
              <a:rPr lang="en-US" sz="1200" dirty="0"/>
              <a:t> </a:t>
            </a:r>
          </a:p>
          <a:p>
            <a:r>
              <a:rPr lang="en-US" sz="1200" dirty="0" err="1" smtClean="0">
                <a:solidFill>
                  <a:srgbClr val="C00000"/>
                </a:solidFill>
              </a:rPr>
              <a:t>Flett</a:t>
            </a:r>
            <a:r>
              <a:rPr lang="en-US" sz="1200" dirty="0">
                <a:solidFill>
                  <a:srgbClr val="C00000"/>
                </a:solidFill>
              </a:rPr>
              <a:t>, G.L., </a:t>
            </a:r>
            <a:r>
              <a:rPr lang="en-US" sz="1200" dirty="0"/>
              <a:t>Hewitt, P.L., </a:t>
            </a:r>
            <a:r>
              <a:rPr lang="en-US" sz="1200" dirty="0" err="1"/>
              <a:t>Besser</a:t>
            </a:r>
            <a:r>
              <a:rPr lang="en-US" sz="1200" dirty="0"/>
              <a:t>, A., Su, C., </a:t>
            </a:r>
            <a:r>
              <a:rPr lang="en-US" sz="1200" dirty="0" err="1"/>
              <a:t>Vaillancourt</a:t>
            </a:r>
            <a:r>
              <a:rPr lang="en-US" sz="1200" dirty="0"/>
              <a:t>, T., Boucher, D., Munro, Y., Davidson, L., &amp; Gale, O. (2016). The Child-Adolescent Perfectionism Scale:  Development, psychometric properties, and associations with stress, distress, and psychiatric symptoms. </a:t>
            </a:r>
            <a:r>
              <a:rPr lang="en-US" sz="1200" i="1" dirty="0"/>
              <a:t>Journal of </a:t>
            </a:r>
            <a:r>
              <a:rPr lang="en-US" sz="1200" i="1" dirty="0" err="1"/>
              <a:t>Psychoeducational</a:t>
            </a:r>
            <a:r>
              <a:rPr lang="en-US" sz="1200" i="1" dirty="0"/>
              <a:t> Assessment</a:t>
            </a:r>
            <a:r>
              <a:rPr lang="en-US" sz="1200" dirty="0"/>
              <a:t>, 34, 634-652</a:t>
            </a:r>
            <a:r>
              <a:rPr lang="en-US" sz="1200" dirty="0" smtClean="0"/>
              <a:t>.</a:t>
            </a:r>
          </a:p>
          <a:p>
            <a:endParaRPr lang="en-US" sz="1200" dirty="0"/>
          </a:p>
          <a:p>
            <a:r>
              <a:rPr lang="en-US" sz="1200" dirty="0" err="1">
                <a:solidFill>
                  <a:srgbClr val="C00000"/>
                </a:solidFill>
              </a:rPr>
              <a:t>Flett</a:t>
            </a:r>
            <a:r>
              <a:rPr lang="en-US" sz="1200" dirty="0">
                <a:solidFill>
                  <a:srgbClr val="C00000"/>
                </a:solidFill>
              </a:rPr>
              <a:t>, G.L</a:t>
            </a:r>
            <a:r>
              <a:rPr lang="en-US" sz="1200" dirty="0"/>
              <a:t>., Hewitt, P.L., &amp; </a:t>
            </a:r>
            <a:r>
              <a:rPr lang="en-US" sz="1200" dirty="0" smtClean="0">
                <a:solidFill>
                  <a:srgbClr val="C00000"/>
                </a:solidFill>
              </a:rPr>
              <a:t>*</a:t>
            </a:r>
            <a:r>
              <a:rPr lang="en-US" sz="1200" dirty="0" err="1" smtClean="0">
                <a:solidFill>
                  <a:srgbClr val="C00000"/>
                </a:solidFill>
              </a:rPr>
              <a:t>Nepon</a:t>
            </a:r>
            <a:r>
              <a:rPr lang="en-US" sz="1200" dirty="0">
                <a:solidFill>
                  <a:srgbClr val="C00000"/>
                </a:solidFill>
              </a:rPr>
              <a:t>, T</a:t>
            </a:r>
            <a:r>
              <a:rPr lang="en-US" sz="1200" dirty="0"/>
              <a:t>. (2016). Perfectionism, worry, and rumination in health and mental health: A review and a conceptual framework for a cognitive theory of perfectionism. In F. </a:t>
            </a:r>
            <a:r>
              <a:rPr lang="en-US" sz="1200" dirty="0" err="1"/>
              <a:t>M.Sirois</a:t>
            </a:r>
            <a:r>
              <a:rPr lang="en-US" sz="1200" dirty="0"/>
              <a:t> &amp; D.S. Molnar (Eds.), Perfectionism, health, and well-being (pp. 121-156).  New York; Springer.</a:t>
            </a:r>
            <a:endParaRPr lang="en-US" sz="1200" dirty="0" smtClean="0"/>
          </a:p>
          <a:p>
            <a:endParaRPr lang="en-US" sz="1200" dirty="0" smtClean="0"/>
          </a:p>
          <a:p>
            <a:r>
              <a:rPr lang="en-US" sz="1200" dirty="0" err="1"/>
              <a:t>Gomillion</a:t>
            </a:r>
            <a:r>
              <a:rPr lang="en-US" sz="1200" dirty="0"/>
              <a:t>, S., Gabriel, S., </a:t>
            </a:r>
            <a:r>
              <a:rPr lang="en-US" sz="1200" dirty="0">
                <a:solidFill>
                  <a:srgbClr val="C00000"/>
                </a:solidFill>
              </a:rPr>
              <a:t>Kawakami, K</a:t>
            </a:r>
            <a:r>
              <a:rPr lang="en-US" sz="1200" dirty="0"/>
              <a:t>., &amp; Young, A. F. </a:t>
            </a:r>
            <a:r>
              <a:rPr lang="en-US" sz="1200" dirty="0" smtClean="0"/>
              <a:t>(2016</a:t>
            </a:r>
            <a:r>
              <a:rPr lang="en-US" sz="1200" dirty="0"/>
              <a:t>). Let’s stay home and watch TV: The benefits of shared media use for close relationships. </a:t>
            </a:r>
            <a:r>
              <a:rPr lang="en-US" sz="1200" i="1" dirty="0"/>
              <a:t>Journal of Social and Personal Relationships</a:t>
            </a:r>
            <a:r>
              <a:rPr lang="en-US" sz="1200" dirty="0"/>
              <a:t>. Online first</a:t>
            </a:r>
          </a:p>
          <a:p>
            <a:endParaRPr lang="en-US" sz="1200" dirty="0"/>
          </a:p>
          <a:p>
            <a:r>
              <a:rPr lang="en-US" sz="1200" dirty="0"/>
              <a:t>Gonzalez, A., </a:t>
            </a:r>
            <a:r>
              <a:rPr lang="en-US" sz="1200" dirty="0">
                <a:solidFill>
                  <a:srgbClr val="C00000"/>
                </a:solidFill>
              </a:rPr>
              <a:t>Steele, J. R</a:t>
            </a:r>
            <a:r>
              <a:rPr lang="en-US" sz="1200" dirty="0">
                <a:solidFill>
                  <a:srgbClr val="FF0000"/>
                </a:solidFill>
              </a:rPr>
              <a:t>., </a:t>
            </a:r>
            <a:r>
              <a:rPr lang="en-US" sz="1200" dirty="0"/>
              <a:t>&amp; Baron, A. S. (2016).  Reducing children’s implicit racial bias through exposure to positive </a:t>
            </a:r>
            <a:r>
              <a:rPr lang="en-US" sz="1200" dirty="0" err="1"/>
              <a:t>outgroup</a:t>
            </a:r>
            <a:r>
              <a:rPr lang="en-US" sz="1200" dirty="0"/>
              <a:t> exemplars. </a:t>
            </a:r>
            <a:r>
              <a:rPr lang="en-US" sz="1200" i="1" dirty="0" smtClean="0"/>
              <a:t>Child </a:t>
            </a:r>
            <a:r>
              <a:rPr lang="en-US" sz="1200" i="1" dirty="0"/>
              <a:t>Development</a:t>
            </a:r>
            <a:r>
              <a:rPr lang="en-US" sz="1200" dirty="0"/>
              <a:t>.</a:t>
            </a:r>
          </a:p>
          <a:p>
            <a:endParaRPr lang="en-US" sz="1200" dirty="0"/>
          </a:p>
          <a:p>
            <a:endParaRPr lang="en-US" sz="1200" dirty="0"/>
          </a:p>
          <a:p>
            <a:endParaRPr lang="en-US" sz="1200" dirty="0"/>
          </a:p>
        </p:txBody>
      </p:sp>
      <p:sp>
        <p:nvSpPr>
          <p:cNvPr id="5"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17</a:t>
            </a:r>
            <a:endParaRPr dirty="0"/>
          </a:p>
        </p:txBody>
      </p:sp>
    </p:spTree>
    <p:extLst>
      <p:ext uri="{BB962C8B-B14F-4D97-AF65-F5344CB8AC3E}">
        <p14:creationId xmlns:p14="http://schemas.microsoft.com/office/powerpoint/2010/main" val="1182838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8" y="609600"/>
            <a:ext cx="6622540" cy="553998"/>
          </a:xfrm>
        </p:spPr>
        <p:txBody>
          <a:bodyPr/>
          <a:lstStyle/>
          <a:p>
            <a:pPr algn="ctr"/>
            <a:r>
              <a:rPr lang="en-US" dirty="0" smtClean="0"/>
              <a:t>Research Accomplishments</a:t>
            </a:r>
            <a:endParaRPr lang="en-US" dirty="0"/>
          </a:p>
        </p:txBody>
      </p:sp>
      <p:sp>
        <p:nvSpPr>
          <p:cNvPr id="7" name="Text Placeholder 6"/>
          <p:cNvSpPr>
            <a:spLocks noGrp="1"/>
          </p:cNvSpPr>
          <p:nvPr>
            <p:ph type="body" idx="1"/>
          </p:nvPr>
        </p:nvSpPr>
        <p:spPr>
          <a:xfrm>
            <a:off x="578240" y="1529011"/>
            <a:ext cx="5616786" cy="3508653"/>
          </a:xfrm>
        </p:spPr>
        <p:txBody>
          <a:bodyPr/>
          <a:lstStyle/>
          <a:p>
            <a:endParaRPr lang="en-US" dirty="0">
              <a:solidFill>
                <a:srgbClr val="FF0000"/>
              </a:solidFill>
              <a:latin typeface="+mn-lt"/>
            </a:endParaRPr>
          </a:p>
          <a:p>
            <a:r>
              <a:rPr lang="en-US" dirty="0" err="1">
                <a:solidFill>
                  <a:srgbClr val="C00000"/>
                </a:solidFill>
                <a:latin typeface="+mn-lt"/>
              </a:rPr>
              <a:t>Hynie</a:t>
            </a:r>
            <a:r>
              <a:rPr lang="en-US" dirty="0">
                <a:solidFill>
                  <a:srgbClr val="C00000"/>
                </a:solidFill>
                <a:latin typeface="+mn-lt"/>
              </a:rPr>
              <a:t>, M</a:t>
            </a:r>
            <a:r>
              <a:rPr lang="en-US" dirty="0">
                <a:latin typeface="+mn-lt"/>
              </a:rPr>
              <a:t>., </a:t>
            </a:r>
            <a:r>
              <a:rPr lang="en-US" dirty="0" err="1">
                <a:latin typeface="+mn-lt"/>
              </a:rPr>
              <a:t>Korn</a:t>
            </a:r>
            <a:r>
              <a:rPr lang="en-US" dirty="0">
                <a:latin typeface="+mn-lt"/>
              </a:rPr>
              <a:t>, A., &amp; Tao, D. (2016). Social context and social integration for Government Assisted Refugees in Ontario, Canada.</a:t>
            </a:r>
            <a:r>
              <a:rPr lang="en-US" b="1" dirty="0">
                <a:latin typeface="+mn-lt"/>
              </a:rPr>
              <a:t> </a:t>
            </a:r>
            <a:r>
              <a:rPr lang="en-US" dirty="0">
                <a:latin typeface="+mn-lt"/>
              </a:rPr>
              <a:t>In M. Poteet &amp; S. </a:t>
            </a:r>
            <a:r>
              <a:rPr lang="en-US" dirty="0" err="1">
                <a:latin typeface="+mn-lt"/>
              </a:rPr>
              <a:t>Nourpanah</a:t>
            </a:r>
            <a:r>
              <a:rPr lang="en-US" dirty="0">
                <a:latin typeface="+mn-lt"/>
              </a:rPr>
              <a:t> (Eds.), </a:t>
            </a:r>
            <a:r>
              <a:rPr lang="en-US" i="1" dirty="0">
                <a:latin typeface="+mn-lt"/>
              </a:rPr>
              <a:t>After the flight: The dynamics of refugee settlement and integration </a:t>
            </a:r>
            <a:r>
              <a:rPr lang="en-US" dirty="0">
                <a:latin typeface="+mn-lt"/>
              </a:rPr>
              <a:t>(pp 183-227)</a:t>
            </a:r>
            <a:r>
              <a:rPr lang="en-US" i="1" dirty="0">
                <a:latin typeface="+mn-lt"/>
              </a:rPr>
              <a:t>.</a:t>
            </a:r>
            <a:r>
              <a:rPr lang="en-US" dirty="0">
                <a:latin typeface="+mn-lt"/>
              </a:rPr>
              <a:t> Newcastle upon Tyne, UK: Cambridge Scholars.</a:t>
            </a:r>
          </a:p>
          <a:p>
            <a:endParaRPr lang="en-US" dirty="0">
              <a:latin typeface="+mn-lt"/>
            </a:endParaRPr>
          </a:p>
          <a:p>
            <a:r>
              <a:rPr lang="en-US" dirty="0" err="1">
                <a:solidFill>
                  <a:srgbClr val="C00000"/>
                </a:solidFill>
                <a:latin typeface="+mn-lt"/>
              </a:rPr>
              <a:t>Hynie</a:t>
            </a:r>
            <a:r>
              <a:rPr lang="en-US" dirty="0">
                <a:solidFill>
                  <a:srgbClr val="C00000"/>
                </a:solidFill>
                <a:latin typeface="+mn-lt"/>
              </a:rPr>
              <a:t>, M</a:t>
            </a:r>
            <a:r>
              <a:rPr lang="en-US" dirty="0">
                <a:latin typeface="+mn-lt"/>
              </a:rPr>
              <a:t>., </a:t>
            </a:r>
            <a:r>
              <a:rPr lang="en-US" dirty="0" err="1">
                <a:latin typeface="+mn-lt"/>
              </a:rPr>
              <a:t>Ardern</a:t>
            </a:r>
            <a:r>
              <a:rPr lang="en-US" dirty="0">
                <a:latin typeface="+mn-lt"/>
              </a:rPr>
              <a:t>, C. I., &amp; Robertson, A. (2016). Emergency room visits by uninsured child and adult residents in Ontario, Canada: What diagnoses, severity and visit disposition reveal about the impact of being uninsured. </a:t>
            </a:r>
            <a:r>
              <a:rPr lang="en-US" i="1" dirty="0">
                <a:latin typeface="+mn-lt"/>
              </a:rPr>
              <a:t>Journal of Immigrant and Minority Health, 18</a:t>
            </a:r>
            <a:r>
              <a:rPr lang="en-US" dirty="0">
                <a:latin typeface="+mn-lt"/>
              </a:rPr>
              <a:t>(5), 948-956. </a:t>
            </a:r>
            <a:endParaRPr lang="en-US" dirty="0" smtClean="0">
              <a:latin typeface="+mn-lt"/>
            </a:endParaRPr>
          </a:p>
          <a:p>
            <a:endParaRPr lang="en-US" dirty="0">
              <a:latin typeface="+mn-lt"/>
            </a:endParaRPr>
          </a:p>
          <a:p>
            <a:r>
              <a:rPr lang="en-US" dirty="0">
                <a:latin typeface="+mn-lt"/>
              </a:rPr>
              <a:t>King, R., </a:t>
            </a:r>
            <a:r>
              <a:rPr lang="en-US" dirty="0" err="1">
                <a:solidFill>
                  <a:srgbClr val="C00000"/>
                </a:solidFill>
                <a:latin typeface="+mn-lt"/>
              </a:rPr>
              <a:t>Hynie</a:t>
            </a:r>
            <a:r>
              <a:rPr lang="en-US" dirty="0">
                <a:solidFill>
                  <a:srgbClr val="C00000"/>
                </a:solidFill>
                <a:latin typeface="+mn-lt"/>
              </a:rPr>
              <a:t>, M., </a:t>
            </a:r>
            <a:r>
              <a:rPr lang="en-US" dirty="0" err="1">
                <a:latin typeface="+mn-lt"/>
              </a:rPr>
              <a:t>Mukashema</a:t>
            </a:r>
            <a:r>
              <a:rPr lang="en-US" dirty="0">
                <a:latin typeface="+mn-lt"/>
              </a:rPr>
              <a:t>, I., </a:t>
            </a:r>
            <a:r>
              <a:rPr lang="en-US" dirty="0" err="1">
                <a:latin typeface="+mn-lt"/>
              </a:rPr>
              <a:t>Habineza</a:t>
            </a:r>
            <a:r>
              <a:rPr lang="en-US" dirty="0">
                <a:latin typeface="+mn-lt"/>
              </a:rPr>
              <a:t>, J.P., </a:t>
            </a:r>
            <a:r>
              <a:rPr lang="en-US" dirty="0" err="1">
                <a:latin typeface="+mn-lt"/>
              </a:rPr>
              <a:t>Kubwimana</a:t>
            </a:r>
            <a:r>
              <a:rPr lang="en-US" dirty="0">
                <a:latin typeface="+mn-lt"/>
              </a:rPr>
              <a:t>, G., &amp; </a:t>
            </a:r>
            <a:r>
              <a:rPr lang="en-US" dirty="0" err="1">
                <a:latin typeface="+mn-lt"/>
              </a:rPr>
              <a:t>Musindarwego</a:t>
            </a:r>
            <a:r>
              <a:rPr lang="en-US" dirty="0">
                <a:latin typeface="+mn-lt"/>
              </a:rPr>
              <a:t>, A. (2016). Integrating, complementary or just different? Western and Rwandan approaches to clinical counseling. </a:t>
            </a:r>
            <a:r>
              <a:rPr lang="en-US" i="1" dirty="0">
                <a:latin typeface="+mn-lt"/>
              </a:rPr>
              <a:t>Critical and Radical Social Work, 4</a:t>
            </a:r>
            <a:r>
              <a:rPr lang="en-US" dirty="0">
                <a:latin typeface="+mn-lt"/>
              </a:rPr>
              <a:t>(2), 231-248. </a:t>
            </a:r>
            <a:endParaRPr lang="en-US" u="sng" dirty="0">
              <a:solidFill>
                <a:srgbClr val="FF0000"/>
              </a:solidFill>
              <a:latin typeface="+mn-lt"/>
            </a:endParaRPr>
          </a:p>
          <a:p>
            <a:endParaRPr lang="en-US" dirty="0">
              <a:latin typeface="+mn-lt"/>
            </a:endParaRPr>
          </a:p>
          <a:p>
            <a:r>
              <a:rPr lang="en-US" dirty="0">
                <a:solidFill>
                  <a:srgbClr val="C00000"/>
                </a:solidFill>
                <a:latin typeface="+mn-lt"/>
              </a:rPr>
              <a:t>*Ng, A., Steele, J. R</a:t>
            </a:r>
            <a:r>
              <a:rPr lang="en-US" dirty="0">
                <a:solidFill>
                  <a:srgbClr val="FF0000"/>
                </a:solidFill>
                <a:latin typeface="+mn-lt"/>
              </a:rPr>
              <a:t>., </a:t>
            </a:r>
            <a:r>
              <a:rPr lang="en-US" dirty="0">
                <a:latin typeface="+mn-lt"/>
              </a:rPr>
              <a:t>&amp; </a:t>
            </a:r>
            <a:r>
              <a:rPr lang="en-US" dirty="0">
                <a:solidFill>
                  <a:srgbClr val="C00000"/>
                </a:solidFill>
                <a:latin typeface="+mn-lt"/>
              </a:rPr>
              <a:t>Sasaki, </a:t>
            </a:r>
            <a:r>
              <a:rPr lang="en-US" dirty="0">
                <a:solidFill>
                  <a:srgbClr val="FF0000"/>
                </a:solidFill>
                <a:latin typeface="+mn-lt"/>
              </a:rPr>
              <a:t>J</a:t>
            </a:r>
            <a:r>
              <a:rPr lang="en-US" dirty="0">
                <a:latin typeface="+mn-lt"/>
              </a:rPr>
              <a:t>. (2016).  Will you remember me?  Culture moderates face recognition biases. </a:t>
            </a:r>
            <a:r>
              <a:rPr lang="en-US" i="1" dirty="0" smtClean="0">
                <a:latin typeface="+mn-lt"/>
              </a:rPr>
              <a:t>Journal </a:t>
            </a:r>
            <a:r>
              <a:rPr lang="en-US" i="1" dirty="0">
                <a:latin typeface="+mn-lt"/>
              </a:rPr>
              <a:t>of Experimental Social Psychology, 64</a:t>
            </a:r>
            <a:r>
              <a:rPr lang="en-US" dirty="0">
                <a:latin typeface="+mn-lt"/>
              </a:rPr>
              <a:t>, 21-26.</a:t>
            </a:r>
          </a:p>
          <a:p>
            <a:endParaRPr lang="en-US" dirty="0">
              <a:latin typeface="+mn-lt"/>
            </a:endParaRPr>
          </a:p>
          <a:p>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87" y="4832187"/>
            <a:ext cx="5372532" cy="2775941"/>
          </a:xfrm>
          <a:prstGeom prst="rect">
            <a:avLst/>
          </a:prstGeom>
          <a:solidFill>
            <a:schemeClr val="tx1"/>
          </a:solidFill>
          <a:ln>
            <a:solidFill>
              <a:schemeClr val="tx1"/>
            </a:solidFill>
          </a:ln>
        </p:spPr>
      </p:pic>
      <p:sp>
        <p:nvSpPr>
          <p:cNvPr id="10" name="TextBox 9"/>
          <p:cNvSpPr txBox="1"/>
          <p:nvPr/>
        </p:nvSpPr>
        <p:spPr>
          <a:xfrm>
            <a:off x="611419" y="7752497"/>
            <a:ext cx="5436669" cy="738664"/>
          </a:xfrm>
          <a:prstGeom prst="rect">
            <a:avLst/>
          </a:prstGeom>
          <a:solidFill>
            <a:schemeClr val="bg1">
              <a:lumMod val="85000"/>
            </a:schemeClr>
          </a:solidFill>
          <a:ln>
            <a:solidFill>
              <a:srgbClr val="FF0000"/>
            </a:solidFill>
          </a:ln>
        </p:spPr>
        <p:txBody>
          <a:bodyPr wrap="square" rtlCol="0">
            <a:spAutoFit/>
          </a:bodyPr>
          <a:lstStyle/>
          <a:p>
            <a:r>
              <a:rPr lang="en-US" sz="1400" dirty="0" smtClean="0">
                <a:ea typeface="Arial" charset="0"/>
                <a:cs typeface="Arial" charset="0"/>
              </a:rPr>
              <a:t>Above: </a:t>
            </a:r>
            <a:r>
              <a:rPr lang="en-US" sz="1400" dirty="0" smtClean="0">
                <a:solidFill>
                  <a:srgbClr val="C00000"/>
                </a:solidFill>
                <a:ea typeface="Arial" charset="0"/>
                <a:cs typeface="Arial" charset="0"/>
              </a:rPr>
              <a:t>Dr. Michaela </a:t>
            </a:r>
            <a:r>
              <a:rPr lang="en-US" sz="1400" dirty="0" err="1" smtClean="0">
                <a:solidFill>
                  <a:srgbClr val="C00000"/>
                </a:solidFill>
                <a:ea typeface="Arial" charset="0"/>
                <a:cs typeface="Arial" charset="0"/>
              </a:rPr>
              <a:t>Hynie</a:t>
            </a:r>
            <a:r>
              <a:rPr lang="en-US" sz="1400" dirty="0" smtClean="0">
                <a:solidFill>
                  <a:srgbClr val="C00000"/>
                </a:solidFill>
                <a:ea typeface="Arial" charset="0"/>
                <a:cs typeface="Arial" charset="0"/>
              </a:rPr>
              <a:t> </a:t>
            </a:r>
            <a:r>
              <a:rPr lang="en-US" sz="1400" dirty="0" smtClean="0">
                <a:ea typeface="Arial" charset="0"/>
                <a:cs typeface="Arial" charset="0"/>
              </a:rPr>
              <a:t>(sixth from left)</a:t>
            </a:r>
            <a:r>
              <a:rPr lang="en-US" sz="1400" dirty="0" smtClean="0">
                <a:solidFill>
                  <a:srgbClr val="C00000"/>
                </a:solidFill>
                <a:ea typeface="Arial" charset="0"/>
                <a:cs typeface="Arial" charset="0"/>
              </a:rPr>
              <a:t> </a:t>
            </a:r>
            <a:r>
              <a:rPr lang="en-US" sz="1400" dirty="0" smtClean="0">
                <a:ea typeface="Arial" charset="0"/>
                <a:cs typeface="Arial" charset="0"/>
              </a:rPr>
              <a:t>at the </a:t>
            </a:r>
            <a:r>
              <a:rPr lang="en-US" sz="1400" dirty="0">
                <a:ea typeface="Arial" charset="0"/>
                <a:cs typeface="Arial" charset="0"/>
              </a:rPr>
              <a:t>fourth and last workshop with colleagues in Social Work at the University of Rwanda, taken in </a:t>
            </a:r>
            <a:r>
              <a:rPr lang="en-US" sz="1400" dirty="0" err="1">
                <a:ea typeface="Arial" charset="0"/>
                <a:cs typeface="Arial" charset="0"/>
              </a:rPr>
              <a:t>Butare</a:t>
            </a:r>
            <a:r>
              <a:rPr lang="en-US" sz="1400" dirty="0">
                <a:ea typeface="Arial" charset="0"/>
                <a:cs typeface="Arial" charset="0"/>
              </a:rPr>
              <a:t>, </a:t>
            </a:r>
            <a:r>
              <a:rPr lang="en-US" sz="1400" dirty="0" smtClean="0">
                <a:ea typeface="Arial" charset="0"/>
                <a:cs typeface="Arial" charset="0"/>
              </a:rPr>
              <a:t>Rwanda (May</a:t>
            </a:r>
            <a:r>
              <a:rPr lang="en-US" sz="1400" dirty="0">
                <a:ea typeface="Arial" charset="0"/>
                <a:cs typeface="Arial" charset="0"/>
              </a:rPr>
              <a:t>, </a:t>
            </a:r>
            <a:r>
              <a:rPr lang="en-US" sz="1400" dirty="0" smtClean="0">
                <a:ea typeface="Arial" charset="0"/>
                <a:cs typeface="Arial" charset="0"/>
              </a:rPr>
              <a:t>2016).</a:t>
            </a:r>
            <a:endParaRPr lang="en-US" sz="1400" dirty="0">
              <a:ea typeface="Arial" charset="0"/>
              <a:cs typeface="Arial" charset="0"/>
            </a:endParaRPr>
          </a:p>
        </p:txBody>
      </p:sp>
      <p:sp>
        <p:nvSpPr>
          <p:cNvPr id="8"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18</a:t>
            </a:r>
            <a:endParaRPr dirty="0"/>
          </a:p>
        </p:txBody>
      </p:sp>
    </p:spTree>
    <p:extLst>
      <p:ext uri="{BB962C8B-B14F-4D97-AF65-F5344CB8AC3E}">
        <p14:creationId xmlns:p14="http://schemas.microsoft.com/office/powerpoint/2010/main" val="1888004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20942"/>
            <a:ext cx="6622540" cy="553998"/>
          </a:xfrm>
        </p:spPr>
        <p:txBody>
          <a:bodyPr/>
          <a:lstStyle/>
          <a:p>
            <a:pPr algn="ctr"/>
            <a:r>
              <a:rPr lang="en-US" dirty="0" smtClean="0"/>
              <a:t>Research Accomplishments</a:t>
            </a:r>
            <a:endParaRPr lang="en-US" dirty="0"/>
          </a:p>
        </p:txBody>
      </p:sp>
      <p:sp>
        <p:nvSpPr>
          <p:cNvPr id="3" name="Text Placeholder 2"/>
          <p:cNvSpPr>
            <a:spLocks noGrp="1"/>
          </p:cNvSpPr>
          <p:nvPr>
            <p:ph type="body" idx="1"/>
          </p:nvPr>
        </p:nvSpPr>
        <p:spPr>
          <a:xfrm>
            <a:off x="583003" y="1651365"/>
            <a:ext cx="5616786" cy="7386638"/>
          </a:xfrm>
        </p:spPr>
        <p:txBody>
          <a:bodyPr/>
          <a:lstStyle/>
          <a:p>
            <a:endParaRPr lang="en-US" u="sng" dirty="0">
              <a:solidFill>
                <a:srgbClr val="FF0000"/>
              </a:solidFill>
              <a:latin typeface="+mn-lt"/>
            </a:endParaRPr>
          </a:p>
          <a:p>
            <a:r>
              <a:rPr lang="en-US" dirty="0" smtClean="0">
                <a:solidFill>
                  <a:srgbClr val="C00000"/>
                </a:solidFill>
                <a:latin typeface="+mn-lt"/>
              </a:rPr>
              <a:t>*Ng</a:t>
            </a:r>
            <a:r>
              <a:rPr lang="en-US" dirty="0">
                <a:solidFill>
                  <a:srgbClr val="C00000"/>
                </a:solidFill>
                <a:latin typeface="+mn-lt"/>
              </a:rPr>
              <a:t>, A. &amp; </a:t>
            </a:r>
            <a:r>
              <a:rPr lang="en-US" dirty="0" err="1">
                <a:solidFill>
                  <a:srgbClr val="C00000"/>
                </a:solidFill>
                <a:latin typeface="+mn-lt"/>
              </a:rPr>
              <a:t>Hynie</a:t>
            </a:r>
            <a:r>
              <a:rPr lang="en-US" dirty="0">
                <a:solidFill>
                  <a:srgbClr val="C00000"/>
                </a:solidFill>
                <a:latin typeface="+mn-lt"/>
              </a:rPr>
              <a:t>, M. </a:t>
            </a:r>
            <a:r>
              <a:rPr lang="en-US" dirty="0">
                <a:latin typeface="+mn-lt"/>
              </a:rPr>
              <a:t>(2016). Naïve dialecticism and indecisiveness: Mediating mechanism and downstream consequences. </a:t>
            </a:r>
            <a:r>
              <a:rPr lang="en-US" i="1" dirty="0">
                <a:latin typeface="+mn-lt"/>
              </a:rPr>
              <a:t>Journal of Cross-Cultural Psychology</a:t>
            </a:r>
            <a:r>
              <a:rPr lang="en-US" dirty="0">
                <a:latin typeface="+mn-lt"/>
              </a:rPr>
              <a:t> (47) </a:t>
            </a:r>
            <a:r>
              <a:rPr lang="en-US" dirty="0" smtClean="0">
                <a:latin typeface="+mn-lt"/>
              </a:rPr>
              <a:t>263-276. </a:t>
            </a:r>
          </a:p>
          <a:p>
            <a:endParaRPr lang="en-US" u="sng" dirty="0" smtClean="0">
              <a:solidFill>
                <a:srgbClr val="FF0000"/>
              </a:solidFill>
              <a:latin typeface="+mn-lt"/>
            </a:endParaRPr>
          </a:p>
          <a:p>
            <a:r>
              <a:rPr lang="en-US" dirty="0" smtClean="0">
                <a:solidFill>
                  <a:srgbClr val="C00000"/>
                </a:solidFill>
                <a:latin typeface="+mn-lt"/>
              </a:rPr>
              <a:t>*</a:t>
            </a:r>
            <a:r>
              <a:rPr lang="en-US" dirty="0" err="1" smtClean="0">
                <a:solidFill>
                  <a:srgbClr val="C00000"/>
                </a:solidFill>
                <a:latin typeface="+mn-lt"/>
              </a:rPr>
              <a:t>Maslej</a:t>
            </a:r>
            <a:r>
              <a:rPr lang="en-US" dirty="0">
                <a:solidFill>
                  <a:srgbClr val="C00000"/>
                </a:solidFill>
                <a:latin typeface="+mn-lt"/>
              </a:rPr>
              <a:t>, M. M</a:t>
            </a:r>
            <a:r>
              <a:rPr lang="en-US" dirty="0">
                <a:solidFill>
                  <a:srgbClr val="FF0000"/>
                </a:solidFill>
                <a:latin typeface="+mn-lt"/>
              </a:rPr>
              <a:t>., </a:t>
            </a:r>
            <a:r>
              <a:rPr lang="en-US" dirty="0" err="1">
                <a:latin typeface="+mn-lt"/>
              </a:rPr>
              <a:t>Oatley</a:t>
            </a:r>
            <a:r>
              <a:rPr lang="en-US" dirty="0">
                <a:latin typeface="+mn-lt"/>
              </a:rPr>
              <a:t>, K., &amp; </a:t>
            </a:r>
            <a:r>
              <a:rPr lang="en-US" dirty="0">
                <a:solidFill>
                  <a:srgbClr val="C00000"/>
                </a:solidFill>
                <a:latin typeface="+mn-lt"/>
              </a:rPr>
              <a:t>Mar, R. A. </a:t>
            </a:r>
            <a:r>
              <a:rPr lang="en-US" dirty="0">
                <a:latin typeface="+mn-lt"/>
              </a:rPr>
              <a:t>(in press). Creating fictional characters: The role of experience, personality, and social processes. Psychology of Aesthetics, Creativity, and the Arts</a:t>
            </a:r>
            <a:r>
              <a:rPr lang="en-US" dirty="0" smtClean="0">
                <a:latin typeface="+mn-lt"/>
              </a:rPr>
              <a:t>.</a:t>
            </a:r>
            <a:endParaRPr lang="en-CA" dirty="0" smtClean="0">
              <a:latin typeface="+mn-lt"/>
            </a:endParaRPr>
          </a:p>
          <a:p>
            <a:endParaRPr lang="en-CA" dirty="0" smtClean="0">
              <a:latin typeface="+mn-lt"/>
            </a:endParaRPr>
          </a:p>
          <a:p>
            <a:r>
              <a:rPr lang="en-CA" dirty="0" smtClean="0">
                <a:solidFill>
                  <a:srgbClr val="C00000"/>
                </a:solidFill>
                <a:latin typeface="+mn-lt"/>
              </a:rPr>
              <a:t>Maxwell</a:t>
            </a:r>
            <a:r>
              <a:rPr lang="en-CA" dirty="0">
                <a:solidFill>
                  <a:srgbClr val="C00000"/>
                </a:solidFill>
                <a:latin typeface="+mn-lt"/>
              </a:rPr>
              <a:t>, J.*, </a:t>
            </a:r>
            <a:r>
              <a:rPr lang="en-CA" dirty="0" err="1">
                <a:solidFill>
                  <a:srgbClr val="C00000"/>
                </a:solidFill>
                <a:latin typeface="+mn-lt"/>
              </a:rPr>
              <a:t>Muise</a:t>
            </a:r>
            <a:r>
              <a:rPr lang="en-CA" dirty="0">
                <a:solidFill>
                  <a:srgbClr val="C00000"/>
                </a:solidFill>
                <a:latin typeface="+mn-lt"/>
              </a:rPr>
              <a:t>, A</a:t>
            </a:r>
            <a:r>
              <a:rPr lang="en-CA" dirty="0">
                <a:solidFill>
                  <a:srgbClr val="FF0000"/>
                </a:solidFill>
                <a:latin typeface="+mn-lt"/>
              </a:rPr>
              <a:t>., </a:t>
            </a:r>
            <a:r>
              <a:rPr lang="en-CA" dirty="0">
                <a:latin typeface="+mn-lt"/>
              </a:rPr>
              <a:t>MacDonald, G., </a:t>
            </a:r>
            <a:r>
              <a:rPr lang="en-CA" dirty="0">
                <a:solidFill>
                  <a:srgbClr val="C00000"/>
                </a:solidFill>
                <a:latin typeface="+mn-lt"/>
              </a:rPr>
              <a:t>Day, L. C.*, </a:t>
            </a:r>
            <a:r>
              <a:rPr lang="en-CA" dirty="0">
                <a:latin typeface="+mn-lt"/>
              </a:rPr>
              <a:t>Rosen, N. O., &amp; </a:t>
            </a:r>
            <a:r>
              <a:rPr lang="en-CA" dirty="0" err="1">
                <a:latin typeface="+mn-lt"/>
              </a:rPr>
              <a:t>Impett</a:t>
            </a:r>
            <a:r>
              <a:rPr lang="en-CA" dirty="0">
                <a:latin typeface="+mn-lt"/>
              </a:rPr>
              <a:t>, E. A. (in press). </a:t>
            </a:r>
            <a:r>
              <a:rPr lang="en-CA" dirty="0" err="1">
                <a:latin typeface="+mn-lt"/>
              </a:rPr>
              <a:t>Sexpectations</a:t>
            </a:r>
            <a:r>
              <a:rPr lang="en-CA" dirty="0">
                <a:latin typeface="+mn-lt"/>
              </a:rPr>
              <a:t>: The influence of implicit beliefs about sexual relationships on sexual satisfaction. </a:t>
            </a:r>
            <a:r>
              <a:rPr lang="en-CA" i="1" dirty="0">
                <a:latin typeface="+mn-lt"/>
              </a:rPr>
              <a:t>Journal of Personality and Social Psychology</a:t>
            </a:r>
            <a:r>
              <a:rPr lang="en-CA" dirty="0">
                <a:latin typeface="+mn-lt"/>
              </a:rPr>
              <a:t>.</a:t>
            </a:r>
            <a:endParaRPr lang="en-US" dirty="0">
              <a:latin typeface="+mn-lt"/>
            </a:endParaRPr>
          </a:p>
          <a:p>
            <a:endParaRPr lang="en-CA" b="1" dirty="0" smtClean="0">
              <a:latin typeface="+mn-lt"/>
            </a:endParaRPr>
          </a:p>
          <a:p>
            <a:r>
              <a:rPr lang="en-CA" dirty="0" err="1" smtClean="0">
                <a:solidFill>
                  <a:srgbClr val="C00000"/>
                </a:solidFill>
                <a:latin typeface="+mn-lt"/>
              </a:rPr>
              <a:t>Muise</a:t>
            </a:r>
            <a:r>
              <a:rPr lang="en-CA" dirty="0">
                <a:solidFill>
                  <a:srgbClr val="C00000"/>
                </a:solidFill>
                <a:latin typeface="+mn-lt"/>
              </a:rPr>
              <a:t>, A</a:t>
            </a:r>
            <a:r>
              <a:rPr lang="en-CA" dirty="0">
                <a:solidFill>
                  <a:srgbClr val="FF0000"/>
                </a:solidFill>
                <a:latin typeface="+mn-lt"/>
              </a:rPr>
              <a:t>., </a:t>
            </a:r>
            <a:r>
              <a:rPr lang="en-CA" dirty="0">
                <a:latin typeface="+mn-lt"/>
              </a:rPr>
              <a:t>&amp; </a:t>
            </a:r>
            <a:r>
              <a:rPr lang="en-CA" dirty="0" err="1">
                <a:latin typeface="+mn-lt"/>
              </a:rPr>
              <a:t>Impett</a:t>
            </a:r>
            <a:r>
              <a:rPr lang="en-CA" dirty="0">
                <a:latin typeface="+mn-lt"/>
              </a:rPr>
              <a:t>, E. A. (2016). Applying theories of communal motivation to sexuality.</a:t>
            </a:r>
            <a:r>
              <a:rPr lang="en-CA" i="1" dirty="0">
                <a:latin typeface="+mn-lt"/>
              </a:rPr>
              <a:t> Social and Personality Psychology Compass.</a:t>
            </a:r>
            <a:r>
              <a:rPr lang="en-CA" dirty="0">
                <a:latin typeface="+mn-lt"/>
              </a:rPr>
              <a:t> Advanced online publication.</a:t>
            </a:r>
            <a:endParaRPr lang="en-US" dirty="0">
              <a:latin typeface="+mn-lt"/>
            </a:endParaRPr>
          </a:p>
          <a:p>
            <a:endParaRPr lang="en-CA" b="1" dirty="0" smtClean="0">
              <a:latin typeface="+mn-lt"/>
            </a:endParaRPr>
          </a:p>
          <a:p>
            <a:r>
              <a:rPr lang="en-CA" dirty="0" err="1" smtClean="0">
                <a:solidFill>
                  <a:srgbClr val="C00000"/>
                </a:solidFill>
                <a:latin typeface="+mn-lt"/>
              </a:rPr>
              <a:t>Muise</a:t>
            </a:r>
            <a:r>
              <a:rPr lang="en-CA" dirty="0">
                <a:solidFill>
                  <a:srgbClr val="C00000"/>
                </a:solidFill>
                <a:latin typeface="+mn-lt"/>
              </a:rPr>
              <a:t>, A</a:t>
            </a:r>
            <a:r>
              <a:rPr lang="en-CA" dirty="0">
                <a:solidFill>
                  <a:srgbClr val="FF0000"/>
                </a:solidFill>
                <a:latin typeface="+mn-lt"/>
              </a:rPr>
              <a:t>., </a:t>
            </a:r>
            <a:r>
              <a:rPr lang="en-CA" dirty="0">
                <a:solidFill>
                  <a:srgbClr val="C00000"/>
                </a:solidFill>
                <a:latin typeface="+mn-lt"/>
              </a:rPr>
              <a:t>Stanton, S. C. E.*, Kim, J. J.*, </a:t>
            </a:r>
            <a:r>
              <a:rPr lang="en-CA" dirty="0">
                <a:latin typeface="+mn-lt"/>
              </a:rPr>
              <a:t>&amp; </a:t>
            </a:r>
            <a:r>
              <a:rPr lang="en-CA" dirty="0" err="1">
                <a:latin typeface="+mn-lt"/>
              </a:rPr>
              <a:t>Impett</a:t>
            </a:r>
            <a:r>
              <a:rPr lang="en-CA" dirty="0">
                <a:latin typeface="+mn-lt"/>
              </a:rPr>
              <a:t>, E. A. (2016). Not in the mood? Men under (not over) perceive their partner’s sexual desire in established relationships</a:t>
            </a:r>
            <a:r>
              <a:rPr lang="en-CA" i="1" dirty="0">
                <a:latin typeface="+mn-lt"/>
              </a:rPr>
              <a:t>. Journal of Personality and Social Psychology</a:t>
            </a:r>
            <a:r>
              <a:rPr lang="en-CA" dirty="0">
                <a:latin typeface="+mn-lt"/>
              </a:rPr>
              <a:t>, 110, 725-742</a:t>
            </a:r>
            <a:r>
              <a:rPr lang="en-CA" b="1" dirty="0" smtClean="0">
                <a:latin typeface="+mn-lt"/>
              </a:rPr>
              <a:t>.</a:t>
            </a:r>
          </a:p>
          <a:p>
            <a:endParaRPr lang="en-CA" b="1" dirty="0">
              <a:latin typeface="+mn-lt"/>
            </a:endParaRPr>
          </a:p>
          <a:p>
            <a:r>
              <a:rPr lang="en-US" dirty="0" err="1">
                <a:latin typeface="+mn-lt"/>
                <a:ea typeface="Arial" charset="0"/>
                <a:cs typeface="Arial" charset="0"/>
              </a:rPr>
              <a:t>Pauker</a:t>
            </a:r>
            <a:r>
              <a:rPr lang="en-US" dirty="0">
                <a:latin typeface="+mn-lt"/>
                <a:ea typeface="Arial" charset="0"/>
                <a:cs typeface="Arial" charset="0"/>
              </a:rPr>
              <a:t>, K., Williams, A., &amp; </a:t>
            </a:r>
            <a:r>
              <a:rPr lang="en-US" dirty="0">
                <a:solidFill>
                  <a:srgbClr val="C00000"/>
                </a:solidFill>
                <a:latin typeface="+mn-lt"/>
                <a:ea typeface="Arial" charset="0"/>
                <a:cs typeface="Arial" charset="0"/>
              </a:rPr>
              <a:t>Steele, J. R. </a:t>
            </a:r>
            <a:r>
              <a:rPr lang="en-US" dirty="0">
                <a:latin typeface="+mn-lt"/>
                <a:ea typeface="Arial" charset="0"/>
                <a:cs typeface="Arial" charset="0"/>
              </a:rPr>
              <a:t>(2016).  Children’s racial categorization in context. </a:t>
            </a:r>
            <a:r>
              <a:rPr lang="en-US" i="1" dirty="0" smtClean="0">
                <a:latin typeface="+mn-lt"/>
                <a:ea typeface="Arial" charset="0"/>
                <a:cs typeface="Arial" charset="0"/>
              </a:rPr>
              <a:t>Child </a:t>
            </a:r>
            <a:r>
              <a:rPr lang="en-US" i="1" dirty="0">
                <a:latin typeface="+mn-lt"/>
                <a:ea typeface="Arial" charset="0"/>
                <a:cs typeface="Arial" charset="0"/>
              </a:rPr>
              <a:t>Development Perspectives, 10</a:t>
            </a:r>
            <a:r>
              <a:rPr lang="en-US" dirty="0">
                <a:latin typeface="+mn-lt"/>
                <a:ea typeface="Arial" charset="0"/>
                <a:cs typeface="Arial" charset="0"/>
              </a:rPr>
              <a:t>(1), 33-38.</a:t>
            </a:r>
            <a:endParaRPr lang="en-US" dirty="0">
              <a:solidFill>
                <a:srgbClr val="FF0000"/>
              </a:solidFill>
              <a:latin typeface="+mn-lt"/>
              <a:ea typeface="Arial" charset="0"/>
              <a:cs typeface="Arial" charset="0"/>
            </a:endParaRPr>
          </a:p>
          <a:p>
            <a:endParaRPr lang="en-US" dirty="0">
              <a:solidFill>
                <a:srgbClr val="FF0000"/>
              </a:solidFill>
              <a:latin typeface="+mn-lt"/>
              <a:ea typeface="Arial" charset="0"/>
              <a:cs typeface="Arial" charset="0"/>
            </a:endParaRPr>
          </a:p>
          <a:p>
            <a:r>
              <a:rPr lang="en-US" dirty="0">
                <a:solidFill>
                  <a:srgbClr val="FF0000"/>
                </a:solidFill>
                <a:latin typeface="+mn-lt"/>
                <a:ea typeface="Arial" charset="0"/>
                <a:cs typeface="Arial" charset="0"/>
              </a:rPr>
              <a:t>*</a:t>
            </a:r>
            <a:r>
              <a:rPr lang="en-US" dirty="0">
                <a:solidFill>
                  <a:srgbClr val="C00000"/>
                </a:solidFill>
                <a:latin typeface="+mn-lt"/>
                <a:ea typeface="Arial" charset="0"/>
                <a:cs typeface="Arial" charset="0"/>
              </a:rPr>
              <a:t>Rain, M., *</a:t>
            </a:r>
            <a:r>
              <a:rPr lang="en-US" dirty="0" err="1">
                <a:solidFill>
                  <a:srgbClr val="C00000"/>
                </a:solidFill>
                <a:latin typeface="+mn-lt"/>
                <a:ea typeface="Arial" charset="0"/>
                <a:cs typeface="Arial" charset="0"/>
              </a:rPr>
              <a:t>Cilento</a:t>
            </a:r>
            <a:r>
              <a:rPr lang="en-US" dirty="0">
                <a:solidFill>
                  <a:srgbClr val="C00000"/>
                </a:solidFill>
                <a:latin typeface="+mn-lt"/>
                <a:ea typeface="Arial" charset="0"/>
                <a:cs typeface="Arial" charset="0"/>
              </a:rPr>
              <a:t>, E</a:t>
            </a:r>
            <a:r>
              <a:rPr lang="en-US" dirty="0">
                <a:latin typeface="+mn-lt"/>
                <a:ea typeface="Arial" charset="0"/>
                <a:cs typeface="Arial" charset="0"/>
              </a:rPr>
              <a:t>., MacDonald, G., &amp; </a:t>
            </a:r>
            <a:r>
              <a:rPr lang="en-US" dirty="0">
                <a:solidFill>
                  <a:srgbClr val="C00000"/>
                </a:solidFill>
                <a:latin typeface="+mn-lt"/>
                <a:ea typeface="Arial" charset="0"/>
                <a:cs typeface="Arial" charset="0"/>
              </a:rPr>
              <a:t>Mar, R. A</a:t>
            </a:r>
            <a:r>
              <a:rPr lang="en-US" dirty="0">
                <a:solidFill>
                  <a:srgbClr val="FF0000"/>
                </a:solidFill>
                <a:latin typeface="+mn-lt"/>
                <a:ea typeface="Arial" charset="0"/>
                <a:cs typeface="Arial" charset="0"/>
              </a:rPr>
              <a:t>. </a:t>
            </a:r>
            <a:r>
              <a:rPr lang="en-US" dirty="0">
                <a:latin typeface="+mn-lt"/>
                <a:ea typeface="Arial" charset="0"/>
                <a:cs typeface="Arial" charset="0"/>
              </a:rPr>
              <a:t>(in press). Adult attachment and transportation into narrative worlds. Personal Relationships.</a:t>
            </a:r>
          </a:p>
          <a:p>
            <a:endParaRPr lang="en-US" dirty="0">
              <a:latin typeface="+mn-lt"/>
              <a:ea typeface="Arial" charset="0"/>
              <a:cs typeface="Arial" charset="0"/>
            </a:endParaRPr>
          </a:p>
          <a:p>
            <a:r>
              <a:rPr lang="en-US" dirty="0">
                <a:latin typeface="+mn-lt"/>
                <a:ea typeface="Arial" charset="0"/>
                <a:cs typeface="Arial" charset="0"/>
              </a:rPr>
              <a:t>Williams, A., </a:t>
            </a:r>
            <a:r>
              <a:rPr lang="en-US" dirty="0">
                <a:solidFill>
                  <a:srgbClr val="C00000"/>
                </a:solidFill>
                <a:latin typeface="+mn-lt"/>
                <a:ea typeface="Arial" charset="0"/>
                <a:cs typeface="Arial" charset="0"/>
              </a:rPr>
              <a:t>Steele, J. R</a:t>
            </a:r>
            <a:r>
              <a:rPr lang="en-US" b="1" dirty="0">
                <a:latin typeface="+mn-lt"/>
                <a:ea typeface="Arial" charset="0"/>
                <a:cs typeface="Arial" charset="0"/>
              </a:rPr>
              <a:t>.</a:t>
            </a:r>
            <a:r>
              <a:rPr lang="en-US" dirty="0">
                <a:latin typeface="+mn-lt"/>
                <a:ea typeface="Arial" charset="0"/>
                <a:cs typeface="Arial" charset="0"/>
              </a:rPr>
              <a:t>, </a:t>
            </a:r>
            <a:r>
              <a:rPr lang="en-US" dirty="0" err="1">
                <a:latin typeface="+mn-lt"/>
                <a:ea typeface="Arial" charset="0"/>
                <a:cs typeface="Arial" charset="0"/>
              </a:rPr>
              <a:t>Lipman</a:t>
            </a:r>
            <a:r>
              <a:rPr lang="en-US" dirty="0">
                <a:latin typeface="+mn-lt"/>
                <a:ea typeface="Arial" charset="0"/>
                <a:cs typeface="Arial" charset="0"/>
              </a:rPr>
              <a:t>, C. (2016).  Assessing children’s implicit attitudes using the Affective Misattribution Procedure.  </a:t>
            </a:r>
            <a:r>
              <a:rPr lang="en-US" i="1" dirty="0">
                <a:latin typeface="+mn-lt"/>
                <a:ea typeface="Arial" charset="0"/>
                <a:cs typeface="Arial" charset="0"/>
              </a:rPr>
              <a:t>Journal of Cognition and Development, 17</a:t>
            </a:r>
            <a:r>
              <a:rPr lang="en-US" dirty="0">
                <a:latin typeface="+mn-lt"/>
                <a:ea typeface="Arial" charset="0"/>
                <a:cs typeface="Arial" charset="0"/>
              </a:rPr>
              <a:t>, 505-525.</a:t>
            </a:r>
          </a:p>
          <a:p>
            <a:endParaRPr lang="en-US" dirty="0">
              <a:latin typeface="+mn-lt"/>
              <a:ea typeface="Arial" charset="0"/>
              <a:cs typeface="Arial" charset="0"/>
            </a:endParaRPr>
          </a:p>
          <a:p>
            <a:r>
              <a:rPr lang="en-US" dirty="0">
                <a:solidFill>
                  <a:srgbClr val="C00000"/>
                </a:solidFill>
                <a:latin typeface="+mn-lt"/>
              </a:rPr>
              <a:t>*</a:t>
            </a:r>
            <a:r>
              <a:rPr lang="en-US" dirty="0" err="1">
                <a:solidFill>
                  <a:srgbClr val="C00000"/>
                </a:solidFill>
                <a:latin typeface="+mn-lt"/>
              </a:rPr>
              <a:t>Yusa</a:t>
            </a:r>
            <a:r>
              <a:rPr lang="en-US" dirty="0">
                <a:solidFill>
                  <a:srgbClr val="C00000"/>
                </a:solidFill>
                <a:latin typeface="+mn-lt"/>
              </a:rPr>
              <a:t>, A., </a:t>
            </a:r>
            <a:r>
              <a:rPr lang="en-US" dirty="0" err="1">
                <a:solidFill>
                  <a:srgbClr val="C00000"/>
                </a:solidFill>
                <a:latin typeface="+mn-lt"/>
              </a:rPr>
              <a:t>Hynie</a:t>
            </a:r>
            <a:r>
              <a:rPr lang="en-US" dirty="0">
                <a:solidFill>
                  <a:srgbClr val="C00000"/>
                </a:solidFill>
                <a:latin typeface="+mn-lt"/>
              </a:rPr>
              <a:t>, M</a:t>
            </a:r>
            <a:r>
              <a:rPr lang="en-US" dirty="0">
                <a:latin typeface="+mn-lt"/>
              </a:rPr>
              <a:t>., &amp; Mitchell, S. (2016). Utilization of internal evaluation results by community mental health organizations: Credibility in different forms. </a:t>
            </a:r>
            <a:r>
              <a:rPr lang="en-US" i="1" dirty="0">
                <a:latin typeface="+mn-lt"/>
              </a:rPr>
              <a:t>Evaluation and Program Planning</a:t>
            </a:r>
            <a:r>
              <a:rPr lang="en-US" dirty="0">
                <a:latin typeface="+mn-lt"/>
              </a:rPr>
              <a:t>, 54, 11-18</a:t>
            </a:r>
            <a:endParaRPr lang="en-US" dirty="0">
              <a:latin typeface="+mn-lt"/>
              <a:ea typeface="Arial" charset="0"/>
              <a:cs typeface="Arial" charset="0"/>
            </a:endParaRPr>
          </a:p>
          <a:p>
            <a:endParaRPr lang="en-US" dirty="0">
              <a:latin typeface="+mn-lt"/>
              <a:ea typeface="Arial" charset="0"/>
              <a:cs typeface="Arial" charset="0"/>
            </a:endParaRPr>
          </a:p>
          <a:p>
            <a:r>
              <a:rPr lang="en-US" dirty="0" err="1">
                <a:latin typeface="+mn-lt"/>
                <a:ea typeface="Arial" charset="0"/>
                <a:cs typeface="Arial" charset="0"/>
              </a:rPr>
              <a:t>Zacks</a:t>
            </a:r>
            <a:r>
              <a:rPr lang="en-US" dirty="0">
                <a:latin typeface="+mn-lt"/>
                <a:ea typeface="Arial" charset="0"/>
                <a:cs typeface="Arial" charset="0"/>
              </a:rPr>
              <a:t>, J., </a:t>
            </a:r>
            <a:r>
              <a:rPr lang="en-US" dirty="0">
                <a:solidFill>
                  <a:srgbClr val="C00000"/>
                </a:solidFill>
                <a:latin typeface="+mn-lt"/>
                <a:ea typeface="Arial" charset="0"/>
                <a:cs typeface="Arial" charset="0"/>
              </a:rPr>
              <a:t>Mar, R. A., </a:t>
            </a:r>
            <a:r>
              <a:rPr lang="en-US" dirty="0">
                <a:latin typeface="+mn-lt"/>
                <a:ea typeface="Arial" charset="0"/>
                <a:cs typeface="Arial" charset="0"/>
              </a:rPr>
              <a:t>&amp; </a:t>
            </a:r>
            <a:r>
              <a:rPr lang="en-US" dirty="0">
                <a:solidFill>
                  <a:srgbClr val="FF0000"/>
                </a:solidFill>
                <a:latin typeface="+mn-lt"/>
                <a:ea typeface="Arial" charset="0"/>
                <a:cs typeface="Arial" charset="0"/>
              </a:rPr>
              <a:t>*</a:t>
            </a:r>
            <a:r>
              <a:rPr lang="en-US" dirty="0" err="1">
                <a:solidFill>
                  <a:srgbClr val="C00000"/>
                </a:solidFill>
                <a:latin typeface="+mn-lt"/>
                <a:ea typeface="Arial" charset="0"/>
                <a:cs typeface="Arial" charset="0"/>
              </a:rPr>
              <a:t>Calarco</a:t>
            </a:r>
            <a:r>
              <a:rPr lang="en-US" dirty="0">
                <a:solidFill>
                  <a:srgbClr val="C00000"/>
                </a:solidFill>
                <a:latin typeface="+mn-lt"/>
                <a:ea typeface="Arial" charset="0"/>
                <a:cs typeface="Arial" charset="0"/>
              </a:rPr>
              <a:t>, N</a:t>
            </a:r>
            <a:r>
              <a:rPr lang="en-US" u="sng" dirty="0">
                <a:latin typeface="+mn-lt"/>
                <a:ea typeface="Arial" charset="0"/>
                <a:cs typeface="Arial" charset="0"/>
              </a:rPr>
              <a:t>.</a:t>
            </a:r>
            <a:r>
              <a:rPr lang="en-US" dirty="0">
                <a:latin typeface="+mn-lt"/>
                <a:ea typeface="Arial" charset="0"/>
                <a:cs typeface="Arial" charset="0"/>
              </a:rPr>
              <a:t> (in press). The Cognitive Neuroscience of Discourse: Covered Ground and New Directions (pp. XX–XX). In D. Rapp, A. Britt, &amp; M. </a:t>
            </a:r>
            <a:r>
              <a:rPr lang="en-US" dirty="0" err="1">
                <a:latin typeface="+mn-lt"/>
                <a:ea typeface="Arial" charset="0"/>
                <a:cs typeface="Arial" charset="0"/>
              </a:rPr>
              <a:t>Schober</a:t>
            </a:r>
            <a:r>
              <a:rPr lang="en-US" dirty="0">
                <a:latin typeface="+mn-lt"/>
                <a:ea typeface="Arial" charset="0"/>
                <a:cs typeface="Arial" charset="0"/>
              </a:rPr>
              <a:t> (Eds.) Handbook of Discourse Processes, 2nd ed. New York, NY: Routledge.</a:t>
            </a:r>
          </a:p>
          <a:p>
            <a:endParaRPr lang="en-US" b="1" dirty="0">
              <a:ea typeface="Arial" charset="0"/>
              <a:cs typeface="Arial" charset="0"/>
            </a:endParaRPr>
          </a:p>
          <a:p>
            <a:endParaRPr lang="en-CA" b="1" dirty="0" smtClean="0">
              <a:latin typeface="+mn-lt"/>
            </a:endParaRPr>
          </a:p>
          <a:p>
            <a:endParaRPr lang="en-CA" b="1" dirty="0">
              <a:latin typeface="+mn-lt"/>
            </a:endParaRPr>
          </a:p>
        </p:txBody>
      </p:sp>
      <p:sp>
        <p:nvSpPr>
          <p:cNvPr id="6"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19</a:t>
            </a:r>
            <a:endParaRPr dirty="0"/>
          </a:p>
        </p:txBody>
      </p:sp>
    </p:spTree>
    <p:extLst>
      <p:ext uri="{BB962C8B-B14F-4D97-AF65-F5344CB8AC3E}">
        <p14:creationId xmlns:p14="http://schemas.microsoft.com/office/powerpoint/2010/main" val="15936947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9260" y="609600"/>
            <a:ext cx="6622540" cy="553998"/>
          </a:xfrm>
          <a:prstGeom prst="rect">
            <a:avLst/>
          </a:prstGeom>
        </p:spPr>
        <p:txBody>
          <a:bodyPr vert="horz" wrap="square" lIns="0" tIns="0" rIns="0" bIns="0" rtlCol="0">
            <a:spAutoFit/>
          </a:bodyPr>
          <a:lstStyle/>
          <a:p>
            <a:pPr marL="402590">
              <a:lnSpc>
                <a:spcPct val="100000"/>
              </a:lnSpc>
            </a:pPr>
            <a:r>
              <a:rPr spc="-195" dirty="0"/>
              <a:t>R</a:t>
            </a:r>
            <a:r>
              <a:rPr spc="-60" dirty="0"/>
              <a:t>es</a:t>
            </a:r>
            <a:r>
              <a:rPr spc="-50" dirty="0"/>
              <a:t>e</a:t>
            </a:r>
            <a:r>
              <a:rPr spc="160" dirty="0"/>
              <a:t>a</a:t>
            </a:r>
            <a:r>
              <a:rPr spc="5" dirty="0"/>
              <a:t>r</a:t>
            </a:r>
            <a:r>
              <a:rPr spc="55" dirty="0"/>
              <a:t>ch</a:t>
            </a:r>
            <a:r>
              <a:rPr spc="-30" dirty="0"/>
              <a:t> </a:t>
            </a:r>
            <a:r>
              <a:rPr lang="en-CA" spc="75" dirty="0" smtClean="0"/>
              <a:t>Accomplishments</a:t>
            </a:r>
            <a:endParaRPr spc="-20" dirty="0"/>
          </a:p>
        </p:txBody>
      </p:sp>
      <p:sp>
        <p:nvSpPr>
          <p:cNvPr id="4" name="object 4"/>
          <p:cNvSpPr txBox="1"/>
          <p:nvPr/>
        </p:nvSpPr>
        <p:spPr>
          <a:xfrm>
            <a:off x="650495" y="1629042"/>
            <a:ext cx="5640070" cy="5539978"/>
          </a:xfrm>
          <a:prstGeom prst="rect">
            <a:avLst/>
          </a:prstGeom>
        </p:spPr>
        <p:txBody>
          <a:bodyPr vert="horz" wrap="square" lIns="0" tIns="0" rIns="0" bIns="0" rtlCol="0">
            <a:spAutoFit/>
          </a:bodyPr>
          <a:lstStyle/>
          <a:p>
            <a:pPr marL="1289685">
              <a:lnSpc>
                <a:spcPct val="100000"/>
              </a:lnSpc>
            </a:pPr>
            <a:r>
              <a:rPr sz="2400" spc="-35" dirty="0" smtClean="0">
                <a:latin typeface="Arial"/>
                <a:cs typeface="Arial"/>
              </a:rPr>
              <a:t>Qua</a:t>
            </a:r>
            <a:r>
              <a:rPr lang="en-CA" sz="2400" spc="-45" dirty="0" err="1" smtClean="0">
                <a:latin typeface="Arial"/>
                <a:cs typeface="Arial"/>
              </a:rPr>
              <a:t>ntitative</a:t>
            </a:r>
            <a:r>
              <a:rPr lang="en-CA" sz="2400" spc="-45" dirty="0" smtClean="0">
                <a:latin typeface="Arial"/>
                <a:cs typeface="Arial"/>
              </a:rPr>
              <a:t> Methods</a:t>
            </a:r>
          </a:p>
          <a:p>
            <a:pPr marL="1289685">
              <a:lnSpc>
                <a:spcPct val="100000"/>
              </a:lnSpc>
            </a:pPr>
            <a:endParaRPr lang="en-US" sz="1200" b="1" dirty="0" smtClean="0"/>
          </a:p>
          <a:p>
            <a:r>
              <a:rPr lang="en-US" sz="1200" dirty="0" smtClean="0">
                <a:solidFill>
                  <a:srgbClr val="C00000"/>
                </a:solidFill>
              </a:rPr>
              <a:t>*Chalmers</a:t>
            </a:r>
            <a:r>
              <a:rPr lang="en-US" sz="1200" dirty="0">
                <a:solidFill>
                  <a:srgbClr val="C00000"/>
                </a:solidFill>
              </a:rPr>
              <a:t>, R.P</a:t>
            </a:r>
            <a:r>
              <a:rPr lang="en-US" sz="1200" dirty="0" smtClean="0">
                <a:solidFill>
                  <a:srgbClr val="C00000"/>
                </a:solidFill>
              </a:rPr>
              <a:t>., *</a:t>
            </a:r>
            <a:r>
              <a:rPr lang="en-US" sz="1200" dirty="0" err="1" smtClean="0">
                <a:solidFill>
                  <a:srgbClr val="C00000"/>
                </a:solidFill>
              </a:rPr>
              <a:t>Counsell</a:t>
            </a:r>
            <a:r>
              <a:rPr lang="en-US" sz="1200" dirty="0">
                <a:solidFill>
                  <a:srgbClr val="C00000"/>
                </a:solidFill>
              </a:rPr>
              <a:t>, A</a:t>
            </a:r>
            <a:r>
              <a:rPr lang="en-US" sz="1200" dirty="0" smtClean="0">
                <a:solidFill>
                  <a:srgbClr val="C00000"/>
                </a:solidFill>
              </a:rPr>
              <a:t>., </a:t>
            </a:r>
            <a:r>
              <a:rPr lang="en-US" sz="1200" dirty="0">
                <a:solidFill>
                  <a:srgbClr val="C00000"/>
                </a:solidFill>
              </a:rPr>
              <a:t>&amp; Flora, D.B</a:t>
            </a:r>
            <a:r>
              <a:rPr lang="en-US" sz="1200" dirty="0"/>
              <a:t>. (2016). It might not make a big DIF: Improved Differential Test Functioning statistics that account for sampling variability. </a:t>
            </a:r>
            <a:r>
              <a:rPr lang="en-US" sz="1200" i="1" dirty="0"/>
              <a:t>Educational and Psychological Measurement, 76,</a:t>
            </a:r>
            <a:r>
              <a:rPr lang="en-US" sz="1200" dirty="0"/>
              <a:t> 114-140.</a:t>
            </a:r>
            <a:endParaRPr lang="en-US" sz="1200" dirty="0" smtClean="0">
              <a:solidFill>
                <a:srgbClr val="C00000"/>
              </a:solidFill>
            </a:endParaRPr>
          </a:p>
          <a:p>
            <a:endParaRPr lang="en-US" sz="1200" dirty="0" smtClean="0">
              <a:solidFill>
                <a:srgbClr val="C00000"/>
              </a:solidFill>
            </a:endParaRPr>
          </a:p>
          <a:p>
            <a:r>
              <a:rPr lang="en-US" sz="1200" dirty="0" smtClean="0">
                <a:solidFill>
                  <a:srgbClr val="C00000"/>
                </a:solidFill>
              </a:rPr>
              <a:t>*</a:t>
            </a:r>
            <a:r>
              <a:rPr lang="en-US" sz="1200" dirty="0" err="1" smtClean="0">
                <a:solidFill>
                  <a:srgbClr val="C00000"/>
                </a:solidFill>
              </a:rPr>
              <a:t>Counsell</a:t>
            </a:r>
            <a:r>
              <a:rPr lang="en-US" sz="1200" dirty="0">
                <a:solidFill>
                  <a:srgbClr val="C00000"/>
                </a:solidFill>
              </a:rPr>
              <a:t>, A., &amp; </a:t>
            </a:r>
            <a:r>
              <a:rPr lang="en-US" sz="1200" dirty="0" err="1">
                <a:solidFill>
                  <a:srgbClr val="C00000"/>
                </a:solidFill>
              </a:rPr>
              <a:t>Cribbie</a:t>
            </a:r>
            <a:r>
              <a:rPr lang="en-US" sz="1200" dirty="0">
                <a:solidFill>
                  <a:srgbClr val="C00000"/>
                </a:solidFill>
              </a:rPr>
              <a:t>, R. A</a:t>
            </a:r>
            <a:r>
              <a:rPr lang="en-US" sz="1200" dirty="0"/>
              <a:t>. (in press). Using the errors-in-variables method in two-group pretest-posttest design. </a:t>
            </a:r>
            <a:r>
              <a:rPr lang="en-US" sz="1200" i="1" dirty="0"/>
              <a:t>Methodology</a:t>
            </a:r>
            <a:r>
              <a:rPr lang="en-US" sz="1200" dirty="0"/>
              <a:t>.</a:t>
            </a:r>
          </a:p>
          <a:p>
            <a:r>
              <a:rPr lang="en-US" sz="1200" b="1" dirty="0"/>
              <a:t> </a:t>
            </a:r>
            <a:endParaRPr lang="en-US" sz="1200" dirty="0"/>
          </a:p>
          <a:p>
            <a:r>
              <a:rPr lang="en-US" sz="1200" dirty="0" err="1">
                <a:solidFill>
                  <a:srgbClr val="C00000"/>
                </a:solidFill>
              </a:rPr>
              <a:t>Cribbie</a:t>
            </a:r>
            <a:r>
              <a:rPr lang="en-US" sz="1200" dirty="0">
                <a:solidFill>
                  <a:srgbClr val="C00000"/>
                </a:solidFill>
              </a:rPr>
              <a:t>, R. A., </a:t>
            </a:r>
            <a:r>
              <a:rPr lang="en-US" sz="1200" dirty="0" smtClean="0">
                <a:solidFill>
                  <a:srgbClr val="C00000"/>
                </a:solidFill>
              </a:rPr>
              <a:t>*</a:t>
            </a:r>
            <a:r>
              <a:rPr lang="en-US" sz="1200" dirty="0" err="1" smtClean="0">
                <a:solidFill>
                  <a:srgbClr val="C00000"/>
                </a:solidFill>
              </a:rPr>
              <a:t>Ragoonanan</a:t>
            </a:r>
            <a:r>
              <a:rPr lang="en-US" sz="1200" dirty="0">
                <a:solidFill>
                  <a:srgbClr val="C00000"/>
                </a:solidFill>
              </a:rPr>
              <a:t>, C., &amp; </a:t>
            </a:r>
            <a:r>
              <a:rPr lang="en-US" sz="1200" dirty="0" smtClean="0">
                <a:solidFill>
                  <a:srgbClr val="C00000"/>
                </a:solidFill>
              </a:rPr>
              <a:t>*</a:t>
            </a:r>
            <a:r>
              <a:rPr lang="en-US" sz="1200" dirty="0" err="1" smtClean="0">
                <a:solidFill>
                  <a:srgbClr val="C00000"/>
                </a:solidFill>
              </a:rPr>
              <a:t>Counsell</a:t>
            </a:r>
            <a:r>
              <a:rPr lang="en-US" sz="1200" dirty="0">
                <a:solidFill>
                  <a:srgbClr val="C00000"/>
                </a:solidFill>
              </a:rPr>
              <a:t>, A</a:t>
            </a:r>
            <a:r>
              <a:rPr lang="en-US" sz="1200" dirty="0"/>
              <a:t>. (in press). Testing for negligible interaction: A coherent and robust approach. </a:t>
            </a:r>
            <a:r>
              <a:rPr lang="en-US" sz="1200" i="1" dirty="0"/>
              <a:t>British Journal of Mathematical and Statistical Psychology</a:t>
            </a:r>
            <a:r>
              <a:rPr lang="en-US" sz="1200" dirty="0" smtClean="0"/>
              <a:t>.</a:t>
            </a:r>
          </a:p>
          <a:p>
            <a:endParaRPr lang="en-US" sz="1200" dirty="0"/>
          </a:p>
          <a:p>
            <a:r>
              <a:rPr lang="en-US" sz="1200" dirty="0">
                <a:solidFill>
                  <a:srgbClr val="C00000"/>
                </a:solidFill>
              </a:rPr>
              <a:t>Friendly, M</a:t>
            </a:r>
            <a:r>
              <a:rPr lang="en-US" sz="1200" dirty="0"/>
              <a:t>. &amp; Meyer, </a:t>
            </a:r>
            <a:r>
              <a:rPr lang="en-US" sz="1200" dirty="0" smtClean="0"/>
              <a:t>D. </a:t>
            </a:r>
            <a:r>
              <a:rPr lang="en-US" sz="1200" i="1" dirty="0" smtClean="0"/>
              <a:t>Discrete </a:t>
            </a:r>
            <a:r>
              <a:rPr lang="en-US" sz="1200" i="1" dirty="0"/>
              <a:t>Data Analysis with R: Visualization and Modeling Techniques for Categorical and Count </a:t>
            </a:r>
            <a:r>
              <a:rPr lang="en-US" sz="1200" i="1" dirty="0" smtClean="0"/>
              <a:t>Data</a:t>
            </a:r>
            <a:r>
              <a:rPr lang="en-US" sz="1200" dirty="0" smtClean="0"/>
              <a:t>. </a:t>
            </a:r>
            <a:r>
              <a:rPr lang="tr-TR" sz="1200" dirty="0" err="1" smtClean="0"/>
              <a:t>Chapman</a:t>
            </a:r>
            <a:r>
              <a:rPr lang="tr-TR" sz="1200" dirty="0" smtClean="0"/>
              <a:t> </a:t>
            </a:r>
            <a:r>
              <a:rPr lang="tr-TR" sz="1200" dirty="0"/>
              <a:t>&amp; </a:t>
            </a:r>
            <a:r>
              <a:rPr lang="tr-TR" sz="1200" dirty="0" err="1"/>
              <a:t>Hall</a:t>
            </a:r>
            <a:r>
              <a:rPr lang="tr-TR" sz="1200" dirty="0"/>
              <a:t>/CRC</a:t>
            </a:r>
            <a:r>
              <a:rPr lang="tr-TR" sz="1200" i="1" dirty="0"/>
              <a:t>, </a:t>
            </a:r>
            <a:r>
              <a:rPr lang="tr-TR" sz="1200" dirty="0" smtClean="0"/>
              <a:t>2016</a:t>
            </a:r>
            <a:endParaRPr lang="tr-TR" sz="1200" dirty="0"/>
          </a:p>
          <a:p>
            <a:endParaRPr lang="tr-TR" sz="1200" b="1" dirty="0"/>
          </a:p>
          <a:p>
            <a:r>
              <a:rPr lang="tr-TR" sz="1200" dirty="0" err="1">
                <a:solidFill>
                  <a:srgbClr val="C00000"/>
                </a:solidFill>
              </a:rPr>
              <a:t>Friendly</a:t>
            </a:r>
            <a:r>
              <a:rPr lang="tr-TR" sz="1200" dirty="0">
                <a:solidFill>
                  <a:srgbClr val="C00000"/>
                </a:solidFill>
              </a:rPr>
              <a:t>, M</a:t>
            </a:r>
            <a:r>
              <a:rPr lang="tr-TR" sz="1200" dirty="0"/>
              <a:t>. &amp; </a:t>
            </a:r>
            <a:r>
              <a:rPr lang="tr-TR" sz="1200" dirty="0" err="1"/>
              <a:t>Sigal</a:t>
            </a:r>
            <a:r>
              <a:rPr lang="tr-TR" sz="1200" dirty="0"/>
              <a:t>, </a:t>
            </a:r>
            <a:r>
              <a:rPr lang="tr-TR" sz="1200" dirty="0" smtClean="0"/>
              <a:t>M. </a:t>
            </a:r>
            <a:r>
              <a:rPr lang="tr-TR" sz="1200" dirty="0" err="1" smtClean="0"/>
              <a:t>Graphical</a:t>
            </a:r>
            <a:r>
              <a:rPr lang="tr-TR" sz="1200" dirty="0" smtClean="0"/>
              <a:t> </a:t>
            </a:r>
            <a:r>
              <a:rPr lang="tr-TR" sz="1200" dirty="0" err="1"/>
              <a:t>Methods</a:t>
            </a:r>
            <a:r>
              <a:rPr lang="tr-TR" sz="1200" dirty="0"/>
              <a:t> </a:t>
            </a:r>
            <a:r>
              <a:rPr lang="tr-TR" sz="1200" dirty="0" err="1"/>
              <a:t>for</a:t>
            </a:r>
            <a:r>
              <a:rPr lang="tr-TR" sz="1200" dirty="0"/>
              <a:t> </a:t>
            </a:r>
            <a:r>
              <a:rPr lang="tr-TR" sz="1200" dirty="0" err="1"/>
              <a:t>Multivariate</a:t>
            </a:r>
            <a:r>
              <a:rPr lang="tr-TR" sz="1200" dirty="0"/>
              <a:t> </a:t>
            </a:r>
            <a:r>
              <a:rPr lang="tr-TR" sz="1200" dirty="0" err="1"/>
              <a:t>Linear</a:t>
            </a:r>
            <a:r>
              <a:rPr lang="tr-TR" sz="1200" dirty="0"/>
              <a:t> </a:t>
            </a:r>
            <a:r>
              <a:rPr lang="tr-TR" sz="1200" dirty="0" err="1"/>
              <a:t>Models</a:t>
            </a:r>
            <a:r>
              <a:rPr lang="tr-TR" sz="1200" dirty="0"/>
              <a:t> in </a:t>
            </a:r>
            <a:r>
              <a:rPr lang="tr-TR" sz="1200" dirty="0" err="1"/>
              <a:t>Psychological</a:t>
            </a:r>
            <a:r>
              <a:rPr lang="tr-TR" sz="1200" dirty="0"/>
              <a:t> </a:t>
            </a:r>
            <a:r>
              <a:rPr lang="tr-TR" sz="1200" dirty="0" err="1"/>
              <a:t>Research</a:t>
            </a:r>
            <a:r>
              <a:rPr lang="tr-TR" sz="1200" dirty="0"/>
              <a:t>: An R </a:t>
            </a:r>
            <a:r>
              <a:rPr lang="tr-TR" sz="1200" dirty="0" err="1" smtClean="0"/>
              <a:t>Tutorial</a:t>
            </a:r>
            <a:r>
              <a:rPr lang="tr-TR" sz="1200" dirty="0"/>
              <a:t> </a:t>
            </a:r>
            <a:r>
              <a:rPr lang="en-US" sz="1200" i="1" dirty="0" smtClean="0"/>
              <a:t>The </a:t>
            </a:r>
            <a:r>
              <a:rPr lang="en-US" sz="1200" i="1" dirty="0"/>
              <a:t>Quantitative Methods for Psychology, </a:t>
            </a:r>
            <a:r>
              <a:rPr lang="en-US" sz="1200" dirty="0"/>
              <a:t>2017</a:t>
            </a:r>
            <a:r>
              <a:rPr lang="en-US" sz="1200" i="1" dirty="0"/>
              <a:t>, 13(1)</a:t>
            </a:r>
            <a:r>
              <a:rPr lang="en-US" sz="1200" dirty="0"/>
              <a:t>, 20-45 </a:t>
            </a:r>
            <a:r>
              <a:rPr lang="en-US" sz="1200" dirty="0" smtClean="0"/>
              <a:t>. </a:t>
            </a:r>
            <a:endParaRPr lang="en-US" sz="1200" dirty="0"/>
          </a:p>
          <a:p>
            <a:r>
              <a:rPr lang="en-US" sz="1200" dirty="0"/>
              <a:t> </a:t>
            </a:r>
          </a:p>
          <a:p>
            <a:r>
              <a:rPr lang="en-US" sz="1200" dirty="0" smtClean="0">
                <a:solidFill>
                  <a:srgbClr val="C00000"/>
                </a:solidFill>
              </a:rPr>
              <a:t>*Ng</a:t>
            </a:r>
            <a:r>
              <a:rPr lang="en-US" sz="1200" dirty="0">
                <a:solidFill>
                  <a:srgbClr val="C00000"/>
                </a:solidFill>
              </a:rPr>
              <a:t>, V. &amp; </a:t>
            </a:r>
            <a:r>
              <a:rPr lang="en-US" sz="1200" dirty="0" err="1">
                <a:solidFill>
                  <a:srgbClr val="C00000"/>
                </a:solidFill>
              </a:rPr>
              <a:t>Cribbie</a:t>
            </a:r>
            <a:r>
              <a:rPr lang="en-US" sz="1200" dirty="0">
                <a:solidFill>
                  <a:srgbClr val="C00000"/>
                </a:solidFill>
              </a:rPr>
              <a:t>, R. A. </a:t>
            </a:r>
            <a:r>
              <a:rPr lang="en-US" sz="1200" dirty="0"/>
              <a:t>(in press). Modeling continuous, skewed and </a:t>
            </a:r>
            <a:r>
              <a:rPr lang="en-US" sz="1200" dirty="0" err="1"/>
              <a:t>heteroscedastic</a:t>
            </a:r>
            <a:r>
              <a:rPr lang="en-US" sz="1200" dirty="0"/>
              <a:t> outcomes in psychology: Is generalized modeling the best 'fit'? </a:t>
            </a:r>
            <a:r>
              <a:rPr lang="en-US" sz="1200" i="1" dirty="0"/>
              <a:t>Current Psychology</a:t>
            </a:r>
            <a:r>
              <a:rPr lang="en-US" sz="1200" dirty="0" smtClean="0"/>
              <a:t>.</a:t>
            </a:r>
          </a:p>
          <a:p>
            <a:endParaRPr lang="en-US" sz="1200" dirty="0"/>
          </a:p>
          <a:p>
            <a:r>
              <a:rPr lang="en-US" sz="1200" dirty="0" err="1">
                <a:solidFill>
                  <a:srgbClr val="C00000"/>
                </a:solidFill>
              </a:rPr>
              <a:t>Pek</a:t>
            </a:r>
            <a:r>
              <a:rPr lang="en-US" sz="1200" dirty="0">
                <a:solidFill>
                  <a:srgbClr val="C00000"/>
                </a:solidFill>
              </a:rPr>
              <a:t>, J., *Chalmers, R. P</a:t>
            </a:r>
            <a:r>
              <a:rPr lang="en-US" sz="1200" dirty="0"/>
              <a:t>, &amp; </a:t>
            </a:r>
            <a:r>
              <a:rPr lang="en-US" sz="1200" dirty="0" err="1"/>
              <a:t>Monette</a:t>
            </a:r>
            <a:r>
              <a:rPr lang="en-US" sz="1200" dirty="0"/>
              <a:t>, G. (2016). On the relationship between confidence sets and exchangeable weights in multiple linear regression. </a:t>
            </a:r>
            <a:r>
              <a:rPr lang="en-US" sz="1200" i="1" dirty="0"/>
              <a:t>Multivariate Behavioral Research</a:t>
            </a:r>
            <a:r>
              <a:rPr lang="en-US" sz="1200" dirty="0"/>
              <a:t>, 51, 719-739. </a:t>
            </a:r>
            <a:endParaRPr lang="en-US" sz="1200" dirty="0" smtClean="0"/>
          </a:p>
          <a:p>
            <a:endParaRPr lang="en-US" sz="1200" dirty="0" smtClean="0"/>
          </a:p>
          <a:p>
            <a:r>
              <a:rPr lang="en-US" sz="1200" dirty="0" err="1" smtClean="0">
                <a:solidFill>
                  <a:srgbClr val="C00000"/>
                </a:solidFill>
              </a:rPr>
              <a:t>Pek</a:t>
            </a:r>
            <a:r>
              <a:rPr lang="en-US" sz="1200" dirty="0">
                <a:solidFill>
                  <a:srgbClr val="C00000"/>
                </a:solidFill>
              </a:rPr>
              <a:t>, J., </a:t>
            </a:r>
            <a:r>
              <a:rPr lang="en-US" sz="1200" dirty="0"/>
              <a:t>&amp; Hoyle, R. H. (2016). On the (in)validity of tests of simple mediation: Threats and solutions. </a:t>
            </a:r>
            <a:r>
              <a:rPr lang="en-US" sz="1200" i="1" dirty="0"/>
              <a:t>Social and Personality Psychology Compass</a:t>
            </a:r>
            <a:r>
              <a:rPr lang="en-US" sz="1200" dirty="0"/>
              <a:t>, 10, 150--163. </a:t>
            </a:r>
            <a:endParaRPr lang="en-US" sz="1200" dirty="0" smtClean="0"/>
          </a:p>
          <a:p>
            <a:endParaRPr lang="en-US" sz="1200" dirty="0"/>
          </a:p>
        </p:txBody>
      </p:sp>
      <p:sp>
        <p:nvSpPr>
          <p:cNvPr id="3" name="TextBox 2"/>
          <p:cNvSpPr txBox="1"/>
          <p:nvPr/>
        </p:nvSpPr>
        <p:spPr>
          <a:xfrm>
            <a:off x="608963" y="7315200"/>
            <a:ext cx="5640070" cy="1169551"/>
          </a:xfrm>
          <a:prstGeom prst="rect">
            <a:avLst/>
          </a:prstGeom>
          <a:solidFill>
            <a:schemeClr val="bg1">
              <a:lumMod val="85000"/>
            </a:schemeClr>
          </a:solidFill>
          <a:ln>
            <a:solidFill>
              <a:srgbClr val="C00000"/>
            </a:solidFill>
          </a:ln>
        </p:spPr>
        <p:txBody>
          <a:bodyPr wrap="square" rtlCol="0">
            <a:spAutoFit/>
          </a:bodyPr>
          <a:lstStyle/>
          <a:p>
            <a:r>
              <a:rPr lang="en-US" sz="1400" i="1" dirty="0"/>
              <a:t>The best part of the past year at York University was… </a:t>
            </a:r>
            <a:endParaRPr lang="en-US" sz="1400" i="1" dirty="0" smtClean="0"/>
          </a:p>
          <a:p>
            <a:endParaRPr lang="en-US" sz="1400" dirty="0"/>
          </a:p>
          <a:p>
            <a:r>
              <a:rPr lang="en-US" sz="1400" dirty="0" smtClean="0"/>
              <a:t>Working </a:t>
            </a:r>
            <a:r>
              <a:rPr lang="en-US" sz="1400" dirty="0"/>
              <a:t>with postdoctoral research fellow </a:t>
            </a:r>
            <a:r>
              <a:rPr lang="en-US" sz="1400" dirty="0" smtClean="0">
                <a:solidFill>
                  <a:srgbClr val="C00000"/>
                </a:solidFill>
              </a:rPr>
              <a:t>*Jessica </a:t>
            </a:r>
            <a:r>
              <a:rPr lang="en-US" sz="1400" dirty="0">
                <a:solidFill>
                  <a:srgbClr val="C00000"/>
                </a:solidFill>
              </a:rPr>
              <a:t>K. Flake </a:t>
            </a:r>
            <a:r>
              <a:rPr lang="en-US" sz="1400" dirty="0"/>
              <a:t>on a systematic survey about the practice of measurement in empirical research. </a:t>
            </a:r>
            <a:endParaRPr lang="en-US" sz="1400" dirty="0" smtClean="0"/>
          </a:p>
          <a:p>
            <a:r>
              <a:rPr lang="en-US" sz="1400" dirty="0" smtClean="0">
                <a:solidFill>
                  <a:srgbClr val="C00000"/>
                </a:solidFill>
              </a:rPr>
              <a:t>- Dr. </a:t>
            </a:r>
            <a:r>
              <a:rPr lang="en-US" sz="1400" dirty="0" err="1" smtClean="0">
                <a:solidFill>
                  <a:srgbClr val="C00000"/>
                </a:solidFill>
              </a:rPr>
              <a:t>Jolynn</a:t>
            </a:r>
            <a:r>
              <a:rPr lang="en-US" sz="1400" dirty="0" smtClean="0">
                <a:solidFill>
                  <a:srgbClr val="C00000"/>
                </a:solidFill>
              </a:rPr>
              <a:t> </a:t>
            </a:r>
            <a:r>
              <a:rPr lang="en-US" sz="1400" dirty="0" err="1" smtClean="0">
                <a:solidFill>
                  <a:srgbClr val="C00000"/>
                </a:solidFill>
              </a:rPr>
              <a:t>Pek</a:t>
            </a:r>
            <a:endParaRPr lang="en-US" sz="1400" dirty="0">
              <a:solidFill>
                <a:srgbClr val="C00000"/>
              </a:solidFill>
            </a:endParaRPr>
          </a:p>
        </p:txBody>
      </p:sp>
      <p:sp>
        <p:nvSpPr>
          <p:cNvPr id="6"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20</a:t>
            </a:r>
            <a:endParaRPr dirty="0"/>
          </a:p>
        </p:txBody>
      </p:sp>
    </p:spTree>
    <p:extLst>
      <p:ext uri="{BB962C8B-B14F-4D97-AF65-F5344CB8AC3E}">
        <p14:creationId xmlns:p14="http://schemas.microsoft.com/office/powerpoint/2010/main" val="1557819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New Faculty</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943" y="5543990"/>
            <a:ext cx="3583457" cy="3095009"/>
          </a:xfrm>
          <a:prstGeom prst="rect">
            <a:avLst/>
          </a:prstGeom>
          <a:ln>
            <a:solidFill>
              <a:schemeClr val="tx1"/>
            </a:solidFill>
          </a:ln>
        </p:spPr>
      </p:pic>
      <p:sp>
        <p:nvSpPr>
          <p:cNvPr id="7" name="TextBox 6"/>
          <p:cNvSpPr txBox="1"/>
          <p:nvPr/>
        </p:nvSpPr>
        <p:spPr>
          <a:xfrm>
            <a:off x="4255770" y="5543990"/>
            <a:ext cx="2319486" cy="2585323"/>
          </a:xfrm>
          <a:prstGeom prst="rect">
            <a:avLst/>
          </a:prstGeom>
          <a:noFill/>
          <a:ln w="19050">
            <a:solidFill>
              <a:schemeClr val="tx1"/>
            </a:solidFill>
          </a:ln>
        </p:spPr>
        <p:txBody>
          <a:bodyPr wrap="square" rtlCol="0">
            <a:spAutoFit/>
          </a:bodyPr>
          <a:lstStyle/>
          <a:p>
            <a:r>
              <a:rPr lang="en-US" dirty="0" smtClean="0"/>
              <a:t>The </a:t>
            </a:r>
            <a:r>
              <a:rPr lang="en-US" dirty="0"/>
              <a:t>Psychology Department welcomes </a:t>
            </a:r>
            <a:r>
              <a:rPr lang="en-US" dirty="0">
                <a:solidFill>
                  <a:srgbClr val="C00000"/>
                </a:solidFill>
              </a:rPr>
              <a:t>Dr. </a:t>
            </a:r>
            <a:r>
              <a:rPr lang="en-US" dirty="0" smtClean="0">
                <a:solidFill>
                  <a:srgbClr val="C00000"/>
                </a:solidFill>
              </a:rPr>
              <a:t>Monique Herbert </a:t>
            </a:r>
            <a:r>
              <a:rPr lang="en-US" dirty="0" smtClean="0"/>
              <a:t>to the Quantitative Methods Area! </a:t>
            </a:r>
            <a:endParaRPr lang="en-US" dirty="0"/>
          </a:p>
          <a:p>
            <a:endParaRPr lang="en-US" dirty="0" smtClean="0"/>
          </a:p>
          <a:p>
            <a:r>
              <a:rPr lang="en-US" dirty="0" smtClean="0"/>
              <a:t>Dr. Herbert teaching a class in introductory statistics.</a:t>
            </a:r>
          </a:p>
        </p:txBody>
      </p:sp>
      <p:sp>
        <p:nvSpPr>
          <p:cNvPr id="8" name="TextBox 7"/>
          <p:cNvSpPr txBox="1"/>
          <p:nvPr/>
        </p:nvSpPr>
        <p:spPr>
          <a:xfrm>
            <a:off x="4255770" y="1600200"/>
            <a:ext cx="2319486" cy="3139321"/>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The </a:t>
            </a:r>
            <a:r>
              <a:rPr lang="en-US" dirty="0"/>
              <a:t>Psychology Department welcomes </a:t>
            </a:r>
            <a:r>
              <a:rPr lang="en-US" dirty="0">
                <a:solidFill>
                  <a:srgbClr val="C00000"/>
                </a:solidFill>
              </a:rPr>
              <a:t>Dr. Amy </a:t>
            </a:r>
            <a:r>
              <a:rPr lang="en-US" dirty="0" err="1">
                <a:solidFill>
                  <a:srgbClr val="C00000"/>
                </a:solidFill>
              </a:rPr>
              <a:t>Muise</a:t>
            </a:r>
            <a:r>
              <a:rPr lang="en-US" dirty="0">
                <a:solidFill>
                  <a:srgbClr val="C00000"/>
                </a:solidFill>
              </a:rPr>
              <a:t> </a:t>
            </a:r>
            <a:r>
              <a:rPr lang="en-US" dirty="0" smtClean="0"/>
              <a:t>to the Social-Personality area!</a:t>
            </a:r>
          </a:p>
          <a:p>
            <a:endParaRPr lang="en-US" dirty="0"/>
          </a:p>
          <a:p>
            <a:r>
              <a:rPr lang="en-US" dirty="0" smtClean="0"/>
              <a:t>Dr</a:t>
            </a:r>
            <a:r>
              <a:rPr lang="en-US" dirty="0"/>
              <a:t>. </a:t>
            </a:r>
            <a:r>
              <a:rPr lang="en-US" dirty="0" err="1"/>
              <a:t>Muise</a:t>
            </a:r>
            <a:r>
              <a:rPr lang="en-US" dirty="0"/>
              <a:t> </a:t>
            </a:r>
            <a:r>
              <a:rPr lang="en-US" dirty="0" smtClean="0"/>
              <a:t>(</a:t>
            </a:r>
            <a:r>
              <a:rPr lang="en-US" dirty="0" err="1" smtClean="0"/>
              <a:t>centre</a:t>
            </a:r>
            <a:r>
              <a:rPr lang="en-US" dirty="0" smtClean="0"/>
              <a:t>) </a:t>
            </a:r>
            <a:r>
              <a:rPr lang="en-US" dirty="0"/>
              <a:t>pictured with </a:t>
            </a:r>
            <a:r>
              <a:rPr lang="en-US" dirty="0" smtClean="0"/>
              <a:t>her </a:t>
            </a:r>
            <a:r>
              <a:rPr lang="en-US" dirty="0"/>
              <a:t>lab attending </a:t>
            </a:r>
            <a:r>
              <a:rPr lang="en-US" dirty="0" smtClean="0"/>
              <a:t>The Canadian Sex Research Forum </a:t>
            </a:r>
            <a:r>
              <a:rPr lang="en-US" dirty="0"/>
              <a:t>in Quebec </a:t>
            </a:r>
            <a:r>
              <a:rPr lang="en-US" dirty="0" smtClean="0"/>
              <a:t>City.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279" y="1590576"/>
            <a:ext cx="3551121" cy="3148945"/>
          </a:xfrm>
          <a:prstGeom prst="rect">
            <a:avLst/>
          </a:prstGeom>
        </p:spPr>
      </p:pic>
      <p:sp>
        <p:nvSpPr>
          <p:cNvPr id="10"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21</a:t>
            </a:r>
            <a:endParaRPr dirty="0"/>
          </a:p>
        </p:txBody>
      </p:sp>
    </p:spTree>
    <p:extLst>
      <p:ext uri="{BB962C8B-B14F-4D97-AF65-F5344CB8AC3E}">
        <p14:creationId xmlns:p14="http://schemas.microsoft.com/office/powerpoint/2010/main" val="7195228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07" y="616588"/>
            <a:ext cx="6622540" cy="553998"/>
          </a:xfrm>
        </p:spPr>
        <p:txBody>
          <a:bodyPr/>
          <a:lstStyle/>
          <a:p>
            <a:pPr algn="ctr"/>
            <a:r>
              <a:rPr lang="en-US" dirty="0" smtClean="0"/>
              <a:t>Faculty Awards</a:t>
            </a:r>
            <a:endParaRPr lang="en-US" dirty="0"/>
          </a:p>
        </p:txBody>
      </p:sp>
      <p:sp>
        <p:nvSpPr>
          <p:cNvPr id="6" name="TextBox 5"/>
          <p:cNvSpPr txBox="1"/>
          <p:nvPr/>
        </p:nvSpPr>
        <p:spPr>
          <a:xfrm>
            <a:off x="2684503" y="1468735"/>
            <a:ext cx="1336596" cy="461665"/>
          </a:xfrm>
          <a:prstGeom prst="rect">
            <a:avLst/>
          </a:prstGeom>
          <a:noFill/>
        </p:spPr>
        <p:txBody>
          <a:bodyPr wrap="square" rtlCol="0">
            <a:spAutoFit/>
          </a:bodyPr>
          <a:lstStyle/>
          <a:p>
            <a:r>
              <a:rPr lang="en-US" sz="2400" dirty="0" smtClean="0">
                <a:latin typeface="Arial" charset="0"/>
                <a:ea typeface="Arial" charset="0"/>
                <a:cs typeface="Arial" charset="0"/>
              </a:rPr>
              <a:t>Grants</a:t>
            </a:r>
            <a:endParaRPr lang="en-US" sz="2400" dirty="0">
              <a:latin typeface="Arial" charset="0"/>
              <a:ea typeface="Arial" charset="0"/>
              <a:cs typeface="Arial" charset="0"/>
            </a:endParaRPr>
          </a:p>
        </p:txBody>
      </p:sp>
      <p:sp>
        <p:nvSpPr>
          <p:cNvPr id="7" name="TextBox 6"/>
          <p:cNvSpPr txBox="1"/>
          <p:nvPr/>
        </p:nvSpPr>
        <p:spPr>
          <a:xfrm>
            <a:off x="317632" y="2063693"/>
            <a:ext cx="6180489" cy="954107"/>
          </a:xfrm>
          <a:prstGeom prst="rect">
            <a:avLst/>
          </a:prstGeom>
          <a:solidFill>
            <a:schemeClr val="bg1">
              <a:lumMod val="85000"/>
            </a:schemeClr>
          </a:solidFill>
          <a:ln>
            <a:solidFill>
              <a:schemeClr val="tx1"/>
            </a:solidFill>
          </a:ln>
        </p:spPr>
        <p:txBody>
          <a:bodyPr wrap="square" rtlCol="0">
            <a:spAutoFit/>
          </a:bodyPr>
          <a:lstStyle/>
          <a:p>
            <a:r>
              <a:rPr lang="en-US" sz="1400" b="1" dirty="0">
                <a:latin typeface="Arial" panose="020B0604020202020204" pitchFamily="34" charset="0"/>
                <a:cs typeface="Arial" panose="020B0604020202020204" pitchFamily="34" charset="0"/>
              </a:rPr>
              <a:t>Here are some examples of the range of the external awards to our faculty members in the 2015-2016 fiscal year (unless otherwise indicated).  The amount listed is usually the amount awarded for that academic year (unless otherwise indicated for total award). </a:t>
            </a:r>
          </a:p>
        </p:txBody>
      </p:sp>
      <p:sp>
        <p:nvSpPr>
          <p:cNvPr id="8" name="TextBox 7"/>
          <p:cNvSpPr txBox="1"/>
          <p:nvPr/>
        </p:nvSpPr>
        <p:spPr>
          <a:xfrm>
            <a:off x="333155" y="3239109"/>
            <a:ext cx="6138247" cy="5447645"/>
          </a:xfrm>
          <a:prstGeom prst="rect">
            <a:avLst/>
          </a:prstGeom>
          <a:noFill/>
        </p:spPr>
        <p:txBody>
          <a:bodyPr wrap="square" rtlCol="0">
            <a:spAutoFit/>
          </a:bodyPr>
          <a:lstStyle/>
          <a:p>
            <a:r>
              <a:rPr lang="en-US" sz="1200" spc="-55" dirty="0" smtClean="0">
                <a:solidFill>
                  <a:srgbClr val="C5092B"/>
                </a:solidFill>
                <a:latin typeface="Arial"/>
                <a:cs typeface="Arial"/>
              </a:rPr>
              <a:t>Dr. Scott Adler</a:t>
            </a:r>
          </a:p>
          <a:p>
            <a:pPr marL="171450" indent="-171450">
              <a:buFont typeface="Arial" charset="0"/>
              <a:buChar char="•"/>
            </a:pPr>
            <a:r>
              <a:rPr lang="en-US" sz="1200" spc="-55" dirty="0" smtClean="0">
                <a:latin typeface="Arial"/>
                <a:cs typeface="Arial"/>
              </a:rPr>
              <a:t>The </a:t>
            </a:r>
            <a:r>
              <a:rPr lang="en-US" sz="1200" spc="-55" dirty="0" err="1" smtClean="0">
                <a:latin typeface="Arial"/>
                <a:cs typeface="Arial"/>
              </a:rPr>
              <a:t>Hallward</a:t>
            </a:r>
            <a:r>
              <a:rPr lang="en-US" sz="1200" spc="-55" dirty="0" smtClean="0">
                <a:latin typeface="Arial"/>
                <a:cs typeface="Arial"/>
              </a:rPr>
              <a:t> Fund of the Toronto Foundation</a:t>
            </a:r>
          </a:p>
          <a:p>
            <a:pPr marL="171450" indent="-171450">
              <a:buFont typeface="Arial" charset="0"/>
              <a:buChar char="•"/>
            </a:pPr>
            <a:r>
              <a:rPr lang="en-US" sz="1200" b="1" spc="-55" dirty="0">
                <a:latin typeface="Arial"/>
                <a:cs typeface="Arial"/>
              </a:rPr>
              <a:t>Exploring the </a:t>
            </a:r>
            <a:r>
              <a:rPr lang="en-US" sz="1200" b="1" spc="-55" dirty="0" smtClean="0">
                <a:latin typeface="Arial"/>
                <a:cs typeface="Arial"/>
              </a:rPr>
              <a:t>caesarean </a:t>
            </a:r>
            <a:r>
              <a:rPr lang="en-US" sz="1200" b="1" spc="-55" dirty="0">
                <a:latin typeface="Arial"/>
                <a:cs typeface="Arial"/>
              </a:rPr>
              <a:t>s</a:t>
            </a:r>
            <a:r>
              <a:rPr lang="en-US" sz="1200" b="1" spc="-55" dirty="0" smtClean="0">
                <a:latin typeface="Arial"/>
                <a:cs typeface="Arial"/>
              </a:rPr>
              <a:t>ection </a:t>
            </a:r>
            <a:r>
              <a:rPr lang="en-US" sz="1200" b="1" spc="-55" dirty="0">
                <a:latin typeface="Arial"/>
                <a:cs typeface="Arial"/>
              </a:rPr>
              <a:t>b</a:t>
            </a:r>
            <a:r>
              <a:rPr lang="en-US" sz="1200" b="1" spc="-55" dirty="0" smtClean="0">
                <a:latin typeface="Arial"/>
                <a:cs typeface="Arial"/>
              </a:rPr>
              <a:t>irth </a:t>
            </a:r>
            <a:r>
              <a:rPr lang="en-US" sz="1200" b="1" spc="-55" dirty="0">
                <a:latin typeface="Arial"/>
                <a:cs typeface="Arial"/>
              </a:rPr>
              <a:t>e</a:t>
            </a:r>
            <a:r>
              <a:rPr lang="en-US" sz="1200" b="1" spc="-55" dirty="0" smtClean="0">
                <a:latin typeface="Arial"/>
                <a:cs typeface="Arial"/>
              </a:rPr>
              <a:t>xperience </a:t>
            </a:r>
            <a:r>
              <a:rPr lang="en-US" sz="1200" b="1" spc="-55" dirty="0">
                <a:latin typeface="Arial"/>
                <a:cs typeface="Arial"/>
              </a:rPr>
              <a:t>as a </a:t>
            </a:r>
            <a:r>
              <a:rPr lang="en-US" sz="1200" b="1" spc="-55" dirty="0" smtClean="0">
                <a:latin typeface="Arial"/>
                <a:cs typeface="Arial"/>
              </a:rPr>
              <a:t>risk </a:t>
            </a:r>
            <a:r>
              <a:rPr lang="en-US" sz="1200" b="1" spc="-55" dirty="0">
                <a:latin typeface="Arial"/>
                <a:cs typeface="Arial"/>
              </a:rPr>
              <a:t>f</a:t>
            </a:r>
            <a:r>
              <a:rPr lang="en-US" sz="1200" b="1" spc="-55" dirty="0" smtClean="0">
                <a:latin typeface="Arial"/>
                <a:cs typeface="Arial"/>
              </a:rPr>
              <a:t>actor </a:t>
            </a:r>
            <a:r>
              <a:rPr lang="en-US" sz="1200" b="1" spc="-55" dirty="0">
                <a:latin typeface="Arial"/>
                <a:cs typeface="Arial"/>
              </a:rPr>
              <a:t>for </a:t>
            </a:r>
            <a:r>
              <a:rPr lang="en-US" sz="1200" b="1" spc="-55" dirty="0" smtClean="0">
                <a:latin typeface="Arial"/>
                <a:cs typeface="Arial"/>
              </a:rPr>
              <a:t>attentional </a:t>
            </a:r>
            <a:r>
              <a:rPr lang="en-US" sz="1200" b="1" spc="-55" dirty="0">
                <a:latin typeface="Arial"/>
                <a:cs typeface="Arial"/>
              </a:rPr>
              <a:t>and </a:t>
            </a:r>
            <a:r>
              <a:rPr lang="en-US" sz="1200" b="1" spc="-55" dirty="0" smtClean="0">
                <a:latin typeface="Arial"/>
                <a:cs typeface="Arial"/>
              </a:rPr>
              <a:t>cognitive </a:t>
            </a:r>
            <a:r>
              <a:rPr lang="en-US" sz="1200" b="1" spc="-55" dirty="0">
                <a:latin typeface="Arial"/>
                <a:cs typeface="Arial"/>
              </a:rPr>
              <a:t>d</a:t>
            </a:r>
            <a:r>
              <a:rPr lang="en-US" sz="1200" b="1" spc="-55" dirty="0" smtClean="0">
                <a:latin typeface="Arial"/>
                <a:cs typeface="Arial"/>
              </a:rPr>
              <a:t>evelopment consequences: </a:t>
            </a:r>
            <a:r>
              <a:rPr lang="en-US" sz="1200" spc="-55" dirty="0" smtClean="0">
                <a:latin typeface="Arial"/>
                <a:cs typeface="Arial"/>
              </a:rPr>
              <a:t>$105,000 (2016-2019)</a:t>
            </a:r>
          </a:p>
          <a:p>
            <a:endParaRPr lang="en-US" sz="1200" spc="-55" dirty="0">
              <a:solidFill>
                <a:srgbClr val="C5092B"/>
              </a:solidFill>
              <a:latin typeface="Arial"/>
              <a:cs typeface="Arial"/>
            </a:endParaRPr>
          </a:p>
          <a:p>
            <a:r>
              <a:rPr lang="en-US" sz="1200" spc="-55" dirty="0" smtClean="0">
                <a:solidFill>
                  <a:srgbClr val="C5092B"/>
                </a:solidFill>
                <a:latin typeface="Arial"/>
                <a:cs typeface="Arial"/>
              </a:rPr>
              <a:t>Dr. Marie </a:t>
            </a:r>
            <a:r>
              <a:rPr lang="en-US" sz="1200" spc="-55" dirty="0" err="1" smtClean="0">
                <a:solidFill>
                  <a:srgbClr val="C5092B"/>
                </a:solidFill>
                <a:latin typeface="Arial"/>
                <a:cs typeface="Arial"/>
              </a:rPr>
              <a:t>Arsalidou</a:t>
            </a:r>
            <a:endParaRPr lang="en-US" sz="1200" spc="-55" dirty="0" smtClean="0">
              <a:solidFill>
                <a:srgbClr val="C5092B"/>
              </a:solidFill>
              <a:latin typeface="Arial"/>
              <a:cs typeface="Arial"/>
            </a:endParaRPr>
          </a:p>
          <a:p>
            <a:pPr marL="171450" indent="-171450">
              <a:buFont typeface="Arial" charset="0"/>
              <a:buChar char="•"/>
            </a:pPr>
            <a:r>
              <a:rPr lang="en-US" sz="1200" spc="-55" dirty="0" smtClean="0">
                <a:latin typeface="Arial"/>
                <a:cs typeface="Arial"/>
              </a:rPr>
              <a:t>NSERC- Discovery Grant</a:t>
            </a:r>
          </a:p>
          <a:p>
            <a:pPr marL="171450" indent="-171450">
              <a:buFont typeface="Arial" charset="0"/>
              <a:buChar char="•"/>
            </a:pPr>
            <a:r>
              <a:rPr lang="en-US" sz="1200" b="1" spc="-55" dirty="0">
                <a:latin typeface="Arial"/>
                <a:cs typeface="Arial"/>
              </a:rPr>
              <a:t>Developmental </a:t>
            </a:r>
            <a:r>
              <a:rPr lang="en-US" sz="1200" b="1" spc="-55" dirty="0" smtClean="0">
                <a:latin typeface="Arial"/>
                <a:cs typeface="Arial"/>
              </a:rPr>
              <a:t>involvement </a:t>
            </a:r>
            <a:r>
              <a:rPr lang="en-US" sz="1200" b="1" spc="-55" dirty="0">
                <a:latin typeface="Arial"/>
                <a:cs typeface="Arial"/>
              </a:rPr>
              <a:t>of </a:t>
            </a:r>
            <a:r>
              <a:rPr lang="en-US" sz="1200" b="1" spc="-55" dirty="0" smtClean="0">
                <a:latin typeface="Arial"/>
                <a:cs typeface="Arial"/>
              </a:rPr>
              <a:t>prefrontal </a:t>
            </a:r>
            <a:r>
              <a:rPr lang="en-US" sz="1200" b="1" spc="-55" dirty="0">
                <a:latin typeface="Arial"/>
                <a:cs typeface="Arial"/>
              </a:rPr>
              <a:t>c</a:t>
            </a:r>
            <a:r>
              <a:rPr lang="en-US" sz="1200" b="1" spc="-55" dirty="0" smtClean="0">
                <a:latin typeface="Arial"/>
                <a:cs typeface="Arial"/>
              </a:rPr>
              <a:t>ortex </a:t>
            </a:r>
            <a:r>
              <a:rPr lang="en-US" sz="1200" b="1" spc="-55" dirty="0">
                <a:latin typeface="Arial"/>
                <a:cs typeface="Arial"/>
              </a:rPr>
              <a:t>and </a:t>
            </a:r>
            <a:r>
              <a:rPr lang="en-US" sz="1200" b="1" spc="-55" dirty="0" smtClean="0">
                <a:latin typeface="Arial"/>
                <a:cs typeface="Arial"/>
              </a:rPr>
              <a:t>working </a:t>
            </a:r>
            <a:r>
              <a:rPr lang="en-US" sz="1200" b="1" spc="-55" dirty="0">
                <a:latin typeface="Arial"/>
                <a:cs typeface="Arial"/>
              </a:rPr>
              <a:t>m</a:t>
            </a:r>
            <a:r>
              <a:rPr lang="en-US" sz="1200" b="1" spc="-55" dirty="0" smtClean="0">
                <a:latin typeface="Arial"/>
                <a:cs typeface="Arial"/>
              </a:rPr>
              <a:t>emory </a:t>
            </a:r>
            <a:r>
              <a:rPr lang="en-US" sz="1200" b="1" spc="-55" dirty="0">
                <a:latin typeface="Arial"/>
                <a:cs typeface="Arial"/>
              </a:rPr>
              <a:t>in </a:t>
            </a:r>
            <a:r>
              <a:rPr lang="en-US" sz="1200" b="1" spc="-55" dirty="0" smtClean="0">
                <a:latin typeface="Arial"/>
                <a:cs typeface="Arial"/>
              </a:rPr>
              <a:t>mathematical </a:t>
            </a:r>
            <a:r>
              <a:rPr lang="en-US" sz="1200" b="1" spc="-55" dirty="0">
                <a:latin typeface="Arial"/>
                <a:cs typeface="Arial"/>
              </a:rPr>
              <a:t>p</a:t>
            </a:r>
            <a:r>
              <a:rPr lang="en-US" sz="1200" b="1" spc="-55" dirty="0" smtClean="0">
                <a:latin typeface="Arial"/>
                <a:cs typeface="Arial"/>
              </a:rPr>
              <a:t>roblem </a:t>
            </a:r>
            <a:r>
              <a:rPr lang="en-US" sz="1200" b="1" spc="-55" dirty="0">
                <a:latin typeface="Arial"/>
                <a:cs typeface="Arial"/>
              </a:rPr>
              <a:t>s</a:t>
            </a:r>
            <a:r>
              <a:rPr lang="en-US" sz="1200" b="1" spc="-55" dirty="0" smtClean="0">
                <a:latin typeface="Arial"/>
                <a:cs typeface="Arial"/>
              </a:rPr>
              <a:t>olving: </a:t>
            </a:r>
            <a:r>
              <a:rPr lang="en-US" sz="1200" spc="-55" dirty="0" smtClean="0">
                <a:latin typeface="Arial"/>
                <a:cs typeface="Arial"/>
              </a:rPr>
              <a:t>$26,000 (with co-investigator; </a:t>
            </a:r>
            <a:r>
              <a:rPr lang="en-US" sz="1200" spc="-55" dirty="0" smtClean="0">
                <a:solidFill>
                  <a:srgbClr val="C00000"/>
                </a:solidFill>
                <a:latin typeface="Arial"/>
                <a:cs typeface="Arial"/>
              </a:rPr>
              <a:t>Dr. Juan </a:t>
            </a:r>
            <a:r>
              <a:rPr lang="en-US" sz="1200" spc="-55" dirty="0" err="1" smtClean="0">
                <a:solidFill>
                  <a:srgbClr val="C00000"/>
                </a:solidFill>
                <a:latin typeface="Arial"/>
                <a:cs typeface="Arial"/>
              </a:rPr>
              <a:t>Pascual</a:t>
            </a:r>
            <a:r>
              <a:rPr lang="en-US" sz="1200" spc="-55" dirty="0" smtClean="0">
                <a:solidFill>
                  <a:srgbClr val="C00000"/>
                </a:solidFill>
                <a:latin typeface="Arial"/>
                <a:cs typeface="Arial"/>
              </a:rPr>
              <a:t>-Leone</a:t>
            </a:r>
            <a:r>
              <a:rPr lang="en-US" sz="1200" spc="-55" dirty="0" smtClean="0">
                <a:latin typeface="Arial"/>
                <a:cs typeface="Arial"/>
              </a:rPr>
              <a:t>)</a:t>
            </a:r>
          </a:p>
          <a:p>
            <a:endParaRPr lang="en-US" sz="1200" spc="-55" dirty="0">
              <a:solidFill>
                <a:srgbClr val="C5092B"/>
              </a:solidFill>
              <a:latin typeface="Arial"/>
              <a:cs typeface="Arial"/>
            </a:endParaRPr>
          </a:p>
          <a:p>
            <a:r>
              <a:rPr lang="en-US" sz="1200" spc="-55" dirty="0" smtClean="0">
                <a:solidFill>
                  <a:srgbClr val="C5092B"/>
                </a:solidFill>
                <a:latin typeface="Arial"/>
                <a:cs typeface="Arial"/>
              </a:rPr>
              <a:t>Dr. James </a:t>
            </a:r>
            <a:r>
              <a:rPr lang="en-US" sz="1200" spc="-55" dirty="0" err="1" smtClean="0">
                <a:solidFill>
                  <a:srgbClr val="C5092B"/>
                </a:solidFill>
                <a:latin typeface="Arial"/>
                <a:cs typeface="Arial"/>
              </a:rPr>
              <a:t>Bebko</a:t>
            </a:r>
            <a:endParaRPr lang="en-US" sz="1200" spc="-55" dirty="0" smtClean="0">
              <a:solidFill>
                <a:srgbClr val="C5092B"/>
              </a:solidFill>
              <a:latin typeface="Arial"/>
              <a:cs typeface="Arial"/>
            </a:endParaRPr>
          </a:p>
          <a:p>
            <a:pPr marL="171450" indent="-171450">
              <a:buFont typeface="Arial" charset="0"/>
              <a:buChar char="•"/>
            </a:pPr>
            <a:r>
              <a:rPr lang="en-US" sz="1200" spc="-10" dirty="0" smtClean="0">
                <a:latin typeface="Arial"/>
                <a:cs typeface="Arial"/>
              </a:rPr>
              <a:t>Counselling Foundation of Canada</a:t>
            </a:r>
          </a:p>
          <a:p>
            <a:pPr marL="171450" indent="-171450">
              <a:buFont typeface="Arial" charset="0"/>
              <a:buChar char="•"/>
            </a:pPr>
            <a:r>
              <a:rPr lang="en-US" sz="1200" b="1" spc="-10" dirty="0" smtClean="0">
                <a:latin typeface="Arial"/>
                <a:cs typeface="Arial"/>
              </a:rPr>
              <a:t>Asperger and autism spectrum disorder mentorship program</a:t>
            </a:r>
            <a:r>
              <a:rPr lang="en-US" sz="1200" spc="-10" dirty="0" smtClean="0">
                <a:latin typeface="Arial"/>
                <a:cs typeface="Arial"/>
              </a:rPr>
              <a:t>: </a:t>
            </a:r>
            <a:r>
              <a:rPr lang="en-US" sz="1200" spc="50" dirty="0" smtClean="0">
                <a:latin typeface="Arial"/>
                <a:cs typeface="Arial"/>
              </a:rPr>
              <a:t>$</a:t>
            </a:r>
            <a:r>
              <a:rPr lang="en-US" sz="1200" spc="-20" dirty="0" smtClean="0">
                <a:latin typeface="Arial"/>
                <a:cs typeface="Arial"/>
              </a:rPr>
              <a:t>35,000</a:t>
            </a:r>
            <a:endParaRPr lang="en-US" sz="1200" dirty="0">
              <a:latin typeface="Arial"/>
              <a:cs typeface="Arial"/>
            </a:endParaRPr>
          </a:p>
          <a:p>
            <a:endParaRPr lang="en-US" sz="1200" spc="-55" dirty="0" smtClean="0">
              <a:solidFill>
                <a:srgbClr val="C5092B"/>
              </a:solidFill>
              <a:latin typeface="Arial"/>
              <a:cs typeface="Arial"/>
            </a:endParaRPr>
          </a:p>
          <a:p>
            <a:pPr marL="171450" indent="-171450">
              <a:buFont typeface="Arial" charset="0"/>
              <a:buChar char="•"/>
            </a:pPr>
            <a:r>
              <a:rPr lang="en-US" sz="1200" spc="-55" dirty="0" smtClean="0">
                <a:latin typeface="Arial"/>
                <a:cs typeface="Arial"/>
              </a:rPr>
              <a:t>York Foundation</a:t>
            </a:r>
          </a:p>
          <a:p>
            <a:pPr marL="171450" indent="-171450">
              <a:buFont typeface="Arial" charset="0"/>
              <a:buChar char="•"/>
            </a:pPr>
            <a:r>
              <a:rPr lang="en-US" sz="1200" b="1" spc="-55" dirty="0" smtClean="0">
                <a:latin typeface="Arial"/>
                <a:cs typeface="Arial"/>
              </a:rPr>
              <a:t>Asperger  mentoring program</a:t>
            </a:r>
            <a:r>
              <a:rPr lang="en-US" sz="1200" spc="-55" dirty="0" smtClean="0">
                <a:latin typeface="Arial"/>
                <a:cs typeface="Arial"/>
              </a:rPr>
              <a:t>: $580</a:t>
            </a:r>
          </a:p>
          <a:p>
            <a:pPr marL="171450" indent="-171450">
              <a:buFont typeface="Arial" charset="0"/>
              <a:buChar char="•"/>
            </a:pPr>
            <a:endParaRPr lang="en-US" sz="1200" spc="-55" dirty="0">
              <a:latin typeface="Arial"/>
              <a:cs typeface="Arial"/>
            </a:endParaRPr>
          </a:p>
          <a:p>
            <a:r>
              <a:rPr lang="en-US" sz="1200" spc="-55" dirty="0">
                <a:solidFill>
                  <a:srgbClr val="C00000"/>
                </a:solidFill>
                <a:latin typeface="Arial"/>
                <a:cs typeface="Arial"/>
              </a:rPr>
              <a:t>Dr. Ellen Bialystok</a:t>
            </a:r>
          </a:p>
          <a:p>
            <a:pPr marL="171450" indent="-171450">
              <a:buFont typeface="Arial" charset="0"/>
              <a:buChar char="•"/>
            </a:pPr>
            <a:r>
              <a:rPr lang="en-US" sz="1200" spc="-55" dirty="0">
                <a:latin typeface="Arial"/>
                <a:cs typeface="Arial"/>
              </a:rPr>
              <a:t>National Institute of Health (NIH)</a:t>
            </a:r>
          </a:p>
          <a:p>
            <a:pPr marL="171450" indent="-171450">
              <a:buFont typeface="Arial" charset="0"/>
              <a:buChar char="•"/>
            </a:pPr>
            <a:r>
              <a:rPr lang="en-US" sz="1200" b="1" spc="-55" dirty="0">
                <a:latin typeface="Arial"/>
                <a:cs typeface="Arial"/>
              </a:rPr>
              <a:t>The mechanism of cognitive reserve in bilingualism</a:t>
            </a:r>
            <a:r>
              <a:rPr lang="en-US" sz="1200" spc="-55" dirty="0">
                <a:latin typeface="Arial"/>
                <a:cs typeface="Arial"/>
              </a:rPr>
              <a:t>: $188, 805.26 (with co-investigators)</a:t>
            </a:r>
          </a:p>
          <a:p>
            <a:pPr marL="171450" indent="-171450">
              <a:buFont typeface="Arial" charset="0"/>
              <a:buChar char="•"/>
            </a:pPr>
            <a:r>
              <a:rPr lang="en-US" sz="1200" b="1" spc="-55" dirty="0">
                <a:latin typeface="Arial"/>
                <a:cs typeface="Arial"/>
              </a:rPr>
              <a:t>Cognitive and Language Development in Bilingual Children: Mechanisms, Limitation: </a:t>
            </a:r>
            <a:r>
              <a:rPr lang="en-US" sz="1200" spc="-55" dirty="0">
                <a:latin typeface="Arial"/>
                <a:cs typeface="Arial"/>
              </a:rPr>
              <a:t>$276, 869.48</a:t>
            </a:r>
          </a:p>
          <a:p>
            <a:endParaRPr lang="en-US" sz="1200" spc="-55" dirty="0">
              <a:latin typeface="Arial"/>
              <a:cs typeface="Arial"/>
            </a:endParaRPr>
          </a:p>
          <a:p>
            <a:pPr marL="171450" indent="-171450">
              <a:buFont typeface="Arial" charset="0"/>
              <a:buChar char="•"/>
            </a:pPr>
            <a:r>
              <a:rPr lang="en-US" sz="1200" spc="-55" dirty="0">
                <a:latin typeface="Arial"/>
                <a:cs typeface="Arial"/>
              </a:rPr>
              <a:t>NSERC- Discovery Grant</a:t>
            </a:r>
          </a:p>
          <a:p>
            <a:pPr marL="171450" indent="-171450">
              <a:buFont typeface="Arial" charset="0"/>
              <a:buChar char="•"/>
            </a:pPr>
            <a:r>
              <a:rPr lang="en-US" sz="1200" b="1" spc="-55" dirty="0">
                <a:latin typeface="Arial"/>
                <a:cs typeface="Arial"/>
              </a:rPr>
              <a:t>Interaction of language and control processes in monolingual and bilingual cognition: </a:t>
            </a:r>
            <a:r>
              <a:rPr lang="en-US" sz="1200" spc="-55" dirty="0">
                <a:latin typeface="Arial"/>
                <a:cs typeface="Arial"/>
              </a:rPr>
              <a:t>$57,000</a:t>
            </a:r>
          </a:p>
          <a:p>
            <a:pPr marL="171450" indent="-171450">
              <a:buFont typeface="Arial" charset="0"/>
              <a:buChar char="•"/>
            </a:pPr>
            <a:endParaRPr lang="en-US" sz="1200" spc="-55" dirty="0" smtClean="0">
              <a:latin typeface="Arial"/>
              <a:cs typeface="Arial"/>
            </a:endParaRPr>
          </a:p>
          <a:p>
            <a:endParaRPr lang="en-US" sz="1200" spc="-55" dirty="0">
              <a:latin typeface="Arial"/>
              <a:cs typeface="Arial"/>
            </a:endParaRPr>
          </a:p>
        </p:txBody>
      </p:sp>
      <p:sp>
        <p:nvSpPr>
          <p:cNvPr id="9"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22</a:t>
            </a:r>
            <a:endParaRPr dirty="0"/>
          </a:p>
        </p:txBody>
      </p:sp>
    </p:spTree>
    <p:extLst>
      <p:ext uri="{BB962C8B-B14F-4D97-AF65-F5344CB8AC3E}">
        <p14:creationId xmlns:p14="http://schemas.microsoft.com/office/powerpoint/2010/main" val="16093652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Faculty Awards</a:t>
            </a:r>
            <a:endParaRPr lang="en-US" dirty="0"/>
          </a:p>
        </p:txBody>
      </p:sp>
      <p:sp>
        <p:nvSpPr>
          <p:cNvPr id="6" name="TextBox 5"/>
          <p:cNvSpPr txBox="1"/>
          <p:nvPr/>
        </p:nvSpPr>
        <p:spPr>
          <a:xfrm>
            <a:off x="361582" y="1371600"/>
            <a:ext cx="6046805" cy="5632311"/>
          </a:xfrm>
          <a:prstGeom prst="rect">
            <a:avLst/>
          </a:prstGeom>
          <a:noFill/>
        </p:spPr>
        <p:txBody>
          <a:bodyPr wrap="square" rtlCol="0">
            <a:spAutoFit/>
          </a:bodyPr>
          <a:lstStyle/>
          <a:p>
            <a:endParaRPr lang="en-US" sz="1200" b="1" spc="-55" dirty="0">
              <a:latin typeface="Arial"/>
              <a:cs typeface="Arial"/>
            </a:endParaRPr>
          </a:p>
          <a:p>
            <a:r>
              <a:rPr lang="en-US" sz="1200" spc="-55" dirty="0">
                <a:solidFill>
                  <a:srgbClr val="C5092B"/>
                </a:solidFill>
                <a:latin typeface="Arial"/>
                <a:cs typeface="Arial"/>
              </a:rPr>
              <a:t>Dr. Jennifer Connolly</a:t>
            </a:r>
          </a:p>
          <a:p>
            <a:pPr marL="171450" indent="-171450">
              <a:buFont typeface="Arial" charset="0"/>
              <a:buChar char="•"/>
            </a:pPr>
            <a:r>
              <a:rPr lang="en-US" sz="1200" spc="-55" dirty="0">
                <a:latin typeface="Arial"/>
                <a:cs typeface="Arial"/>
              </a:rPr>
              <a:t>Ministry of Children and Youth Services</a:t>
            </a:r>
          </a:p>
          <a:p>
            <a:pPr marL="171450" indent="-171450">
              <a:buFont typeface="Arial" charset="0"/>
              <a:buChar char="•"/>
            </a:pPr>
            <a:r>
              <a:rPr lang="en-US" sz="1200" b="1" spc="-55" dirty="0">
                <a:latin typeface="Arial"/>
                <a:cs typeface="Arial"/>
              </a:rPr>
              <a:t>Romantic development in middle childhood, adolescence and young adulthood: An updated and expanded literature synthesis: </a:t>
            </a:r>
            <a:r>
              <a:rPr lang="en-US" sz="1200" spc="-55" dirty="0">
                <a:latin typeface="Arial"/>
                <a:cs typeface="Arial"/>
              </a:rPr>
              <a:t>$</a:t>
            </a:r>
            <a:r>
              <a:rPr lang="en-US" sz="1200" spc="-55" dirty="0" smtClean="0">
                <a:latin typeface="Arial"/>
                <a:cs typeface="Arial"/>
              </a:rPr>
              <a:t>16,950</a:t>
            </a:r>
            <a:endParaRPr lang="en-US" sz="1200" spc="-25" dirty="0" smtClean="0">
              <a:solidFill>
                <a:srgbClr val="C00000"/>
              </a:solidFill>
              <a:latin typeface="Arial"/>
              <a:cs typeface="Arial"/>
            </a:endParaRPr>
          </a:p>
          <a:p>
            <a:endParaRPr lang="en-US" sz="1200" spc="-25" dirty="0">
              <a:solidFill>
                <a:srgbClr val="C00000"/>
              </a:solidFill>
              <a:latin typeface="Arial"/>
              <a:cs typeface="Arial"/>
            </a:endParaRPr>
          </a:p>
          <a:p>
            <a:r>
              <a:rPr lang="en-US" sz="1200" spc="-25" dirty="0" smtClean="0">
                <a:solidFill>
                  <a:srgbClr val="C00000"/>
                </a:solidFill>
                <a:latin typeface="Arial"/>
                <a:cs typeface="Arial"/>
              </a:rPr>
              <a:t>Dr. Doug Crawford</a:t>
            </a:r>
          </a:p>
          <a:p>
            <a:pPr marL="171450" indent="-171450">
              <a:buFont typeface="Arial" charset="0"/>
              <a:buChar char="•"/>
            </a:pPr>
            <a:r>
              <a:rPr lang="en-US" sz="1200" spc="-25" dirty="0" smtClean="0">
                <a:latin typeface="Arial"/>
                <a:cs typeface="Arial"/>
              </a:rPr>
              <a:t>Canada Research Chair (Tier 1) in Visual-Motor Neuroscience: $200,000</a:t>
            </a:r>
          </a:p>
          <a:p>
            <a:pPr marL="171450" indent="-171450">
              <a:buFont typeface="Arial" charset="0"/>
              <a:buChar char="•"/>
            </a:pPr>
            <a:endParaRPr lang="en-US" sz="1200" spc="-25" dirty="0">
              <a:latin typeface="Arial"/>
              <a:cs typeface="Arial"/>
            </a:endParaRPr>
          </a:p>
          <a:p>
            <a:pPr marL="171450" indent="-171450">
              <a:buFont typeface="Arial" charset="0"/>
              <a:buChar char="•"/>
            </a:pPr>
            <a:r>
              <a:rPr lang="en-US" sz="1200" spc="-25" dirty="0" smtClean="0">
                <a:latin typeface="Arial"/>
                <a:cs typeface="Arial"/>
              </a:rPr>
              <a:t>CIHR</a:t>
            </a:r>
          </a:p>
          <a:p>
            <a:pPr marL="171450" indent="-171450">
              <a:buFont typeface="Arial" charset="0"/>
              <a:buChar char="•"/>
            </a:pPr>
            <a:r>
              <a:rPr lang="en-US" sz="1200" b="1" spc="-25" dirty="0">
                <a:latin typeface="Arial"/>
                <a:cs typeface="Arial"/>
              </a:rPr>
              <a:t>Neurophysiology of 3-D gaze and head </a:t>
            </a:r>
            <a:r>
              <a:rPr lang="en-US" sz="1200" b="1" spc="-25" dirty="0" smtClean="0">
                <a:latin typeface="Arial"/>
                <a:cs typeface="Arial"/>
              </a:rPr>
              <a:t>control: </a:t>
            </a:r>
            <a:r>
              <a:rPr lang="en-US" sz="1200" spc="-25" dirty="0" smtClean="0">
                <a:latin typeface="Arial"/>
                <a:cs typeface="Arial"/>
              </a:rPr>
              <a:t>$200,187</a:t>
            </a:r>
          </a:p>
          <a:p>
            <a:endParaRPr lang="en-US" sz="1200" spc="-25" dirty="0">
              <a:latin typeface="Arial"/>
              <a:cs typeface="Arial"/>
            </a:endParaRPr>
          </a:p>
          <a:p>
            <a:pPr marL="171450" indent="-171450">
              <a:buFont typeface="Arial" charset="0"/>
              <a:buChar char="•"/>
            </a:pPr>
            <a:r>
              <a:rPr lang="en-US" sz="1200" spc="-25" dirty="0" smtClean="0">
                <a:latin typeface="Arial"/>
                <a:cs typeface="Arial"/>
              </a:rPr>
              <a:t>NSERC- Discovery Grant</a:t>
            </a:r>
          </a:p>
          <a:p>
            <a:pPr marL="171450" indent="-171450">
              <a:buFont typeface="Arial" charset="0"/>
              <a:buChar char="•"/>
            </a:pPr>
            <a:r>
              <a:rPr lang="en-US" sz="1200" b="1" spc="-25" dirty="0">
                <a:latin typeface="Arial"/>
                <a:cs typeface="Arial"/>
              </a:rPr>
              <a:t>Role of </a:t>
            </a:r>
            <a:r>
              <a:rPr lang="en-US" sz="1200" b="1" spc="-25" dirty="0" err="1" smtClean="0">
                <a:latin typeface="Arial"/>
                <a:cs typeface="Arial"/>
              </a:rPr>
              <a:t>supramarginal</a:t>
            </a:r>
            <a:r>
              <a:rPr lang="en-US" sz="1200" b="1" spc="-25" dirty="0" smtClean="0">
                <a:latin typeface="Arial"/>
                <a:cs typeface="Arial"/>
              </a:rPr>
              <a:t> gyrus </a:t>
            </a:r>
            <a:r>
              <a:rPr lang="en-US" sz="1200" b="1" spc="-25" dirty="0">
                <a:latin typeface="Arial"/>
                <a:cs typeface="Arial"/>
              </a:rPr>
              <a:t>in the </a:t>
            </a:r>
            <a:r>
              <a:rPr lang="en-US" sz="1200" b="1" spc="-25" dirty="0" smtClean="0">
                <a:latin typeface="Arial"/>
                <a:cs typeface="Arial"/>
              </a:rPr>
              <a:t>integration </a:t>
            </a:r>
            <a:r>
              <a:rPr lang="en-US" sz="1200" b="1" spc="-25" dirty="0">
                <a:latin typeface="Arial"/>
                <a:cs typeface="Arial"/>
              </a:rPr>
              <a:t>of </a:t>
            </a:r>
            <a:r>
              <a:rPr lang="en-US" sz="1200" b="1" spc="-25" dirty="0" smtClean="0">
                <a:latin typeface="Arial"/>
                <a:cs typeface="Arial"/>
              </a:rPr>
              <a:t>visual features across eye movements: </a:t>
            </a:r>
            <a:r>
              <a:rPr lang="en-US" sz="1200" spc="-25" dirty="0" smtClean="0">
                <a:latin typeface="Arial"/>
                <a:cs typeface="Arial"/>
              </a:rPr>
              <a:t>$59,000</a:t>
            </a:r>
            <a:endParaRPr lang="en-US" sz="1200" b="1" spc="-25" dirty="0" smtClean="0">
              <a:latin typeface="Arial"/>
              <a:cs typeface="Arial"/>
            </a:endParaRPr>
          </a:p>
          <a:p>
            <a:pPr marL="171450" indent="-171450">
              <a:buFont typeface="Arial" charset="0"/>
              <a:buChar char="•"/>
            </a:pPr>
            <a:endParaRPr lang="en-US" sz="1200" spc="-25" dirty="0">
              <a:latin typeface="Arial"/>
              <a:cs typeface="Arial"/>
            </a:endParaRPr>
          </a:p>
          <a:p>
            <a:pPr marL="171450" indent="-171450">
              <a:buFont typeface="Arial" charset="0"/>
              <a:buChar char="•"/>
            </a:pPr>
            <a:r>
              <a:rPr lang="en-US" sz="1200" spc="-25" dirty="0" smtClean="0">
                <a:latin typeface="Arial"/>
                <a:cs typeface="Arial"/>
              </a:rPr>
              <a:t>Canada First Research Excellence Fund (CF-REF)</a:t>
            </a:r>
          </a:p>
          <a:p>
            <a:pPr marL="171450" indent="-171450">
              <a:buFont typeface="Arial" charset="0"/>
              <a:buChar char="•"/>
            </a:pPr>
            <a:r>
              <a:rPr lang="en-US" sz="1200" b="1" spc="-25" dirty="0" smtClean="0">
                <a:latin typeface="Arial"/>
                <a:cs typeface="Arial"/>
              </a:rPr>
              <a:t>Vision: Science to Applications (VISTA Program) </a:t>
            </a:r>
            <a:r>
              <a:rPr lang="en-US" sz="1200" spc="-25" dirty="0" smtClean="0">
                <a:latin typeface="Arial"/>
                <a:cs typeface="Arial"/>
              </a:rPr>
              <a:t>(with the vision science co-investigators): $33,300,000</a:t>
            </a:r>
          </a:p>
          <a:p>
            <a:pPr marL="171450" indent="-171450">
              <a:buFont typeface="Arial" charset="0"/>
              <a:buChar char="•"/>
            </a:pPr>
            <a:endParaRPr lang="en-US" sz="1200" spc="-25" dirty="0">
              <a:latin typeface="Arial" charset="0"/>
              <a:ea typeface="Arial" charset="0"/>
              <a:cs typeface="Arial" charset="0"/>
            </a:endParaRPr>
          </a:p>
          <a:p>
            <a:r>
              <a:rPr lang="en-US" sz="1200" spc="-25" dirty="0">
                <a:solidFill>
                  <a:srgbClr val="C00000"/>
                </a:solidFill>
                <a:latin typeface="Arial" charset="0"/>
                <a:ea typeface="Arial" charset="0"/>
                <a:cs typeface="Arial" charset="0"/>
              </a:rPr>
              <a:t>Dr. Robert </a:t>
            </a:r>
            <a:r>
              <a:rPr lang="en-US" sz="1200" spc="-25" dirty="0" err="1">
                <a:solidFill>
                  <a:srgbClr val="C00000"/>
                </a:solidFill>
                <a:latin typeface="Arial" charset="0"/>
                <a:ea typeface="Arial" charset="0"/>
                <a:cs typeface="Arial" charset="0"/>
              </a:rPr>
              <a:t>Cribbie</a:t>
            </a:r>
            <a:endParaRPr lang="en-US" sz="1200" spc="-25" dirty="0">
              <a:solidFill>
                <a:srgbClr val="C00000"/>
              </a:solidFill>
              <a:latin typeface="Arial" charset="0"/>
              <a:ea typeface="Arial" charset="0"/>
              <a:cs typeface="Arial" charset="0"/>
            </a:endParaRPr>
          </a:p>
          <a:p>
            <a:pPr marL="171450" indent="-171450">
              <a:buFont typeface="Arial" charset="0"/>
              <a:buChar char="•"/>
            </a:pPr>
            <a:r>
              <a:rPr lang="en-US" sz="1200" spc="-25" dirty="0">
                <a:latin typeface="Arial" charset="0"/>
                <a:ea typeface="Arial" charset="0"/>
                <a:cs typeface="Arial" charset="0"/>
              </a:rPr>
              <a:t>SSHRC-Insight Grant</a:t>
            </a:r>
          </a:p>
          <a:p>
            <a:pPr marL="171450" indent="-171450">
              <a:buFont typeface="Arial" charset="0"/>
              <a:buChar char="•"/>
            </a:pPr>
            <a:r>
              <a:rPr lang="en-US" sz="1200" b="1" spc="-25" dirty="0">
                <a:latin typeface="Arial" charset="0"/>
                <a:ea typeface="Arial" charset="0"/>
                <a:cs typeface="Arial" charset="0"/>
              </a:rPr>
              <a:t>Advanced applications of equivalence testing: Bayesian and </a:t>
            </a:r>
            <a:r>
              <a:rPr lang="en-US" sz="1200" b="1" spc="-25" dirty="0" err="1">
                <a:latin typeface="Arial" charset="0"/>
                <a:ea typeface="Arial" charset="0"/>
                <a:cs typeface="Arial" charset="0"/>
              </a:rPr>
              <a:t>frequentist</a:t>
            </a:r>
            <a:r>
              <a:rPr lang="en-US" sz="1200" b="1" spc="-25" dirty="0">
                <a:latin typeface="Arial" charset="0"/>
                <a:ea typeface="Arial" charset="0"/>
                <a:cs typeface="Arial" charset="0"/>
              </a:rPr>
              <a:t> approaches: </a:t>
            </a:r>
            <a:r>
              <a:rPr lang="en-US" sz="1200" spc="-25" dirty="0">
                <a:latin typeface="Arial" charset="0"/>
                <a:ea typeface="Arial" charset="0"/>
                <a:cs typeface="Arial" charset="0"/>
              </a:rPr>
              <a:t>$</a:t>
            </a:r>
            <a:r>
              <a:rPr lang="en-US" sz="1200" spc="-25" dirty="0" smtClean="0">
                <a:latin typeface="Arial" charset="0"/>
                <a:ea typeface="Arial" charset="0"/>
                <a:cs typeface="Arial" charset="0"/>
              </a:rPr>
              <a:t>42,564</a:t>
            </a:r>
          </a:p>
          <a:p>
            <a:pPr marL="171450" indent="-171450">
              <a:buFont typeface="Arial" charset="0"/>
              <a:buChar char="•"/>
            </a:pPr>
            <a:endParaRPr lang="en-US" sz="1200" spc="-25" dirty="0">
              <a:latin typeface="Arial" charset="0"/>
              <a:ea typeface="Arial" charset="0"/>
              <a:cs typeface="Arial" charset="0"/>
            </a:endParaRPr>
          </a:p>
          <a:p>
            <a:r>
              <a:rPr lang="en-US" sz="1200" spc="-25" dirty="0">
                <a:solidFill>
                  <a:srgbClr val="C00000"/>
                </a:solidFill>
                <a:latin typeface="Arial" charset="0"/>
                <a:ea typeface="Arial" charset="0"/>
                <a:cs typeface="Arial" charset="0"/>
              </a:rPr>
              <a:t>Dr. Joseph </a:t>
            </a:r>
            <a:r>
              <a:rPr lang="en-US" sz="1200" spc="-25" dirty="0" err="1">
                <a:solidFill>
                  <a:srgbClr val="C00000"/>
                </a:solidFill>
                <a:latin typeface="Arial" charset="0"/>
                <a:ea typeface="Arial" charset="0"/>
                <a:cs typeface="Arial" charset="0"/>
              </a:rPr>
              <a:t>DeSouza</a:t>
            </a:r>
            <a:endParaRPr lang="en-US" sz="1200" spc="-25" dirty="0">
              <a:solidFill>
                <a:srgbClr val="C00000"/>
              </a:solidFill>
              <a:latin typeface="Arial" charset="0"/>
              <a:ea typeface="Arial" charset="0"/>
              <a:cs typeface="Arial" charset="0"/>
            </a:endParaRPr>
          </a:p>
          <a:p>
            <a:pPr marL="171450" indent="-171450">
              <a:buFont typeface="Arial" charset="0"/>
              <a:buChar char="•"/>
            </a:pPr>
            <a:r>
              <a:rPr lang="en-US" sz="1200" spc="-25" dirty="0">
                <a:latin typeface="Arial" charset="0"/>
                <a:ea typeface="Arial" charset="0"/>
                <a:cs typeface="Arial" charset="0"/>
              </a:rPr>
              <a:t>Ontario Brain Institute: $15,000</a:t>
            </a:r>
          </a:p>
          <a:p>
            <a:pPr marL="171450" indent="-171450">
              <a:buFont typeface="Arial" charset="0"/>
              <a:buChar char="•"/>
            </a:pPr>
            <a:endParaRPr lang="en-US" sz="1200" spc="-25" dirty="0">
              <a:latin typeface="Arial" charset="0"/>
              <a:ea typeface="Arial" charset="0"/>
              <a:cs typeface="Arial" charset="0"/>
            </a:endParaRPr>
          </a:p>
          <a:p>
            <a:pPr marL="171450" indent="-171450">
              <a:buFont typeface="Arial" charset="0"/>
              <a:buChar char="•"/>
            </a:pPr>
            <a:endParaRPr lang="en-US" sz="1200" b="1" spc="-25" dirty="0" smtClean="0">
              <a:latin typeface="Arial"/>
              <a:cs typeface="Arial"/>
            </a:endParaRPr>
          </a:p>
        </p:txBody>
      </p:sp>
      <p:sp>
        <p:nvSpPr>
          <p:cNvPr id="7" name="TextBox 6"/>
          <p:cNvSpPr txBox="1"/>
          <p:nvPr/>
        </p:nvSpPr>
        <p:spPr>
          <a:xfrm>
            <a:off x="542890" y="6535295"/>
            <a:ext cx="3657599" cy="1815882"/>
          </a:xfrm>
          <a:prstGeom prst="rect">
            <a:avLst/>
          </a:prstGeom>
          <a:solidFill>
            <a:schemeClr val="bg1">
              <a:lumMod val="75000"/>
            </a:schemeClr>
          </a:solidFill>
          <a:ln>
            <a:solidFill>
              <a:srgbClr val="C00000"/>
            </a:solidFill>
          </a:ln>
        </p:spPr>
        <p:txBody>
          <a:bodyPr wrap="square" rtlCol="0">
            <a:spAutoFit/>
          </a:bodyPr>
          <a:lstStyle/>
          <a:p>
            <a:r>
              <a:rPr lang="en-US" sz="1600" dirty="0" smtClean="0"/>
              <a:t>Congratulations to the Vision Science team who were recognized for their work with the prestigious Canada First Research Excellence Fund (CF-REF) grant to support Vision: Science to Applications (VISTA). Right: </a:t>
            </a:r>
            <a:r>
              <a:rPr lang="en-US" sz="1600" dirty="0" smtClean="0">
                <a:solidFill>
                  <a:srgbClr val="C00000"/>
                </a:solidFill>
              </a:rPr>
              <a:t>Dr. Doug Crawford </a:t>
            </a:r>
            <a:r>
              <a:rPr lang="en-US" sz="1600" dirty="0" smtClean="0"/>
              <a:t>at the CF-REF award ceremony.</a:t>
            </a:r>
            <a:endParaRPr lang="en-US" sz="16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400113" y="6563320"/>
            <a:ext cx="1808650" cy="1752601"/>
          </a:xfrm>
          <a:prstGeom prst="rect">
            <a:avLst/>
          </a:prstGeom>
          <a:ln>
            <a:solidFill>
              <a:schemeClr val="tx1"/>
            </a:solidFill>
          </a:ln>
        </p:spPr>
      </p:pic>
      <p:sp>
        <p:nvSpPr>
          <p:cNvPr id="9"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23</a:t>
            </a:r>
            <a:endParaRPr dirty="0"/>
          </a:p>
        </p:txBody>
      </p:sp>
    </p:spTree>
    <p:extLst>
      <p:ext uri="{BB962C8B-B14F-4D97-AF65-F5344CB8AC3E}">
        <p14:creationId xmlns:p14="http://schemas.microsoft.com/office/powerpoint/2010/main" val="1294545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8" y="609600"/>
            <a:ext cx="6622540" cy="553998"/>
          </a:xfrm>
        </p:spPr>
        <p:txBody>
          <a:bodyPr/>
          <a:lstStyle/>
          <a:p>
            <a:pPr algn="ctr"/>
            <a:r>
              <a:rPr lang="en-US" dirty="0" smtClean="0"/>
              <a:t>Faculty Awards</a:t>
            </a:r>
            <a:endParaRPr lang="en-US" dirty="0"/>
          </a:p>
        </p:txBody>
      </p:sp>
      <p:sp>
        <p:nvSpPr>
          <p:cNvPr id="3" name="Text Placeholder 2"/>
          <p:cNvSpPr>
            <a:spLocks noGrp="1"/>
          </p:cNvSpPr>
          <p:nvPr>
            <p:ph type="body" idx="1"/>
          </p:nvPr>
        </p:nvSpPr>
        <p:spPr>
          <a:xfrm>
            <a:off x="370140" y="1524000"/>
            <a:ext cx="5992209" cy="7386638"/>
          </a:xfrm>
        </p:spPr>
        <p:txBody>
          <a:bodyPr/>
          <a:lstStyle/>
          <a:p>
            <a:r>
              <a:rPr lang="en-US" spc="-25" dirty="0" smtClean="0">
                <a:solidFill>
                  <a:srgbClr val="C00000"/>
                </a:solidFill>
              </a:rPr>
              <a:t>Dr. John Eastwood</a:t>
            </a:r>
          </a:p>
          <a:p>
            <a:pPr marL="171450" indent="-171450">
              <a:buFont typeface="Arial" charset="0"/>
              <a:buChar char="•"/>
            </a:pPr>
            <a:r>
              <a:rPr lang="en-US" spc="-25" dirty="0" smtClean="0"/>
              <a:t>NSERC</a:t>
            </a:r>
          </a:p>
          <a:p>
            <a:pPr marL="171450" indent="-171450">
              <a:buFont typeface="Arial" charset="0"/>
              <a:buChar char="•"/>
            </a:pPr>
            <a:r>
              <a:rPr lang="en-US" b="1" spc="-25" dirty="0" smtClean="0"/>
              <a:t>The unengaged mind: Understanding the cognitive mechanisms underlying boredom</a:t>
            </a:r>
            <a:r>
              <a:rPr lang="en-US" spc="-25" dirty="0" smtClean="0"/>
              <a:t>: $140,000 (5-year grant total)</a:t>
            </a:r>
          </a:p>
          <a:p>
            <a:endParaRPr lang="en-US" spc="-25" dirty="0" smtClean="0">
              <a:solidFill>
                <a:srgbClr val="C00000"/>
              </a:solidFill>
            </a:endParaRPr>
          </a:p>
          <a:p>
            <a:r>
              <a:rPr lang="en-US" spc="-25" dirty="0" smtClean="0">
                <a:solidFill>
                  <a:srgbClr val="C00000"/>
                </a:solidFill>
              </a:rPr>
              <a:t>Dr</a:t>
            </a:r>
            <a:r>
              <a:rPr lang="en-US" spc="-25" dirty="0">
                <a:solidFill>
                  <a:srgbClr val="C00000"/>
                </a:solidFill>
              </a:rPr>
              <a:t>. James Elder</a:t>
            </a:r>
          </a:p>
          <a:p>
            <a:pPr marL="171450" indent="-171450">
              <a:buFont typeface="Arial" charset="0"/>
              <a:buChar char="•"/>
            </a:pPr>
            <a:r>
              <a:rPr lang="en-US" spc="-25" dirty="0"/>
              <a:t>Ontario Ministry of Transportation</a:t>
            </a:r>
          </a:p>
          <a:p>
            <a:pPr marL="171450" indent="-171450">
              <a:buFont typeface="Arial" charset="0"/>
              <a:buChar char="•"/>
            </a:pPr>
            <a:r>
              <a:rPr lang="en-US" b="1" spc="-25" dirty="0"/>
              <a:t>Automatic 3D video analytics for traffic and road condition assessment: </a:t>
            </a:r>
            <a:r>
              <a:rPr lang="en-US" spc="-25" dirty="0"/>
              <a:t>$69,555</a:t>
            </a:r>
          </a:p>
          <a:p>
            <a:pPr marL="171450" indent="-171450">
              <a:buFont typeface="Arial" charset="0"/>
              <a:buChar char="•"/>
            </a:pPr>
            <a:endParaRPr lang="en-US" spc="-25" dirty="0"/>
          </a:p>
          <a:p>
            <a:pPr marL="171450" indent="-171450">
              <a:buFont typeface="Arial" charset="0"/>
              <a:buChar char="•"/>
            </a:pPr>
            <a:r>
              <a:rPr lang="en-US" spc="-25" dirty="0"/>
              <a:t>NSERC- Discovery Grant</a:t>
            </a:r>
          </a:p>
          <a:p>
            <a:pPr marL="171450" indent="-171450">
              <a:buFont typeface="Arial" charset="0"/>
              <a:buChar char="•"/>
            </a:pPr>
            <a:r>
              <a:rPr lang="en-US" b="1" spc="-25" dirty="0"/>
              <a:t>Recurrent computations for the perceptual organization of shape</a:t>
            </a:r>
            <a:r>
              <a:rPr lang="en-US" spc="-25" dirty="0"/>
              <a:t>: $36,000</a:t>
            </a:r>
          </a:p>
          <a:p>
            <a:pPr marL="171450" indent="-171450">
              <a:buFont typeface="Arial" charset="0"/>
              <a:buChar char="•"/>
            </a:pPr>
            <a:endParaRPr lang="en-US" spc="-25" dirty="0"/>
          </a:p>
          <a:p>
            <a:pPr marL="171450" indent="-171450">
              <a:buFont typeface="Arial" charset="0"/>
              <a:buChar char="•"/>
            </a:pPr>
            <a:r>
              <a:rPr lang="en-US" spc="-25" dirty="0"/>
              <a:t>NSERC</a:t>
            </a:r>
          </a:p>
          <a:p>
            <a:pPr marL="171450" indent="-171450">
              <a:buFont typeface="Arial" charset="0"/>
              <a:buChar char="•"/>
            </a:pPr>
            <a:r>
              <a:rPr lang="en-US" b="1" spc="-25" dirty="0"/>
              <a:t>CREATE program in data analytics and visualization </a:t>
            </a:r>
            <a:r>
              <a:rPr lang="en-US" spc="-25" dirty="0"/>
              <a:t>(with co-investigators) $</a:t>
            </a:r>
            <a:r>
              <a:rPr lang="en-US" spc="-25" dirty="0" smtClean="0"/>
              <a:t>300,000</a:t>
            </a:r>
            <a:endParaRPr lang="en-US" spc="-25" dirty="0">
              <a:solidFill>
                <a:srgbClr val="C00000"/>
              </a:solidFill>
            </a:endParaRPr>
          </a:p>
          <a:p>
            <a:endParaRPr lang="en-US" spc="-25" dirty="0">
              <a:solidFill>
                <a:srgbClr val="C00000"/>
              </a:solidFill>
            </a:endParaRPr>
          </a:p>
          <a:p>
            <a:r>
              <a:rPr lang="en-US" spc="-25" dirty="0" smtClean="0">
                <a:solidFill>
                  <a:srgbClr val="C00000"/>
                </a:solidFill>
              </a:rPr>
              <a:t>Dr</a:t>
            </a:r>
            <a:r>
              <a:rPr lang="en-US" spc="-25" dirty="0">
                <a:solidFill>
                  <a:srgbClr val="C00000"/>
                </a:solidFill>
              </a:rPr>
              <a:t>. Gordon </a:t>
            </a:r>
            <a:r>
              <a:rPr lang="en-US" spc="-25" dirty="0" err="1">
                <a:solidFill>
                  <a:srgbClr val="C00000"/>
                </a:solidFill>
              </a:rPr>
              <a:t>Flett</a:t>
            </a:r>
            <a:endParaRPr lang="en-US" spc="-25" dirty="0">
              <a:solidFill>
                <a:srgbClr val="C00000"/>
              </a:solidFill>
            </a:endParaRPr>
          </a:p>
          <a:p>
            <a:pPr marL="171450" indent="-171450">
              <a:buFont typeface="Arial" charset="0"/>
              <a:buChar char="•"/>
            </a:pPr>
            <a:r>
              <a:rPr lang="en-US" spc="-25" dirty="0"/>
              <a:t>SSHRC</a:t>
            </a:r>
          </a:p>
          <a:p>
            <a:pPr marL="171450" indent="-171450">
              <a:buFont typeface="Arial" charset="0"/>
              <a:buChar char="•"/>
            </a:pPr>
            <a:r>
              <a:rPr lang="en-US" spc="-25" dirty="0"/>
              <a:t>Canada Research Chair (Tier 1) in Personality &amp; Health: $</a:t>
            </a:r>
            <a:r>
              <a:rPr lang="en-US" spc="-25" dirty="0" smtClean="0"/>
              <a:t>200,000</a:t>
            </a:r>
          </a:p>
          <a:p>
            <a:endParaRPr lang="en-US" spc="-25" dirty="0"/>
          </a:p>
          <a:p>
            <a:r>
              <a:rPr lang="en-US" spc="-25" dirty="0" smtClean="0">
                <a:solidFill>
                  <a:srgbClr val="C00000"/>
                </a:solidFill>
              </a:rPr>
              <a:t>Dr. Michael Friendly</a:t>
            </a:r>
          </a:p>
          <a:p>
            <a:pPr marL="171450" indent="-171450">
              <a:buFont typeface="Arial" charset="0"/>
              <a:buChar char="•"/>
            </a:pPr>
            <a:r>
              <a:rPr lang="en-US" spc="-25" dirty="0" smtClean="0"/>
              <a:t>NSERC- Discovery Grant</a:t>
            </a:r>
          </a:p>
          <a:p>
            <a:pPr marL="171450" indent="-171450">
              <a:buFont typeface="Arial" charset="0"/>
              <a:buChar char="•"/>
            </a:pPr>
            <a:r>
              <a:rPr lang="en-US" b="1" spc="-25" dirty="0" smtClean="0"/>
              <a:t>Graphical methods for multivariate data analysis</a:t>
            </a:r>
            <a:r>
              <a:rPr lang="en-US" spc="-25" dirty="0" smtClean="0"/>
              <a:t>: $11,000</a:t>
            </a:r>
          </a:p>
          <a:p>
            <a:endParaRPr lang="en-US" spc="-25" dirty="0" smtClean="0"/>
          </a:p>
          <a:p>
            <a:r>
              <a:rPr lang="en-US" spc="-25" dirty="0" smtClean="0">
                <a:solidFill>
                  <a:srgbClr val="C00000"/>
                </a:solidFill>
              </a:rPr>
              <a:t>Dr. Christopher Green</a:t>
            </a:r>
          </a:p>
          <a:p>
            <a:pPr marL="171450" indent="-171450">
              <a:buFont typeface="Arial" charset="0"/>
              <a:buChar char="•"/>
            </a:pPr>
            <a:r>
              <a:rPr lang="en-US" spc="-25" dirty="0" smtClean="0"/>
              <a:t>SSHRC- Insight Grant</a:t>
            </a:r>
          </a:p>
          <a:p>
            <a:pPr marL="171450" indent="-171450">
              <a:buFont typeface="Arial" charset="0"/>
              <a:buChar char="•"/>
            </a:pPr>
            <a:r>
              <a:rPr lang="en-US" b="1" spc="-25" dirty="0" smtClean="0"/>
              <a:t>Digital history of psychology</a:t>
            </a:r>
            <a:r>
              <a:rPr lang="en-US" spc="-25" dirty="0" smtClean="0"/>
              <a:t>: $57,550 (with co-investigator; </a:t>
            </a:r>
            <a:r>
              <a:rPr lang="en-US" spc="-25" dirty="0" smtClean="0">
                <a:solidFill>
                  <a:srgbClr val="C00000"/>
                </a:solidFill>
              </a:rPr>
              <a:t>Dr. Michael Pettit</a:t>
            </a:r>
            <a:r>
              <a:rPr lang="en-US" spc="-25" dirty="0" smtClean="0"/>
              <a:t>)</a:t>
            </a:r>
          </a:p>
          <a:p>
            <a:pPr marL="171450" indent="-171450">
              <a:buFont typeface="Arial" charset="0"/>
              <a:buChar char="•"/>
            </a:pPr>
            <a:endParaRPr lang="en-US" spc="-25" dirty="0"/>
          </a:p>
          <a:p>
            <a:r>
              <a:rPr lang="en-US" spc="-55" dirty="0">
                <a:solidFill>
                  <a:srgbClr val="C00000"/>
                </a:solidFill>
              </a:rPr>
              <a:t>Dr. Laurence Harris</a:t>
            </a:r>
          </a:p>
          <a:p>
            <a:pPr marL="171450" indent="-171450">
              <a:buFont typeface="Arial" charset="0"/>
              <a:buChar char="•"/>
            </a:pPr>
            <a:r>
              <a:rPr lang="en-US" spc="-55" dirty="0"/>
              <a:t>Canadian Space Agency</a:t>
            </a:r>
          </a:p>
          <a:p>
            <a:pPr marL="171450" indent="-171450">
              <a:buFont typeface="Arial" charset="0"/>
              <a:buChar char="•"/>
            </a:pPr>
            <a:r>
              <a:rPr lang="en-US" b="1" spc="-55" dirty="0"/>
              <a:t>The effect of long duration </a:t>
            </a:r>
            <a:r>
              <a:rPr lang="en-US" b="1" spc="-55" dirty="0" err="1"/>
              <a:t>hypogravity</a:t>
            </a:r>
            <a:r>
              <a:rPr lang="en-US" b="1" spc="-55" dirty="0"/>
              <a:t> on the perception of self-motion: </a:t>
            </a:r>
            <a:r>
              <a:rPr lang="en-US" spc="-55" dirty="0"/>
              <a:t>$85,795 (with </a:t>
            </a:r>
            <a:r>
              <a:rPr lang="en-US" spc="-55" dirty="0" smtClean="0"/>
              <a:t>co-investigators) </a:t>
            </a:r>
            <a:endParaRPr lang="en-US" spc="-55" dirty="0"/>
          </a:p>
          <a:p>
            <a:pPr marL="171450" indent="-171450">
              <a:buFont typeface="Arial" charset="0"/>
              <a:buChar char="•"/>
            </a:pPr>
            <a:endParaRPr lang="en-US" spc="-25" dirty="0">
              <a:solidFill>
                <a:srgbClr val="C00000"/>
              </a:solidFill>
            </a:endParaRPr>
          </a:p>
          <a:p>
            <a:pPr marL="171450" indent="-171450">
              <a:buFont typeface="Arial" charset="0"/>
              <a:buChar char="•"/>
            </a:pPr>
            <a:r>
              <a:rPr lang="en-US" spc="-25" dirty="0"/>
              <a:t>NSERC- Discovery Grant</a:t>
            </a:r>
          </a:p>
          <a:p>
            <a:pPr marL="171450" indent="-171450">
              <a:buFont typeface="Arial" charset="0"/>
              <a:buChar char="•"/>
            </a:pPr>
            <a:r>
              <a:rPr lang="en-US" b="1" spc="-25" dirty="0"/>
              <a:t>Multisensory interactions and the representation of the body in the brain: </a:t>
            </a:r>
            <a:r>
              <a:rPr lang="en-US" spc="-25" dirty="0"/>
              <a:t>$49,000</a:t>
            </a:r>
          </a:p>
          <a:p>
            <a:pPr marL="171450" indent="-171450">
              <a:buFont typeface="Arial" charset="0"/>
              <a:buChar char="•"/>
            </a:pPr>
            <a:endParaRPr lang="en-US" b="1" spc="-25" dirty="0"/>
          </a:p>
          <a:p>
            <a:pPr marL="171450" indent="-171450">
              <a:buFont typeface="Arial" charset="0"/>
              <a:buChar char="•"/>
            </a:pPr>
            <a:r>
              <a:rPr lang="en-US" spc="-25" dirty="0"/>
              <a:t>Canadian Foundation for Innovation/Ontario Research Fund</a:t>
            </a:r>
          </a:p>
          <a:p>
            <a:pPr marL="171450" indent="-171450">
              <a:buFont typeface="Arial" charset="0"/>
              <a:buChar char="•"/>
            </a:pPr>
            <a:r>
              <a:rPr lang="en-US" b="1" spc="-25" dirty="0"/>
              <a:t>Full field vision and spatial orientation: </a:t>
            </a:r>
            <a:r>
              <a:rPr lang="en-US" spc="-25" dirty="0"/>
              <a:t>$</a:t>
            </a:r>
            <a:r>
              <a:rPr lang="en-US" spc="-25" dirty="0" smtClean="0"/>
              <a:t>1,977,227.50</a:t>
            </a:r>
          </a:p>
          <a:p>
            <a:pPr marL="171450" indent="-171450">
              <a:buFont typeface="Arial" charset="0"/>
              <a:buChar char="•"/>
            </a:pPr>
            <a:endParaRPr lang="en-US" spc="-25" dirty="0"/>
          </a:p>
          <a:p>
            <a:pPr marL="171450" indent="-171450">
              <a:buFont typeface="Arial" charset="0"/>
              <a:buChar char="•"/>
            </a:pPr>
            <a:endParaRPr lang="en-US" spc="-25" dirty="0" smtClean="0"/>
          </a:p>
        </p:txBody>
      </p:sp>
      <p:sp>
        <p:nvSpPr>
          <p:cNvPr id="6"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24</a:t>
            </a:r>
            <a:endParaRPr dirty="0"/>
          </a:p>
        </p:txBody>
      </p:sp>
    </p:spTree>
    <p:extLst>
      <p:ext uri="{BB962C8B-B14F-4D97-AF65-F5344CB8AC3E}">
        <p14:creationId xmlns:p14="http://schemas.microsoft.com/office/powerpoint/2010/main" val="20842939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smtClean="0"/>
              <a:t>Faculty Awards</a:t>
            </a:r>
            <a:endParaRPr lang="en-US"/>
          </a:p>
        </p:txBody>
      </p:sp>
      <p:sp>
        <p:nvSpPr>
          <p:cNvPr id="3" name="Text Placeholder 2"/>
          <p:cNvSpPr>
            <a:spLocks noGrp="1"/>
          </p:cNvSpPr>
          <p:nvPr>
            <p:ph type="body" idx="1"/>
          </p:nvPr>
        </p:nvSpPr>
        <p:spPr>
          <a:xfrm>
            <a:off x="468485" y="1828800"/>
            <a:ext cx="5950715" cy="4616648"/>
          </a:xfrm>
        </p:spPr>
        <p:txBody>
          <a:bodyPr/>
          <a:lstStyle/>
          <a:p>
            <a:r>
              <a:rPr lang="en-US" spc="-25" dirty="0">
                <a:solidFill>
                  <a:srgbClr val="C00000"/>
                </a:solidFill>
              </a:rPr>
              <a:t>Dr. Walter </a:t>
            </a:r>
            <a:r>
              <a:rPr lang="en-US" spc="-25" dirty="0" err="1">
                <a:solidFill>
                  <a:srgbClr val="C00000"/>
                </a:solidFill>
              </a:rPr>
              <a:t>Heinrichs</a:t>
            </a:r>
            <a:endParaRPr lang="en-US" spc="-25" dirty="0">
              <a:solidFill>
                <a:srgbClr val="C00000"/>
              </a:solidFill>
            </a:endParaRPr>
          </a:p>
          <a:p>
            <a:pPr marL="171450" indent="-171450">
              <a:buFont typeface="Arial" charset="0"/>
              <a:buChar char="•"/>
            </a:pPr>
            <a:r>
              <a:rPr lang="en-US" spc="-25" dirty="0"/>
              <a:t>York University, Joint Sabbatical Leave Fellowship </a:t>
            </a:r>
          </a:p>
          <a:p>
            <a:pPr marL="171450" indent="-171450">
              <a:buFont typeface="Arial" charset="0"/>
              <a:buChar char="•"/>
            </a:pPr>
            <a:r>
              <a:rPr lang="en-US" b="1" spc="-25" dirty="0"/>
              <a:t>Understanding poor functional outcome in cognitively normal schizophrenia</a:t>
            </a:r>
            <a:r>
              <a:rPr lang="en-US" spc="-25" dirty="0"/>
              <a:t>: $</a:t>
            </a:r>
            <a:r>
              <a:rPr lang="en-US" spc="-25" dirty="0" smtClean="0"/>
              <a:t>10,875</a:t>
            </a:r>
            <a:endParaRPr lang="en-US" spc="-55" dirty="0" smtClean="0">
              <a:solidFill>
                <a:srgbClr val="C00000"/>
              </a:solidFill>
            </a:endParaRPr>
          </a:p>
          <a:p>
            <a:endParaRPr lang="en-US" spc="-55" dirty="0">
              <a:solidFill>
                <a:srgbClr val="C00000"/>
              </a:solidFill>
            </a:endParaRPr>
          </a:p>
          <a:p>
            <a:r>
              <a:rPr lang="en-US" spc="-55" dirty="0" smtClean="0">
                <a:solidFill>
                  <a:srgbClr val="C00000"/>
                </a:solidFill>
              </a:rPr>
              <a:t>Dr. Kari Hoffman</a:t>
            </a:r>
          </a:p>
          <a:p>
            <a:pPr marL="171450" indent="-171450">
              <a:buFont typeface="Arial" charset="0"/>
              <a:buChar char="•"/>
            </a:pPr>
            <a:r>
              <a:rPr lang="en-US" spc="-55" dirty="0" smtClean="0"/>
              <a:t>The </a:t>
            </a:r>
            <a:r>
              <a:rPr lang="en-US" spc="-55" dirty="0" err="1" smtClean="0"/>
              <a:t>Krembil</a:t>
            </a:r>
            <a:r>
              <a:rPr lang="en-US" spc="-55" dirty="0" smtClean="0"/>
              <a:t> Foundation/ Brain Canada</a:t>
            </a:r>
          </a:p>
          <a:p>
            <a:pPr marL="171450" indent="-171450">
              <a:buFont typeface="Arial" charset="0"/>
              <a:buChar char="•"/>
            </a:pPr>
            <a:r>
              <a:rPr lang="en-US" b="1" spc="-55" dirty="0" smtClean="0"/>
              <a:t>Modulating memory </a:t>
            </a:r>
            <a:r>
              <a:rPr lang="en-US" b="1" spc="-55" dirty="0"/>
              <a:t>c</a:t>
            </a:r>
            <a:r>
              <a:rPr lang="en-US" b="1" spc="-55" dirty="0" smtClean="0"/>
              <a:t>ircuits: Focal DBS treatments to improve medial temporal lobe function: </a:t>
            </a:r>
            <a:r>
              <a:rPr lang="en-US" spc="-55" dirty="0" smtClean="0"/>
              <a:t>$212,468.55, $249,963 (with co-investigators)</a:t>
            </a:r>
            <a:endParaRPr lang="en-US" b="1" spc="-55" dirty="0" smtClean="0"/>
          </a:p>
          <a:p>
            <a:endParaRPr lang="en-US" b="1" spc="-55" dirty="0"/>
          </a:p>
          <a:p>
            <a:pPr marL="171450" indent="-171450">
              <a:buFont typeface="Arial" charset="0"/>
              <a:buChar char="•"/>
            </a:pPr>
            <a:r>
              <a:rPr lang="en-US" spc="-55" dirty="0" smtClean="0"/>
              <a:t>NSERC</a:t>
            </a:r>
            <a:r>
              <a:rPr lang="en-US" dirty="0" smtClean="0"/>
              <a:t>- Discovery Grant</a:t>
            </a:r>
          </a:p>
          <a:p>
            <a:pPr marL="171450" indent="-171450">
              <a:buFont typeface="Arial" charset="0"/>
              <a:buChar char="•"/>
            </a:pPr>
            <a:r>
              <a:rPr lang="en-US" b="1" spc="-55" dirty="0"/>
              <a:t>Integrating top-down signals in face and object </a:t>
            </a:r>
            <a:r>
              <a:rPr lang="en-US" b="1" spc="-55" dirty="0" smtClean="0"/>
              <a:t>processing: </a:t>
            </a:r>
            <a:r>
              <a:rPr lang="en-US" spc="-55" dirty="0" smtClean="0"/>
              <a:t>$29,000</a:t>
            </a:r>
          </a:p>
          <a:p>
            <a:endParaRPr lang="en-US" spc="-55" dirty="0">
              <a:solidFill>
                <a:srgbClr val="C00000"/>
              </a:solidFill>
            </a:endParaRPr>
          </a:p>
          <a:p>
            <a:r>
              <a:rPr lang="en-US" spc="-55" dirty="0" smtClean="0">
                <a:solidFill>
                  <a:srgbClr val="C00000"/>
                </a:solidFill>
              </a:rPr>
              <a:t>Dr. Michaela </a:t>
            </a:r>
            <a:r>
              <a:rPr lang="en-US" spc="-55" dirty="0" err="1" smtClean="0">
                <a:solidFill>
                  <a:srgbClr val="C00000"/>
                </a:solidFill>
              </a:rPr>
              <a:t>Hynie</a:t>
            </a:r>
            <a:endParaRPr lang="en-US" spc="-55" dirty="0" smtClean="0">
              <a:solidFill>
                <a:srgbClr val="C00000"/>
              </a:solidFill>
            </a:endParaRPr>
          </a:p>
          <a:p>
            <a:pPr marL="171450" indent="-171450">
              <a:buFont typeface="Arial" charset="0"/>
              <a:buChar char="•"/>
            </a:pPr>
            <a:r>
              <a:rPr lang="en-US" spc="-55" dirty="0" smtClean="0"/>
              <a:t>CIHR</a:t>
            </a:r>
          </a:p>
          <a:p>
            <a:pPr marL="171450" indent="-171450">
              <a:buFont typeface="Arial" charset="0"/>
              <a:buChar char="•"/>
            </a:pPr>
            <a:r>
              <a:rPr lang="en-US" b="1" spc="-55" dirty="0"/>
              <a:t>Refugee Integration and Long-Term Health Outcomes in </a:t>
            </a:r>
            <a:r>
              <a:rPr lang="en-US" b="1" spc="-55" dirty="0" smtClean="0"/>
              <a:t>Canada: </a:t>
            </a:r>
            <a:r>
              <a:rPr lang="en-US" spc="-55" dirty="0" smtClean="0"/>
              <a:t>$270,633 (with co-investigators)</a:t>
            </a:r>
          </a:p>
          <a:p>
            <a:endParaRPr lang="en-US" spc="-55" dirty="0"/>
          </a:p>
          <a:p>
            <a:pPr marL="171450" indent="-171450">
              <a:buFont typeface="Arial" charset="0"/>
              <a:buChar char="•"/>
            </a:pPr>
            <a:r>
              <a:rPr lang="en-US" spc="-55" dirty="0" smtClean="0"/>
              <a:t>Home Suite Hope</a:t>
            </a:r>
          </a:p>
          <a:p>
            <a:pPr marL="171450" indent="-171450">
              <a:buFont typeface="Arial" charset="0"/>
              <a:buChar char="•"/>
            </a:pPr>
            <a:r>
              <a:rPr lang="en-US" b="1" spc="-55" dirty="0"/>
              <a:t>Program Evaluation Home Suite </a:t>
            </a:r>
            <a:r>
              <a:rPr lang="en-US" b="1" spc="-55" dirty="0" smtClean="0"/>
              <a:t>Hope</a:t>
            </a:r>
            <a:r>
              <a:rPr lang="en-US" b="1" spc="-55" dirty="0"/>
              <a:t>:</a:t>
            </a:r>
            <a:r>
              <a:rPr lang="en-US" b="1" spc="-55" dirty="0" smtClean="0"/>
              <a:t> </a:t>
            </a:r>
            <a:r>
              <a:rPr lang="en-US" b="1" spc="-55" dirty="0"/>
              <a:t>Homeward Bound </a:t>
            </a:r>
            <a:r>
              <a:rPr lang="en-US" b="1" spc="-55" dirty="0" smtClean="0"/>
              <a:t>Program: </a:t>
            </a:r>
            <a:r>
              <a:rPr lang="en-US" spc="-55" dirty="0" smtClean="0"/>
              <a:t>$5,000</a:t>
            </a:r>
          </a:p>
          <a:p>
            <a:endParaRPr lang="en-US" spc="-55" dirty="0"/>
          </a:p>
          <a:p>
            <a:r>
              <a:rPr lang="en-US" spc="-55" dirty="0" smtClean="0">
                <a:solidFill>
                  <a:srgbClr val="C00000"/>
                </a:solidFill>
              </a:rPr>
              <a:t>Dr. Joel Katz</a:t>
            </a:r>
          </a:p>
          <a:p>
            <a:pPr marL="171450" indent="-171450">
              <a:buFont typeface="Arial" charset="0"/>
              <a:buChar char="•"/>
            </a:pPr>
            <a:r>
              <a:rPr lang="en-US" spc="-55" dirty="0" smtClean="0"/>
              <a:t>CIHR</a:t>
            </a:r>
          </a:p>
          <a:p>
            <a:pPr marL="171450" indent="-171450">
              <a:buFont typeface="Arial" charset="0"/>
              <a:buChar char="•"/>
            </a:pPr>
            <a:r>
              <a:rPr lang="en-US" spc="-55" dirty="0" smtClean="0"/>
              <a:t>Canada Research Chair (Tier 1) in Health Psychology: $200,000</a:t>
            </a:r>
          </a:p>
          <a:p>
            <a:pPr marL="171450" indent="-171450">
              <a:buFont typeface="Arial" charset="0"/>
              <a:buChar char="•"/>
            </a:pPr>
            <a:endParaRPr lang="en-US" spc="-55" dirty="0"/>
          </a:p>
        </p:txBody>
      </p:sp>
      <p:sp>
        <p:nvSpPr>
          <p:cNvPr id="6" name="TextBox 5"/>
          <p:cNvSpPr txBox="1"/>
          <p:nvPr/>
        </p:nvSpPr>
        <p:spPr>
          <a:xfrm>
            <a:off x="468485" y="6630114"/>
            <a:ext cx="5950715" cy="1815882"/>
          </a:xfrm>
          <a:prstGeom prst="rect">
            <a:avLst/>
          </a:prstGeom>
          <a:solidFill>
            <a:schemeClr val="bg1">
              <a:lumMod val="85000"/>
            </a:schemeClr>
          </a:solidFill>
          <a:ln>
            <a:solidFill>
              <a:srgbClr val="C00000"/>
            </a:solidFill>
          </a:ln>
        </p:spPr>
        <p:txBody>
          <a:bodyPr wrap="square" rtlCol="0">
            <a:spAutoFit/>
          </a:bodyPr>
          <a:lstStyle/>
          <a:p>
            <a:pPr lvl="0"/>
            <a:r>
              <a:rPr lang="en-CA" sz="1400" i="1" dirty="0" smtClean="0"/>
              <a:t>What </a:t>
            </a:r>
            <a:r>
              <a:rPr lang="en-CA" sz="1400" i="1" dirty="0"/>
              <a:t>was your most exciting research finding or activity this past year?</a:t>
            </a:r>
            <a:endParaRPr lang="en-US" sz="1400" i="1" dirty="0"/>
          </a:p>
          <a:p>
            <a:endParaRPr lang="en-CA" sz="1400" dirty="0" smtClean="0">
              <a:ea typeface="Arial" charset="0"/>
              <a:cs typeface="Arial" charset="0"/>
            </a:endParaRPr>
          </a:p>
          <a:p>
            <a:r>
              <a:rPr lang="en-CA" sz="1400" dirty="0" smtClean="0">
                <a:ea typeface="Arial" charset="0"/>
                <a:cs typeface="Arial" charset="0"/>
              </a:rPr>
              <a:t>The most </a:t>
            </a:r>
            <a:r>
              <a:rPr lang="en-CA" sz="1400" dirty="0">
                <a:ea typeface="Arial" charset="0"/>
                <a:cs typeface="Arial" charset="0"/>
              </a:rPr>
              <a:t>important research involved a systematic review of existing multidisciplinary chronic pain treatment facilities published by Sam </a:t>
            </a:r>
            <a:r>
              <a:rPr lang="en-CA" sz="1400" dirty="0" err="1">
                <a:ea typeface="Arial" charset="0"/>
                <a:cs typeface="Arial" charset="0"/>
              </a:rPr>
              <a:t>Fashler</a:t>
            </a:r>
            <a:r>
              <a:rPr lang="en-CA" sz="1400" dirty="0">
                <a:ea typeface="Arial" charset="0"/>
                <a:cs typeface="Arial" charset="0"/>
              </a:rPr>
              <a:t> highlighting, among other things, the scarcity of pain treatment facilities worldwide including the finding that in Canada there is only one pain center for every ~50,000 Canadians living with chronic pain (</a:t>
            </a:r>
            <a:r>
              <a:rPr lang="en-CA" sz="1400" dirty="0" err="1">
                <a:ea typeface="Arial" charset="0"/>
                <a:cs typeface="Arial" charset="0"/>
              </a:rPr>
              <a:t>Fashler</a:t>
            </a:r>
            <a:r>
              <a:rPr lang="en-CA" sz="1400" dirty="0">
                <a:ea typeface="Arial" charset="0"/>
                <a:cs typeface="Arial" charset="0"/>
              </a:rPr>
              <a:t> et al., 2016). </a:t>
            </a:r>
          </a:p>
          <a:p>
            <a:r>
              <a:rPr lang="en-CA" sz="1400" dirty="0">
                <a:solidFill>
                  <a:srgbClr val="C00000"/>
                </a:solidFill>
                <a:ea typeface="Arial" charset="0"/>
                <a:cs typeface="Arial" charset="0"/>
              </a:rPr>
              <a:t>- Dr. Joel </a:t>
            </a:r>
            <a:r>
              <a:rPr lang="en-CA" sz="1400" dirty="0" smtClean="0">
                <a:solidFill>
                  <a:srgbClr val="C00000"/>
                </a:solidFill>
                <a:ea typeface="Arial" charset="0"/>
                <a:cs typeface="Arial" charset="0"/>
              </a:rPr>
              <a:t>Katz</a:t>
            </a:r>
            <a:endParaRPr lang="en-US" sz="1400" dirty="0">
              <a:solidFill>
                <a:srgbClr val="C00000"/>
              </a:solidFill>
              <a:ea typeface="Arial" charset="0"/>
              <a:cs typeface="Arial" charset="0"/>
            </a:endParaRPr>
          </a:p>
        </p:txBody>
      </p:sp>
      <p:sp>
        <p:nvSpPr>
          <p:cNvPr id="7" name="object 3"/>
          <p:cNvSpPr/>
          <p:nvPr/>
        </p:nvSpPr>
        <p:spPr>
          <a:xfrm>
            <a:off x="0" y="8785225"/>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25</a:t>
            </a:r>
            <a:endParaRPr dirty="0"/>
          </a:p>
        </p:txBody>
      </p:sp>
    </p:spTree>
    <p:extLst>
      <p:ext uri="{BB962C8B-B14F-4D97-AF65-F5344CB8AC3E}">
        <p14:creationId xmlns:p14="http://schemas.microsoft.com/office/powerpoint/2010/main" val="18824075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730" y="606874"/>
            <a:ext cx="6622540" cy="482600"/>
          </a:xfrm>
          <a:prstGeom prst="rect">
            <a:avLst/>
          </a:prstGeom>
        </p:spPr>
        <p:txBody>
          <a:bodyPr vert="horz" wrap="square" lIns="0" tIns="0" rIns="0" bIns="0" rtlCol="0">
            <a:spAutoFit/>
          </a:bodyPr>
          <a:lstStyle/>
          <a:p>
            <a:pPr marL="1474470">
              <a:lnSpc>
                <a:spcPct val="100000"/>
              </a:lnSpc>
            </a:pPr>
            <a:r>
              <a:rPr spc="-475" dirty="0"/>
              <a:t>T</a:t>
            </a:r>
            <a:r>
              <a:rPr spc="30" dirty="0"/>
              <a:t>able</a:t>
            </a:r>
            <a:r>
              <a:rPr spc="-30" dirty="0"/>
              <a:t> </a:t>
            </a:r>
            <a:r>
              <a:rPr spc="-15" dirty="0"/>
              <a:t>o</a:t>
            </a:r>
            <a:r>
              <a:rPr spc="300" dirty="0"/>
              <a:t>f</a:t>
            </a:r>
            <a:r>
              <a:rPr spc="-30" dirty="0"/>
              <a:t> </a:t>
            </a:r>
            <a:r>
              <a:rPr spc="-335" dirty="0"/>
              <a:t>C</a:t>
            </a:r>
            <a:r>
              <a:rPr spc="40" dirty="0"/>
              <a:t>o</a:t>
            </a:r>
            <a:r>
              <a:rPr spc="20" dirty="0"/>
              <a:t>n</a:t>
            </a:r>
            <a:r>
              <a:rPr spc="365" dirty="0"/>
              <a:t>t</a:t>
            </a:r>
            <a:r>
              <a:rPr spc="20" dirty="0"/>
              <a:t>e</a:t>
            </a:r>
            <a:r>
              <a:rPr dirty="0"/>
              <a:t>n</a:t>
            </a:r>
            <a:r>
              <a:rPr spc="409" dirty="0"/>
              <a:t>t</a:t>
            </a:r>
            <a:r>
              <a:rPr spc="-20" dirty="0"/>
              <a:t>s</a:t>
            </a:r>
          </a:p>
        </p:txBody>
      </p:sp>
      <p:sp>
        <p:nvSpPr>
          <p:cNvPr id="4" name="object 4"/>
          <p:cNvSpPr txBox="1"/>
          <p:nvPr/>
        </p:nvSpPr>
        <p:spPr>
          <a:xfrm>
            <a:off x="408939" y="1721620"/>
            <a:ext cx="5203825" cy="646331"/>
          </a:xfrm>
          <a:prstGeom prst="rect">
            <a:avLst/>
          </a:prstGeom>
        </p:spPr>
        <p:txBody>
          <a:bodyPr vert="horz" wrap="square" lIns="0" tIns="0" rIns="0" bIns="0" rtlCol="0">
            <a:spAutoFit/>
          </a:bodyPr>
          <a:lstStyle/>
          <a:p>
            <a:pPr marL="12700">
              <a:lnSpc>
                <a:spcPts val="2130"/>
              </a:lnSpc>
            </a:pPr>
            <a:r>
              <a:rPr sz="1800" spc="-100" dirty="0">
                <a:latin typeface="Arial"/>
                <a:cs typeface="Arial"/>
              </a:rPr>
              <a:t>R</a:t>
            </a:r>
            <a:r>
              <a:rPr sz="1800" spc="-30" dirty="0">
                <a:latin typeface="Arial"/>
                <a:cs typeface="Arial"/>
              </a:rPr>
              <a:t>es</a:t>
            </a:r>
            <a:r>
              <a:rPr sz="1800" spc="-25" dirty="0">
                <a:latin typeface="Arial"/>
                <a:cs typeface="Arial"/>
              </a:rPr>
              <a:t>e</a:t>
            </a:r>
            <a:r>
              <a:rPr sz="1800" spc="80" dirty="0">
                <a:latin typeface="Arial"/>
                <a:cs typeface="Arial"/>
              </a:rPr>
              <a:t>a</a:t>
            </a:r>
            <a:r>
              <a:rPr sz="1800" dirty="0">
                <a:latin typeface="Arial"/>
                <a:cs typeface="Arial"/>
              </a:rPr>
              <a:t>r</a:t>
            </a:r>
            <a:r>
              <a:rPr sz="1800" spc="25" dirty="0">
                <a:latin typeface="Arial"/>
                <a:cs typeface="Arial"/>
              </a:rPr>
              <a:t>ch</a:t>
            </a:r>
            <a:r>
              <a:rPr sz="1800" spc="-15" dirty="0">
                <a:latin typeface="Arial"/>
                <a:cs typeface="Arial"/>
              </a:rPr>
              <a:t> </a:t>
            </a:r>
            <a:r>
              <a:rPr sz="1800" spc="35" dirty="0">
                <a:latin typeface="Arial"/>
                <a:cs typeface="Arial"/>
              </a:rPr>
              <a:t>A</a:t>
            </a:r>
            <a:r>
              <a:rPr sz="1800" dirty="0">
                <a:latin typeface="Arial"/>
                <a:cs typeface="Arial"/>
              </a:rPr>
              <a:t>cc</a:t>
            </a:r>
            <a:r>
              <a:rPr sz="1800" spc="25" dirty="0">
                <a:latin typeface="Arial"/>
                <a:cs typeface="Arial"/>
              </a:rPr>
              <a:t>omplishme</a:t>
            </a:r>
            <a:r>
              <a:rPr sz="1800" spc="20" dirty="0">
                <a:latin typeface="Arial"/>
                <a:cs typeface="Arial"/>
              </a:rPr>
              <a:t>n</a:t>
            </a:r>
            <a:r>
              <a:rPr sz="1800" spc="204" dirty="0">
                <a:latin typeface="Arial"/>
                <a:cs typeface="Arial"/>
              </a:rPr>
              <a:t>t</a:t>
            </a:r>
            <a:r>
              <a:rPr sz="1800" spc="-10" dirty="0">
                <a:latin typeface="Arial"/>
                <a:cs typeface="Arial"/>
              </a:rPr>
              <a:t>s</a:t>
            </a:r>
            <a:endParaRPr sz="1800" dirty="0">
              <a:latin typeface="Arial"/>
              <a:cs typeface="Arial"/>
            </a:endParaRPr>
          </a:p>
          <a:p>
            <a:pPr marL="12700">
              <a:lnSpc>
                <a:spcPts val="1410"/>
              </a:lnSpc>
            </a:pPr>
            <a:r>
              <a:rPr sz="1200" spc="-75" dirty="0">
                <a:latin typeface="Arial"/>
                <a:cs typeface="Arial"/>
              </a:rPr>
              <a:t>S</a:t>
            </a:r>
            <a:r>
              <a:rPr sz="1200" spc="40" dirty="0">
                <a:latin typeface="Arial"/>
                <a:cs typeface="Arial"/>
              </a:rPr>
              <a:t>elec</a:t>
            </a:r>
            <a:r>
              <a:rPr sz="1200" dirty="0">
                <a:latin typeface="Arial"/>
                <a:cs typeface="Arial"/>
              </a:rPr>
              <a:t>t</a:t>
            </a:r>
            <a:r>
              <a:rPr sz="1200" spc="5" dirty="0">
                <a:latin typeface="Arial"/>
                <a:cs typeface="Arial"/>
              </a:rPr>
              <a:t>ed</a:t>
            </a:r>
            <a:r>
              <a:rPr sz="1200" spc="-10" dirty="0">
                <a:latin typeface="Arial"/>
                <a:cs typeface="Arial"/>
              </a:rPr>
              <a:t> </a:t>
            </a:r>
            <a:r>
              <a:rPr sz="1200" spc="20" dirty="0">
                <a:latin typeface="Arial"/>
                <a:cs typeface="Arial"/>
              </a:rPr>
              <a:t>boo</a:t>
            </a:r>
            <a:r>
              <a:rPr sz="1200" spc="-5" dirty="0">
                <a:latin typeface="Arial"/>
                <a:cs typeface="Arial"/>
              </a:rPr>
              <a:t>k</a:t>
            </a:r>
            <a:r>
              <a:rPr sz="1200" spc="-25" dirty="0">
                <a:latin typeface="Arial"/>
                <a:cs typeface="Arial"/>
              </a:rPr>
              <a:t>s</a:t>
            </a:r>
            <a:r>
              <a:rPr sz="1200" spc="-30" dirty="0">
                <a:latin typeface="Arial"/>
                <a:cs typeface="Arial"/>
              </a:rPr>
              <a:t>,</a:t>
            </a:r>
            <a:r>
              <a:rPr sz="1200" spc="-10" dirty="0">
                <a:latin typeface="Arial"/>
                <a:cs typeface="Arial"/>
              </a:rPr>
              <a:t> </a:t>
            </a:r>
            <a:r>
              <a:rPr sz="1200" spc="10" dirty="0">
                <a:latin typeface="Arial"/>
                <a:cs typeface="Arial"/>
              </a:rPr>
              <a:t>cha</a:t>
            </a:r>
            <a:r>
              <a:rPr sz="1200" dirty="0">
                <a:latin typeface="Arial"/>
                <a:cs typeface="Arial"/>
              </a:rPr>
              <a:t>p</a:t>
            </a:r>
            <a:r>
              <a:rPr sz="1200" spc="120" dirty="0">
                <a:latin typeface="Arial"/>
                <a:cs typeface="Arial"/>
              </a:rPr>
              <a:t>t</a:t>
            </a:r>
            <a:r>
              <a:rPr sz="1200" spc="60" dirty="0">
                <a:latin typeface="Arial"/>
                <a:cs typeface="Arial"/>
              </a:rPr>
              <a:t>e</a:t>
            </a:r>
            <a:r>
              <a:rPr sz="1200" spc="10" dirty="0">
                <a:latin typeface="Arial"/>
                <a:cs typeface="Arial"/>
              </a:rPr>
              <a:t>r</a:t>
            </a:r>
            <a:r>
              <a:rPr sz="1200" spc="-25" dirty="0">
                <a:latin typeface="Arial"/>
                <a:cs typeface="Arial"/>
              </a:rPr>
              <a:t>s</a:t>
            </a:r>
            <a:r>
              <a:rPr sz="1200" spc="-30" dirty="0">
                <a:latin typeface="Arial"/>
                <a:cs typeface="Arial"/>
              </a:rPr>
              <a:t>,</a:t>
            </a:r>
            <a:r>
              <a:rPr sz="1200" spc="-10" dirty="0">
                <a:latin typeface="Arial"/>
                <a:cs typeface="Arial"/>
              </a:rPr>
              <a:t> </a:t>
            </a:r>
            <a:r>
              <a:rPr sz="1200" spc="5" dirty="0">
                <a:latin typeface="Arial"/>
                <a:cs typeface="Arial"/>
              </a:rPr>
              <a:t>and</a:t>
            </a:r>
            <a:r>
              <a:rPr sz="1200" spc="-10" dirty="0">
                <a:latin typeface="Arial"/>
                <a:cs typeface="Arial"/>
              </a:rPr>
              <a:t> </a:t>
            </a:r>
            <a:r>
              <a:rPr sz="1200" spc="125" dirty="0">
                <a:latin typeface="Arial"/>
                <a:cs typeface="Arial"/>
              </a:rPr>
              <a:t>t</a:t>
            </a:r>
            <a:r>
              <a:rPr sz="1200" spc="20" dirty="0">
                <a:latin typeface="Arial"/>
                <a:cs typeface="Arial"/>
              </a:rPr>
              <a:t>al</a:t>
            </a:r>
            <a:r>
              <a:rPr sz="1200" spc="10" dirty="0">
                <a:latin typeface="Arial"/>
                <a:cs typeface="Arial"/>
              </a:rPr>
              <a:t>k</a:t>
            </a:r>
            <a:r>
              <a:rPr sz="1200" spc="-10" dirty="0">
                <a:latin typeface="Arial"/>
                <a:cs typeface="Arial"/>
              </a:rPr>
              <a:t>s </a:t>
            </a:r>
            <a:r>
              <a:rPr sz="1200" spc="70" dirty="0">
                <a:latin typeface="Arial"/>
                <a:cs typeface="Arial"/>
              </a:rPr>
              <a:t>p</a:t>
            </a:r>
            <a:r>
              <a:rPr sz="1200" spc="10" dirty="0">
                <a:latin typeface="Arial"/>
                <a:cs typeface="Arial"/>
              </a:rPr>
              <a:t>rodu</a:t>
            </a:r>
            <a:r>
              <a:rPr sz="1200" spc="-15" dirty="0">
                <a:latin typeface="Arial"/>
                <a:cs typeface="Arial"/>
              </a:rPr>
              <a:t>c</a:t>
            </a:r>
            <a:r>
              <a:rPr sz="1200" spc="5" dirty="0">
                <a:latin typeface="Arial"/>
                <a:cs typeface="Arial"/>
              </a:rPr>
              <a:t>ed</a:t>
            </a:r>
            <a:r>
              <a:rPr sz="1200" spc="-10" dirty="0">
                <a:latin typeface="Arial"/>
                <a:cs typeface="Arial"/>
              </a:rPr>
              <a:t> </a:t>
            </a:r>
            <a:r>
              <a:rPr sz="1200" spc="-15" dirty="0">
                <a:latin typeface="Arial"/>
                <a:cs typeface="Arial"/>
              </a:rPr>
              <a:t>b</a:t>
            </a:r>
            <a:r>
              <a:rPr sz="1200" spc="65" dirty="0">
                <a:latin typeface="Arial"/>
                <a:cs typeface="Arial"/>
              </a:rPr>
              <a:t>y</a:t>
            </a:r>
            <a:r>
              <a:rPr sz="1200" spc="-10" dirty="0">
                <a:latin typeface="Arial"/>
                <a:cs typeface="Arial"/>
              </a:rPr>
              <a:t> </a:t>
            </a:r>
            <a:r>
              <a:rPr sz="1200" spc="40" dirty="0">
                <a:latin typeface="Arial"/>
                <a:cs typeface="Arial"/>
              </a:rPr>
              <a:t>our</a:t>
            </a:r>
            <a:r>
              <a:rPr sz="1200" spc="-10" dirty="0">
                <a:latin typeface="Arial"/>
                <a:cs typeface="Arial"/>
              </a:rPr>
              <a:t> </a:t>
            </a:r>
            <a:r>
              <a:rPr sz="1200" spc="55" dirty="0">
                <a:latin typeface="Arial"/>
                <a:cs typeface="Arial"/>
              </a:rPr>
              <a:t>f</a:t>
            </a:r>
            <a:r>
              <a:rPr sz="1200" spc="5" dirty="0">
                <a:latin typeface="Arial"/>
                <a:cs typeface="Arial"/>
              </a:rPr>
              <a:t>a</a:t>
            </a:r>
            <a:r>
              <a:rPr sz="1200" spc="-5" dirty="0">
                <a:latin typeface="Arial"/>
                <a:cs typeface="Arial"/>
              </a:rPr>
              <a:t>c</a:t>
            </a:r>
            <a:r>
              <a:rPr sz="1200" spc="75" dirty="0">
                <a:latin typeface="Arial"/>
                <a:cs typeface="Arial"/>
              </a:rPr>
              <a:t>ul</a:t>
            </a:r>
            <a:r>
              <a:rPr sz="1200" spc="30" dirty="0">
                <a:latin typeface="Arial"/>
                <a:cs typeface="Arial"/>
              </a:rPr>
              <a:t>t</a:t>
            </a:r>
            <a:r>
              <a:rPr sz="1200" spc="65" dirty="0">
                <a:latin typeface="Arial"/>
                <a:cs typeface="Arial"/>
              </a:rPr>
              <a:t>y</a:t>
            </a:r>
            <a:r>
              <a:rPr sz="1200" spc="-10" dirty="0">
                <a:latin typeface="Arial"/>
                <a:cs typeface="Arial"/>
              </a:rPr>
              <a:t> </a:t>
            </a:r>
            <a:r>
              <a:rPr sz="1200" spc="5" dirty="0">
                <a:latin typeface="Arial"/>
                <a:cs typeface="Arial"/>
              </a:rPr>
              <a:t>and</a:t>
            </a:r>
            <a:r>
              <a:rPr sz="1200" spc="-10" dirty="0">
                <a:latin typeface="Arial"/>
                <a:cs typeface="Arial"/>
              </a:rPr>
              <a:t> </a:t>
            </a:r>
            <a:r>
              <a:rPr sz="1200" spc="-25" dirty="0">
                <a:latin typeface="Arial"/>
                <a:cs typeface="Arial"/>
              </a:rPr>
              <a:t>s</a:t>
            </a:r>
            <a:r>
              <a:rPr sz="1200" spc="135" dirty="0">
                <a:latin typeface="Arial"/>
                <a:cs typeface="Arial"/>
              </a:rPr>
              <a:t>t</a:t>
            </a:r>
            <a:r>
              <a:rPr sz="1200" spc="5" dirty="0">
                <a:latin typeface="Arial"/>
                <a:cs typeface="Arial"/>
              </a:rPr>
              <a:t>ude</a:t>
            </a:r>
            <a:r>
              <a:rPr sz="1200" spc="-5" dirty="0">
                <a:latin typeface="Arial"/>
                <a:cs typeface="Arial"/>
              </a:rPr>
              <a:t>n</a:t>
            </a:r>
            <a:r>
              <a:rPr sz="1200" spc="135" dirty="0">
                <a:latin typeface="Arial"/>
                <a:cs typeface="Arial"/>
              </a:rPr>
              <a:t>t</a:t>
            </a:r>
            <a:r>
              <a:rPr sz="1200" spc="-25" dirty="0">
                <a:latin typeface="Arial"/>
                <a:cs typeface="Arial"/>
              </a:rPr>
              <a:t>s</a:t>
            </a:r>
            <a:r>
              <a:rPr sz="1200" spc="-30" dirty="0">
                <a:latin typeface="Arial"/>
                <a:cs typeface="Arial"/>
              </a:rPr>
              <a:t>.</a:t>
            </a:r>
            <a:endParaRPr sz="1200" dirty="0">
              <a:latin typeface="Arial"/>
              <a:cs typeface="Arial"/>
            </a:endParaRPr>
          </a:p>
          <a:p>
            <a:pPr marL="184150" indent="-171450">
              <a:lnSpc>
                <a:spcPct val="100000"/>
              </a:lnSpc>
              <a:spcBef>
                <a:spcPts val="60"/>
              </a:spcBef>
              <a:buFont typeface="Arial"/>
              <a:buChar char="•"/>
              <a:tabLst>
                <a:tab pos="184150" algn="l"/>
              </a:tabLst>
            </a:pPr>
            <a:r>
              <a:rPr sz="1200" spc="-20" dirty="0">
                <a:latin typeface="Arial"/>
                <a:cs typeface="Arial"/>
              </a:rPr>
              <a:t>B</a:t>
            </a:r>
            <a:r>
              <a:rPr sz="1200" spc="-40" dirty="0">
                <a:latin typeface="Arial"/>
                <a:cs typeface="Arial"/>
              </a:rPr>
              <a:t>R</a:t>
            </a:r>
            <a:r>
              <a:rPr sz="1200" spc="5" dirty="0">
                <a:latin typeface="Arial"/>
                <a:cs typeface="Arial"/>
              </a:rPr>
              <a:t>AIN,</a:t>
            </a:r>
            <a:r>
              <a:rPr sz="1200" spc="-10" dirty="0">
                <a:latin typeface="Arial"/>
                <a:cs typeface="Arial"/>
              </a:rPr>
              <a:t> </a:t>
            </a:r>
            <a:r>
              <a:rPr sz="1200" spc="-25" dirty="0">
                <a:latin typeface="Arial"/>
                <a:cs typeface="Arial"/>
              </a:rPr>
              <a:t>BEH</a:t>
            </a:r>
            <a:r>
              <a:rPr sz="1200" spc="-85" dirty="0">
                <a:latin typeface="Arial"/>
                <a:cs typeface="Arial"/>
              </a:rPr>
              <a:t>A</a:t>
            </a:r>
            <a:r>
              <a:rPr sz="1200" spc="-25" dirty="0">
                <a:latin typeface="Arial"/>
                <a:cs typeface="Arial"/>
              </a:rPr>
              <a:t>VIOU</a:t>
            </a:r>
            <a:r>
              <a:rPr sz="1200" spc="-60" dirty="0">
                <a:latin typeface="Arial"/>
                <a:cs typeface="Arial"/>
              </a:rPr>
              <a:t>R</a:t>
            </a:r>
            <a:r>
              <a:rPr sz="1200" spc="-30" dirty="0">
                <a:latin typeface="Arial"/>
                <a:cs typeface="Arial"/>
              </a:rPr>
              <a:t>,</a:t>
            </a:r>
            <a:r>
              <a:rPr sz="1200" spc="-10" dirty="0">
                <a:latin typeface="Arial"/>
                <a:cs typeface="Arial"/>
              </a:rPr>
              <a:t> AND </a:t>
            </a:r>
            <a:r>
              <a:rPr sz="1200" spc="-120" dirty="0">
                <a:latin typeface="Arial"/>
                <a:cs typeface="Arial"/>
              </a:rPr>
              <a:t>C</a:t>
            </a:r>
            <a:r>
              <a:rPr sz="1200" spc="-30" dirty="0">
                <a:latin typeface="Arial"/>
                <a:cs typeface="Arial"/>
              </a:rPr>
              <a:t>OGNITIVE</a:t>
            </a:r>
            <a:r>
              <a:rPr sz="1200" spc="-10" dirty="0">
                <a:latin typeface="Arial"/>
                <a:cs typeface="Arial"/>
              </a:rPr>
              <a:t> </a:t>
            </a:r>
            <a:r>
              <a:rPr sz="1200" spc="-70" dirty="0">
                <a:latin typeface="Arial"/>
                <a:cs typeface="Arial"/>
              </a:rPr>
              <a:t>S</a:t>
            </a:r>
            <a:r>
              <a:rPr sz="1200" spc="-55" dirty="0">
                <a:latin typeface="Arial"/>
                <a:cs typeface="Arial"/>
              </a:rPr>
              <a:t>CIENC</a:t>
            </a:r>
            <a:r>
              <a:rPr sz="1200" spc="-80" dirty="0">
                <a:latin typeface="Arial"/>
                <a:cs typeface="Arial"/>
              </a:rPr>
              <a:t>E</a:t>
            </a:r>
            <a:r>
              <a:rPr sz="1200" spc="-65" dirty="0">
                <a:latin typeface="Arial"/>
                <a:cs typeface="Arial"/>
              </a:rPr>
              <a:t>S</a:t>
            </a:r>
            <a:r>
              <a:rPr sz="1200" spc="-30" dirty="0">
                <a:solidFill>
                  <a:srgbClr val="C5092B"/>
                </a:solidFill>
                <a:latin typeface="Arial"/>
                <a:cs typeface="Arial"/>
              </a:rPr>
              <a:t>:</a:t>
            </a:r>
            <a:r>
              <a:rPr sz="1200" spc="-10" dirty="0">
                <a:solidFill>
                  <a:srgbClr val="C5092B"/>
                </a:solidFill>
                <a:latin typeface="Arial"/>
                <a:cs typeface="Arial"/>
              </a:rPr>
              <a:t> </a:t>
            </a:r>
            <a:r>
              <a:rPr lang="en-CA" sz="1200" spc="-10" dirty="0" smtClean="0">
                <a:solidFill>
                  <a:srgbClr val="C5092B"/>
                </a:solidFill>
                <a:latin typeface="Arial"/>
                <a:cs typeface="Arial"/>
              </a:rPr>
              <a:t>1</a:t>
            </a:r>
            <a:endParaRPr sz="1200" dirty="0">
              <a:latin typeface="Arial"/>
              <a:cs typeface="Arial"/>
            </a:endParaRPr>
          </a:p>
        </p:txBody>
      </p:sp>
      <p:sp>
        <p:nvSpPr>
          <p:cNvPr id="5" name="object 5"/>
          <p:cNvSpPr txBox="1"/>
          <p:nvPr/>
        </p:nvSpPr>
        <p:spPr>
          <a:xfrm>
            <a:off x="408939" y="2391544"/>
            <a:ext cx="3445510" cy="1139825"/>
          </a:xfrm>
          <a:prstGeom prst="rect">
            <a:avLst/>
          </a:prstGeom>
        </p:spPr>
        <p:txBody>
          <a:bodyPr vert="horz" wrap="square" lIns="0" tIns="0" rIns="0" bIns="0" rtlCol="0">
            <a:spAutoFit/>
          </a:bodyPr>
          <a:lstStyle/>
          <a:p>
            <a:pPr marL="184150" indent="-171450">
              <a:lnSpc>
                <a:spcPts val="1420"/>
              </a:lnSpc>
              <a:buFont typeface="Arial"/>
              <a:buChar char="•"/>
              <a:tabLst>
                <a:tab pos="184150" algn="l"/>
              </a:tabLst>
            </a:pPr>
            <a:r>
              <a:rPr sz="1200" spc="-15" dirty="0">
                <a:latin typeface="Arial"/>
                <a:cs typeface="Arial"/>
              </a:rPr>
              <a:t>CLINI</a:t>
            </a:r>
            <a:r>
              <a:rPr sz="1200" spc="-45" dirty="0">
                <a:latin typeface="Arial"/>
                <a:cs typeface="Arial"/>
              </a:rPr>
              <a:t>C</a:t>
            </a:r>
            <a:r>
              <a:rPr sz="1200" spc="40" dirty="0">
                <a:latin typeface="Arial"/>
                <a:cs typeface="Arial"/>
              </a:rPr>
              <a:t>AL</a:t>
            </a:r>
            <a:r>
              <a:rPr sz="1200" spc="-10" dirty="0">
                <a:latin typeface="Arial"/>
                <a:cs typeface="Arial"/>
              </a:rPr>
              <a:t> </a:t>
            </a:r>
            <a:r>
              <a:rPr sz="1200" spc="-40" dirty="0">
                <a:latin typeface="Arial"/>
                <a:cs typeface="Arial"/>
              </a:rPr>
              <a:t>P</a:t>
            </a:r>
            <a:r>
              <a:rPr sz="1200" spc="-135" dirty="0">
                <a:latin typeface="Arial"/>
                <a:cs typeface="Arial"/>
              </a:rPr>
              <a:t>S</a:t>
            </a:r>
            <a:r>
              <a:rPr sz="1200" spc="-50" dirty="0">
                <a:latin typeface="Arial"/>
                <a:cs typeface="Arial"/>
              </a:rPr>
              <a:t>Y</a:t>
            </a:r>
            <a:r>
              <a:rPr sz="1200" spc="-40" dirty="0">
                <a:latin typeface="Arial"/>
                <a:cs typeface="Arial"/>
              </a:rPr>
              <a:t>CHO</a:t>
            </a:r>
            <a:r>
              <a:rPr sz="1200" spc="-70" dirty="0">
                <a:latin typeface="Arial"/>
                <a:cs typeface="Arial"/>
              </a:rPr>
              <a:t>L</a:t>
            </a:r>
            <a:r>
              <a:rPr sz="1200" spc="-105" dirty="0">
                <a:latin typeface="Arial"/>
                <a:cs typeface="Arial"/>
              </a:rPr>
              <a:t>O</a:t>
            </a:r>
            <a:r>
              <a:rPr sz="1200" spc="-175" dirty="0">
                <a:latin typeface="Arial"/>
                <a:cs typeface="Arial"/>
              </a:rPr>
              <a:t>G</a:t>
            </a:r>
            <a:r>
              <a:rPr sz="1200" spc="-55" dirty="0">
                <a:latin typeface="Arial"/>
                <a:cs typeface="Arial"/>
              </a:rPr>
              <a:t>Y</a:t>
            </a:r>
            <a:r>
              <a:rPr sz="1200" spc="-30" dirty="0">
                <a:solidFill>
                  <a:srgbClr val="C5092B"/>
                </a:solidFill>
                <a:latin typeface="Arial"/>
                <a:cs typeface="Arial"/>
              </a:rPr>
              <a:t>:</a:t>
            </a:r>
            <a:r>
              <a:rPr sz="1200" spc="-10" dirty="0">
                <a:solidFill>
                  <a:srgbClr val="C5092B"/>
                </a:solidFill>
                <a:latin typeface="Arial"/>
                <a:cs typeface="Arial"/>
              </a:rPr>
              <a:t> </a:t>
            </a:r>
            <a:r>
              <a:rPr lang="en-CA" sz="1200" spc="-10" dirty="0" smtClean="0">
                <a:solidFill>
                  <a:srgbClr val="C5092B"/>
                </a:solidFill>
                <a:latin typeface="Arial"/>
                <a:cs typeface="Arial"/>
              </a:rPr>
              <a:t>5</a:t>
            </a:r>
            <a:endParaRPr sz="1200" dirty="0">
              <a:latin typeface="Arial"/>
              <a:cs typeface="Arial"/>
            </a:endParaRPr>
          </a:p>
          <a:p>
            <a:pPr marL="184150" indent="-171450">
              <a:lnSpc>
                <a:spcPts val="1420"/>
              </a:lnSpc>
              <a:buFont typeface="Arial"/>
              <a:buChar char="•"/>
              <a:tabLst>
                <a:tab pos="184150" algn="l"/>
              </a:tabLst>
            </a:pPr>
            <a:r>
              <a:rPr sz="1200" spc="-15" dirty="0">
                <a:latin typeface="Arial"/>
                <a:cs typeface="Arial"/>
              </a:rPr>
              <a:t>CLINI</a:t>
            </a:r>
            <a:r>
              <a:rPr sz="1200" spc="-45" dirty="0">
                <a:latin typeface="Arial"/>
                <a:cs typeface="Arial"/>
              </a:rPr>
              <a:t>C</a:t>
            </a:r>
            <a:r>
              <a:rPr sz="1200" spc="45" dirty="0">
                <a:latin typeface="Arial"/>
                <a:cs typeface="Arial"/>
              </a:rPr>
              <a:t>A</a:t>
            </a:r>
            <a:r>
              <a:rPr sz="1200" spc="-160" dirty="0">
                <a:latin typeface="Arial"/>
                <a:cs typeface="Arial"/>
              </a:rPr>
              <a:t>L</a:t>
            </a:r>
            <a:r>
              <a:rPr sz="1200" spc="-30" dirty="0">
                <a:latin typeface="Arial"/>
                <a:cs typeface="Arial"/>
              </a:rPr>
              <a:t>-D</a:t>
            </a:r>
            <a:r>
              <a:rPr sz="1200" spc="-50" dirty="0">
                <a:latin typeface="Arial"/>
                <a:cs typeface="Arial"/>
              </a:rPr>
              <a:t>E</a:t>
            </a:r>
            <a:r>
              <a:rPr sz="1200" dirty="0">
                <a:latin typeface="Arial"/>
                <a:cs typeface="Arial"/>
              </a:rPr>
              <a:t>VE</a:t>
            </a:r>
            <a:r>
              <a:rPr sz="1200" spc="-40" dirty="0">
                <a:latin typeface="Arial"/>
                <a:cs typeface="Arial"/>
              </a:rPr>
              <a:t>L</a:t>
            </a:r>
            <a:r>
              <a:rPr sz="1200" spc="-45" dirty="0">
                <a:latin typeface="Arial"/>
                <a:cs typeface="Arial"/>
              </a:rPr>
              <a:t>OPMEN</a:t>
            </a:r>
            <a:r>
              <a:rPr sz="1200" spc="-120" dirty="0">
                <a:latin typeface="Arial"/>
                <a:cs typeface="Arial"/>
              </a:rPr>
              <a:t>T</a:t>
            </a:r>
            <a:r>
              <a:rPr sz="1200" spc="40" dirty="0">
                <a:latin typeface="Arial"/>
                <a:cs typeface="Arial"/>
              </a:rPr>
              <a:t>AL</a:t>
            </a:r>
            <a:r>
              <a:rPr sz="1200" spc="-10" dirty="0">
                <a:latin typeface="Arial"/>
                <a:cs typeface="Arial"/>
              </a:rPr>
              <a:t> </a:t>
            </a:r>
            <a:r>
              <a:rPr sz="1200" spc="-40" dirty="0">
                <a:latin typeface="Arial"/>
                <a:cs typeface="Arial"/>
              </a:rPr>
              <a:t>P</a:t>
            </a:r>
            <a:r>
              <a:rPr sz="1200" spc="-135" dirty="0">
                <a:latin typeface="Arial"/>
                <a:cs typeface="Arial"/>
              </a:rPr>
              <a:t>S</a:t>
            </a:r>
            <a:r>
              <a:rPr sz="1200" spc="-50" dirty="0">
                <a:latin typeface="Arial"/>
                <a:cs typeface="Arial"/>
              </a:rPr>
              <a:t>Y</a:t>
            </a:r>
            <a:r>
              <a:rPr sz="1200" spc="-40" dirty="0">
                <a:latin typeface="Arial"/>
                <a:cs typeface="Arial"/>
              </a:rPr>
              <a:t>CHO</a:t>
            </a:r>
            <a:r>
              <a:rPr sz="1200" spc="-70" dirty="0">
                <a:latin typeface="Arial"/>
                <a:cs typeface="Arial"/>
              </a:rPr>
              <a:t>L</a:t>
            </a:r>
            <a:r>
              <a:rPr sz="1200" spc="-105" dirty="0">
                <a:latin typeface="Arial"/>
                <a:cs typeface="Arial"/>
              </a:rPr>
              <a:t>O</a:t>
            </a:r>
            <a:r>
              <a:rPr sz="1200" spc="-175" dirty="0">
                <a:latin typeface="Arial"/>
                <a:cs typeface="Arial"/>
              </a:rPr>
              <a:t>G</a:t>
            </a:r>
            <a:r>
              <a:rPr sz="1200" spc="-55" dirty="0">
                <a:latin typeface="Arial"/>
                <a:cs typeface="Arial"/>
              </a:rPr>
              <a:t>Y</a:t>
            </a:r>
            <a:r>
              <a:rPr sz="1200" spc="-30" dirty="0" smtClean="0">
                <a:solidFill>
                  <a:srgbClr val="C5092B"/>
                </a:solidFill>
                <a:latin typeface="Arial"/>
                <a:cs typeface="Arial"/>
              </a:rPr>
              <a:t>:</a:t>
            </a:r>
            <a:r>
              <a:rPr lang="en-CA" sz="1200" spc="-30" dirty="0" smtClean="0">
                <a:solidFill>
                  <a:srgbClr val="C5092B"/>
                </a:solidFill>
                <a:latin typeface="Arial"/>
                <a:cs typeface="Arial"/>
              </a:rPr>
              <a:t> 9</a:t>
            </a:r>
            <a:r>
              <a:rPr sz="1200" spc="-10" dirty="0" smtClean="0">
                <a:solidFill>
                  <a:srgbClr val="C5092B"/>
                </a:solidFill>
                <a:latin typeface="Arial"/>
                <a:cs typeface="Arial"/>
              </a:rPr>
              <a:t> </a:t>
            </a:r>
            <a:endParaRPr sz="1200" dirty="0">
              <a:latin typeface="Arial"/>
              <a:cs typeface="Arial"/>
            </a:endParaRPr>
          </a:p>
          <a:p>
            <a:pPr marL="184150" indent="-171450">
              <a:lnSpc>
                <a:spcPts val="1420"/>
              </a:lnSpc>
              <a:spcBef>
                <a:spcPts val="60"/>
              </a:spcBef>
              <a:buFont typeface="Arial"/>
              <a:buChar char="•"/>
              <a:tabLst>
                <a:tab pos="184150" algn="l"/>
              </a:tabLst>
            </a:pPr>
            <a:r>
              <a:rPr sz="1200" spc="-65" dirty="0">
                <a:latin typeface="Arial"/>
                <a:cs typeface="Arial"/>
              </a:rPr>
              <a:t>D</a:t>
            </a:r>
            <a:r>
              <a:rPr sz="1200" spc="-75" dirty="0">
                <a:latin typeface="Arial"/>
                <a:cs typeface="Arial"/>
              </a:rPr>
              <a:t>E</a:t>
            </a:r>
            <a:r>
              <a:rPr sz="1200" dirty="0">
                <a:latin typeface="Arial"/>
                <a:cs typeface="Arial"/>
              </a:rPr>
              <a:t>VE</a:t>
            </a:r>
            <a:r>
              <a:rPr sz="1200" spc="-40" dirty="0">
                <a:latin typeface="Arial"/>
                <a:cs typeface="Arial"/>
              </a:rPr>
              <a:t>L</a:t>
            </a:r>
            <a:r>
              <a:rPr sz="1200" spc="-45" dirty="0">
                <a:latin typeface="Arial"/>
                <a:cs typeface="Arial"/>
              </a:rPr>
              <a:t>OPMEN</a:t>
            </a:r>
            <a:r>
              <a:rPr sz="1200" spc="-120" dirty="0">
                <a:latin typeface="Arial"/>
                <a:cs typeface="Arial"/>
              </a:rPr>
              <a:t>T</a:t>
            </a:r>
            <a:r>
              <a:rPr sz="1200" spc="40" dirty="0">
                <a:latin typeface="Arial"/>
                <a:cs typeface="Arial"/>
              </a:rPr>
              <a:t>AL</a:t>
            </a:r>
            <a:r>
              <a:rPr sz="1200" spc="-10" dirty="0">
                <a:latin typeface="Arial"/>
                <a:cs typeface="Arial"/>
              </a:rPr>
              <a:t> </a:t>
            </a:r>
            <a:r>
              <a:rPr sz="1200" spc="-70" dirty="0">
                <a:latin typeface="Arial"/>
                <a:cs typeface="Arial"/>
              </a:rPr>
              <a:t>S</a:t>
            </a:r>
            <a:r>
              <a:rPr sz="1200" spc="-55" dirty="0">
                <a:latin typeface="Arial"/>
                <a:cs typeface="Arial"/>
              </a:rPr>
              <a:t>CIENC</a:t>
            </a:r>
            <a:r>
              <a:rPr sz="1200" spc="-65" dirty="0">
                <a:latin typeface="Arial"/>
                <a:cs typeface="Arial"/>
              </a:rPr>
              <a:t>E</a:t>
            </a:r>
            <a:r>
              <a:rPr sz="1200" spc="-30" dirty="0">
                <a:solidFill>
                  <a:srgbClr val="C5092B"/>
                </a:solidFill>
                <a:latin typeface="Arial"/>
                <a:cs typeface="Arial"/>
              </a:rPr>
              <a:t>:</a:t>
            </a:r>
            <a:r>
              <a:rPr sz="1200" spc="-10" dirty="0">
                <a:solidFill>
                  <a:srgbClr val="C5092B"/>
                </a:solidFill>
                <a:latin typeface="Arial"/>
                <a:cs typeface="Arial"/>
              </a:rPr>
              <a:t> </a:t>
            </a:r>
            <a:r>
              <a:rPr lang="en-CA" sz="1200" spc="-10" dirty="0" smtClean="0">
                <a:solidFill>
                  <a:srgbClr val="C5092B"/>
                </a:solidFill>
                <a:latin typeface="Arial"/>
                <a:cs typeface="Arial"/>
              </a:rPr>
              <a:t>13</a:t>
            </a:r>
            <a:endParaRPr sz="1200" dirty="0">
              <a:latin typeface="Arial"/>
              <a:cs typeface="Arial"/>
            </a:endParaRPr>
          </a:p>
          <a:p>
            <a:pPr marL="184150" indent="-171450">
              <a:lnSpc>
                <a:spcPts val="1420"/>
              </a:lnSpc>
              <a:buFont typeface="Arial"/>
              <a:buChar char="•"/>
              <a:tabLst>
                <a:tab pos="184150" algn="l"/>
              </a:tabLst>
            </a:pPr>
            <a:r>
              <a:rPr sz="1200" spc="-15" dirty="0">
                <a:latin typeface="Arial"/>
                <a:cs typeface="Arial"/>
              </a:rPr>
              <a:t>HI</a:t>
            </a:r>
            <a:r>
              <a:rPr sz="1200" spc="-50" dirty="0">
                <a:latin typeface="Arial"/>
                <a:cs typeface="Arial"/>
              </a:rPr>
              <a:t>ST</a:t>
            </a:r>
            <a:r>
              <a:rPr sz="1200" spc="-70" dirty="0">
                <a:latin typeface="Arial"/>
                <a:cs typeface="Arial"/>
              </a:rPr>
              <a:t>O</a:t>
            </a:r>
            <a:r>
              <a:rPr sz="1200" spc="-125" dirty="0">
                <a:latin typeface="Arial"/>
                <a:cs typeface="Arial"/>
              </a:rPr>
              <a:t>R</a:t>
            </a:r>
            <a:r>
              <a:rPr sz="1200" spc="20" dirty="0">
                <a:latin typeface="Arial"/>
                <a:cs typeface="Arial"/>
              </a:rPr>
              <a:t>Y</a:t>
            </a:r>
            <a:r>
              <a:rPr sz="1200" spc="-10" dirty="0">
                <a:latin typeface="Arial"/>
                <a:cs typeface="Arial"/>
              </a:rPr>
              <a:t> AND </a:t>
            </a:r>
            <a:r>
              <a:rPr sz="1200" spc="-35" dirty="0">
                <a:latin typeface="Arial"/>
                <a:cs typeface="Arial"/>
              </a:rPr>
              <a:t>TH</a:t>
            </a:r>
            <a:r>
              <a:rPr sz="1200" spc="-75" dirty="0">
                <a:latin typeface="Arial"/>
                <a:cs typeface="Arial"/>
              </a:rPr>
              <a:t>E</a:t>
            </a:r>
            <a:r>
              <a:rPr sz="1200" spc="-70" dirty="0">
                <a:latin typeface="Arial"/>
                <a:cs typeface="Arial"/>
              </a:rPr>
              <a:t>O</a:t>
            </a:r>
            <a:r>
              <a:rPr sz="1200" spc="-125" dirty="0">
                <a:latin typeface="Arial"/>
                <a:cs typeface="Arial"/>
              </a:rPr>
              <a:t>R</a:t>
            </a:r>
            <a:r>
              <a:rPr sz="1200" spc="20" dirty="0">
                <a:latin typeface="Arial"/>
                <a:cs typeface="Arial"/>
              </a:rPr>
              <a:t>Y</a:t>
            </a:r>
            <a:r>
              <a:rPr sz="1200" spc="-10" dirty="0">
                <a:latin typeface="Arial"/>
                <a:cs typeface="Arial"/>
              </a:rPr>
              <a:t> </a:t>
            </a:r>
            <a:r>
              <a:rPr sz="1200" spc="-70" dirty="0">
                <a:latin typeface="Arial"/>
                <a:cs typeface="Arial"/>
              </a:rPr>
              <a:t>OF</a:t>
            </a:r>
            <a:r>
              <a:rPr sz="1200" spc="-10" dirty="0">
                <a:latin typeface="Arial"/>
                <a:cs typeface="Arial"/>
              </a:rPr>
              <a:t> </a:t>
            </a:r>
            <a:r>
              <a:rPr sz="1200" spc="-40" dirty="0" smtClean="0">
                <a:latin typeface="Arial"/>
                <a:cs typeface="Arial"/>
              </a:rPr>
              <a:t>P</a:t>
            </a:r>
            <a:r>
              <a:rPr sz="1200" spc="-135" dirty="0" smtClean="0">
                <a:latin typeface="Arial"/>
                <a:cs typeface="Arial"/>
              </a:rPr>
              <a:t>S</a:t>
            </a:r>
            <a:r>
              <a:rPr sz="1200" spc="-50" dirty="0" smtClean="0">
                <a:latin typeface="Arial"/>
                <a:cs typeface="Arial"/>
              </a:rPr>
              <a:t>Y</a:t>
            </a:r>
            <a:r>
              <a:rPr sz="1200" spc="-40" dirty="0" smtClean="0">
                <a:latin typeface="Arial"/>
                <a:cs typeface="Arial"/>
              </a:rPr>
              <a:t>CHO</a:t>
            </a:r>
            <a:r>
              <a:rPr sz="1200" spc="-70" dirty="0" smtClean="0">
                <a:latin typeface="Arial"/>
                <a:cs typeface="Arial"/>
              </a:rPr>
              <a:t>L</a:t>
            </a:r>
            <a:r>
              <a:rPr sz="1200" spc="-105" dirty="0" smtClean="0">
                <a:latin typeface="Arial"/>
                <a:cs typeface="Arial"/>
              </a:rPr>
              <a:t>O</a:t>
            </a:r>
            <a:r>
              <a:rPr sz="1200" spc="-175" dirty="0" smtClean="0">
                <a:latin typeface="Arial"/>
                <a:cs typeface="Arial"/>
              </a:rPr>
              <a:t>G</a:t>
            </a:r>
            <a:r>
              <a:rPr sz="1200" spc="-55" dirty="0" smtClean="0">
                <a:latin typeface="Arial"/>
                <a:cs typeface="Arial"/>
              </a:rPr>
              <a:t>Y</a:t>
            </a:r>
            <a:r>
              <a:rPr sz="1200" spc="-30" dirty="0" smtClean="0">
                <a:solidFill>
                  <a:srgbClr val="C5092B"/>
                </a:solidFill>
                <a:latin typeface="Arial"/>
                <a:cs typeface="Arial"/>
              </a:rPr>
              <a:t>:</a:t>
            </a:r>
            <a:r>
              <a:rPr lang="en-CA" sz="1200" spc="-30" dirty="0" smtClean="0">
                <a:solidFill>
                  <a:srgbClr val="C5092B"/>
                </a:solidFill>
                <a:latin typeface="Arial"/>
                <a:cs typeface="Arial"/>
              </a:rPr>
              <a:t>15</a:t>
            </a:r>
            <a:r>
              <a:rPr sz="1200" spc="-10" dirty="0" smtClean="0">
                <a:solidFill>
                  <a:srgbClr val="C5092B"/>
                </a:solidFill>
                <a:latin typeface="Arial"/>
                <a:cs typeface="Arial"/>
              </a:rPr>
              <a:t> </a:t>
            </a:r>
            <a:endParaRPr sz="1200" dirty="0">
              <a:latin typeface="Arial"/>
              <a:cs typeface="Arial"/>
            </a:endParaRPr>
          </a:p>
          <a:p>
            <a:pPr marL="184150" indent="-171450">
              <a:lnSpc>
                <a:spcPts val="1420"/>
              </a:lnSpc>
              <a:spcBef>
                <a:spcPts val="60"/>
              </a:spcBef>
              <a:buFont typeface="Arial"/>
              <a:buChar char="•"/>
              <a:tabLst>
                <a:tab pos="184150" algn="l"/>
              </a:tabLst>
            </a:pPr>
            <a:r>
              <a:rPr sz="1200" spc="-70" dirty="0">
                <a:latin typeface="Arial"/>
                <a:cs typeface="Arial"/>
              </a:rPr>
              <a:t>S</a:t>
            </a:r>
            <a:r>
              <a:rPr sz="1200" spc="-15" dirty="0">
                <a:latin typeface="Arial"/>
                <a:cs typeface="Arial"/>
              </a:rPr>
              <a:t>OCIAL</a:t>
            </a:r>
            <a:r>
              <a:rPr sz="1200" spc="-10" dirty="0">
                <a:latin typeface="Arial"/>
                <a:cs typeface="Arial"/>
              </a:rPr>
              <a:t> AND </a:t>
            </a:r>
            <a:r>
              <a:rPr sz="1200" spc="-45" dirty="0">
                <a:latin typeface="Arial"/>
                <a:cs typeface="Arial"/>
              </a:rPr>
              <a:t>PER</a:t>
            </a:r>
            <a:r>
              <a:rPr sz="1200" spc="-50" dirty="0">
                <a:latin typeface="Arial"/>
                <a:cs typeface="Arial"/>
              </a:rPr>
              <a:t>S</a:t>
            </a:r>
            <a:r>
              <a:rPr sz="1200" spc="5" dirty="0">
                <a:latin typeface="Arial"/>
                <a:cs typeface="Arial"/>
              </a:rPr>
              <a:t>ONALITY</a:t>
            </a:r>
            <a:r>
              <a:rPr sz="1200" spc="-10" dirty="0">
                <a:latin typeface="Arial"/>
                <a:cs typeface="Arial"/>
              </a:rPr>
              <a:t> </a:t>
            </a:r>
            <a:r>
              <a:rPr sz="1200" spc="-40" dirty="0">
                <a:latin typeface="Arial"/>
                <a:cs typeface="Arial"/>
              </a:rPr>
              <a:t>P</a:t>
            </a:r>
            <a:r>
              <a:rPr sz="1200" spc="-135" dirty="0">
                <a:latin typeface="Arial"/>
                <a:cs typeface="Arial"/>
              </a:rPr>
              <a:t>S</a:t>
            </a:r>
            <a:r>
              <a:rPr sz="1200" spc="-50" dirty="0">
                <a:latin typeface="Arial"/>
                <a:cs typeface="Arial"/>
              </a:rPr>
              <a:t>Y</a:t>
            </a:r>
            <a:r>
              <a:rPr sz="1200" spc="-40" dirty="0">
                <a:latin typeface="Arial"/>
                <a:cs typeface="Arial"/>
              </a:rPr>
              <a:t>CHO</a:t>
            </a:r>
            <a:r>
              <a:rPr sz="1200" spc="-70" dirty="0">
                <a:latin typeface="Arial"/>
                <a:cs typeface="Arial"/>
              </a:rPr>
              <a:t>L</a:t>
            </a:r>
            <a:r>
              <a:rPr sz="1200" spc="-105" dirty="0">
                <a:latin typeface="Arial"/>
                <a:cs typeface="Arial"/>
              </a:rPr>
              <a:t>O</a:t>
            </a:r>
            <a:r>
              <a:rPr sz="1200" spc="-175" dirty="0">
                <a:latin typeface="Arial"/>
                <a:cs typeface="Arial"/>
              </a:rPr>
              <a:t>G</a:t>
            </a:r>
            <a:r>
              <a:rPr sz="1200" spc="-55" dirty="0">
                <a:latin typeface="Arial"/>
                <a:cs typeface="Arial"/>
              </a:rPr>
              <a:t>Y</a:t>
            </a:r>
            <a:r>
              <a:rPr sz="1200" spc="-30" dirty="0" smtClean="0">
                <a:solidFill>
                  <a:srgbClr val="C5092B"/>
                </a:solidFill>
                <a:latin typeface="Arial"/>
                <a:cs typeface="Arial"/>
              </a:rPr>
              <a:t>:</a:t>
            </a:r>
            <a:r>
              <a:rPr lang="en-CA" sz="1200" spc="-30" dirty="0" smtClean="0">
                <a:solidFill>
                  <a:srgbClr val="C5092B"/>
                </a:solidFill>
                <a:latin typeface="Arial"/>
                <a:cs typeface="Arial"/>
              </a:rPr>
              <a:t> 17</a:t>
            </a:r>
            <a:endParaRPr sz="1200" dirty="0">
              <a:latin typeface="Arial"/>
              <a:cs typeface="Arial"/>
            </a:endParaRPr>
          </a:p>
          <a:p>
            <a:pPr marL="184150" indent="-171450">
              <a:lnSpc>
                <a:spcPts val="1420"/>
              </a:lnSpc>
              <a:buFont typeface="Arial"/>
              <a:buChar char="•"/>
              <a:tabLst>
                <a:tab pos="184150" algn="l"/>
              </a:tabLst>
            </a:pPr>
            <a:r>
              <a:rPr sz="1200" spc="-60" dirty="0">
                <a:latin typeface="Arial"/>
                <a:cs typeface="Arial"/>
              </a:rPr>
              <a:t>Q</a:t>
            </a:r>
            <a:r>
              <a:rPr sz="1200" spc="-85" dirty="0">
                <a:latin typeface="Arial"/>
                <a:cs typeface="Arial"/>
              </a:rPr>
              <a:t>U</a:t>
            </a:r>
            <a:r>
              <a:rPr sz="1200" spc="10" dirty="0">
                <a:latin typeface="Arial"/>
                <a:cs typeface="Arial"/>
              </a:rPr>
              <a:t>ANTI</a:t>
            </a:r>
            <a:r>
              <a:rPr sz="1200" spc="-120" dirty="0">
                <a:latin typeface="Arial"/>
                <a:cs typeface="Arial"/>
              </a:rPr>
              <a:t>T</a:t>
            </a:r>
            <a:r>
              <a:rPr sz="1200" spc="-65" dirty="0">
                <a:latin typeface="Arial"/>
                <a:cs typeface="Arial"/>
              </a:rPr>
              <a:t>A</a:t>
            </a:r>
            <a:r>
              <a:rPr sz="1200" spc="-10" dirty="0">
                <a:latin typeface="Arial"/>
                <a:cs typeface="Arial"/>
              </a:rPr>
              <a:t>TIVE </a:t>
            </a:r>
            <a:r>
              <a:rPr sz="1200" spc="-45" dirty="0" smtClean="0">
                <a:latin typeface="Arial"/>
                <a:cs typeface="Arial"/>
              </a:rPr>
              <a:t>METHO</a:t>
            </a:r>
            <a:r>
              <a:rPr sz="1200" spc="-60" dirty="0" smtClean="0">
                <a:latin typeface="Arial"/>
                <a:cs typeface="Arial"/>
              </a:rPr>
              <a:t>D</a:t>
            </a:r>
            <a:r>
              <a:rPr sz="1200" spc="-65" dirty="0" smtClean="0">
                <a:latin typeface="Arial"/>
                <a:cs typeface="Arial"/>
              </a:rPr>
              <a:t>S</a:t>
            </a:r>
            <a:r>
              <a:rPr sz="1200" spc="-30" dirty="0" smtClean="0">
                <a:solidFill>
                  <a:srgbClr val="C5092B"/>
                </a:solidFill>
                <a:latin typeface="Arial"/>
                <a:cs typeface="Arial"/>
              </a:rPr>
              <a:t>:</a:t>
            </a:r>
            <a:r>
              <a:rPr lang="en-CA" sz="1200" spc="-30" dirty="0" smtClean="0">
                <a:solidFill>
                  <a:srgbClr val="C5092B"/>
                </a:solidFill>
                <a:latin typeface="Arial"/>
                <a:cs typeface="Arial"/>
              </a:rPr>
              <a:t> </a:t>
            </a:r>
            <a:r>
              <a:rPr lang="en-CA" sz="1200" spc="-10" dirty="0" smtClean="0">
                <a:solidFill>
                  <a:srgbClr val="C5092B"/>
                </a:solidFill>
                <a:latin typeface="Arial"/>
                <a:cs typeface="Arial"/>
              </a:rPr>
              <a:t>20</a:t>
            </a:r>
            <a:endParaRPr sz="1200" dirty="0">
              <a:latin typeface="Arial"/>
              <a:cs typeface="Arial"/>
            </a:endParaRPr>
          </a:p>
        </p:txBody>
      </p:sp>
      <p:sp>
        <p:nvSpPr>
          <p:cNvPr id="6" name="object 6"/>
          <p:cNvSpPr txBox="1"/>
          <p:nvPr/>
        </p:nvSpPr>
        <p:spPr>
          <a:xfrm>
            <a:off x="408939" y="4158904"/>
            <a:ext cx="4817745" cy="820738"/>
          </a:xfrm>
          <a:prstGeom prst="rect">
            <a:avLst/>
          </a:prstGeom>
        </p:spPr>
        <p:txBody>
          <a:bodyPr vert="horz" wrap="square" lIns="0" tIns="0" rIns="0" bIns="0" rtlCol="0">
            <a:spAutoFit/>
          </a:bodyPr>
          <a:lstStyle/>
          <a:p>
            <a:pPr marL="12700">
              <a:lnSpc>
                <a:spcPts val="2130"/>
              </a:lnSpc>
            </a:pPr>
            <a:r>
              <a:rPr sz="1800" spc="10" dirty="0" smtClean="0">
                <a:latin typeface="Arial"/>
                <a:cs typeface="Arial"/>
              </a:rPr>
              <a:t>Our</a:t>
            </a:r>
            <a:r>
              <a:rPr sz="1800" spc="-15" dirty="0" smtClean="0">
                <a:latin typeface="Arial"/>
                <a:cs typeface="Arial"/>
              </a:rPr>
              <a:t> </a:t>
            </a:r>
            <a:r>
              <a:rPr sz="1800" spc="-245" dirty="0">
                <a:latin typeface="Arial"/>
                <a:cs typeface="Arial"/>
              </a:rPr>
              <a:t>F</a:t>
            </a:r>
            <a:r>
              <a:rPr sz="1800" spc="10" dirty="0">
                <a:latin typeface="Arial"/>
                <a:cs typeface="Arial"/>
              </a:rPr>
              <a:t>a</a:t>
            </a:r>
            <a:r>
              <a:rPr sz="1800" spc="-5" dirty="0">
                <a:latin typeface="Arial"/>
                <a:cs typeface="Arial"/>
              </a:rPr>
              <a:t>c</a:t>
            </a:r>
            <a:r>
              <a:rPr sz="1800" spc="114" dirty="0">
                <a:latin typeface="Arial"/>
                <a:cs typeface="Arial"/>
              </a:rPr>
              <a:t>ul</a:t>
            </a:r>
            <a:r>
              <a:rPr sz="1800" spc="45" dirty="0">
                <a:latin typeface="Arial"/>
                <a:cs typeface="Arial"/>
              </a:rPr>
              <a:t>t</a:t>
            </a:r>
            <a:r>
              <a:rPr sz="1800" spc="95" dirty="0">
                <a:latin typeface="Arial"/>
                <a:cs typeface="Arial"/>
              </a:rPr>
              <a:t>y</a:t>
            </a:r>
            <a:r>
              <a:rPr sz="1800" spc="-15" dirty="0">
                <a:latin typeface="Arial"/>
                <a:cs typeface="Arial"/>
              </a:rPr>
              <a:t> </a:t>
            </a:r>
            <a:r>
              <a:rPr sz="1800" spc="-40" dirty="0">
                <a:latin typeface="Arial"/>
                <a:cs typeface="Arial"/>
              </a:rPr>
              <a:t>Aw</a:t>
            </a:r>
            <a:r>
              <a:rPr sz="1800" spc="80" dirty="0">
                <a:latin typeface="Arial"/>
                <a:cs typeface="Arial"/>
              </a:rPr>
              <a:t>a</a:t>
            </a:r>
            <a:r>
              <a:rPr sz="1800" spc="-10" dirty="0">
                <a:latin typeface="Arial"/>
                <a:cs typeface="Arial"/>
              </a:rPr>
              <a:t>r</a:t>
            </a:r>
            <a:r>
              <a:rPr sz="1800" spc="5" dirty="0">
                <a:latin typeface="Arial"/>
                <a:cs typeface="Arial"/>
              </a:rPr>
              <a:t>ds</a:t>
            </a:r>
            <a:endParaRPr sz="1800" dirty="0">
              <a:latin typeface="Arial"/>
              <a:cs typeface="Arial"/>
            </a:endParaRPr>
          </a:p>
          <a:p>
            <a:pPr marL="184150" indent="-171450">
              <a:lnSpc>
                <a:spcPts val="1410"/>
              </a:lnSpc>
              <a:buFont typeface="Arial"/>
              <a:buChar char="•"/>
              <a:tabLst>
                <a:tab pos="184150" algn="l"/>
              </a:tabLst>
            </a:pPr>
            <a:r>
              <a:rPr sz="1200" spc="-85" dirty="0">
                <a:latin typeface="Arial"/>
                <a:cs typeface="Arial"/>
              </a:rPr>
              <a:t>G</a:t>
            </a:r>
            <a:r>
              <a:rPr sz="1200" spc="-100" dirty="0">
                <a:latin typeface="Arial"/>
                <a:cs typeface="Arial"/>
              </a:rPr>
              <a:t>R</a:t>
            </a:r>
            <a:r>
              <a:rPr sz="1200" spc="5" dirty="0">
                <a:latin typeface="Arial"/>
                <a:cs typeface="Arial"/>
              </a:rPr>
              <a:t>AN</a:t>
            </a:r>
            <a:r>
              <a:rPr sz="1200" spc="-25" dirty="0">
                <a:latin typeface="Arial"/>
                <a:cs typeface="Arial"/>
              </a:rPr>
              <a:t>T</a:t>
            </a:r>
            <a:r>
              <a:rPr sz="1200" spc="-60" dirty="0">
                <a:latin typeface="Arial"/>
                <a:cs typeface="Arial"/>
              </a:rPr>
              <a:t>S</a:t>
            </a:r>
            <a:r>
              <a:rPr sz="1200" spc="-30" dirty="0">
                <a:solidFill>
                  <a:srgbClr val="C5092B"/>
                </a:solidFill>
                <a:latin typeface="Arial"/>
                <a:cs typeface="Arial"/>
              </a:rPr>
              <a:t>:</a:t>
            </a:r>
            <a:r>
              <a:rPr sz="1200" spc="-10" dirty="0">
                <a:solidFill>
                  <a:srgbClr val="C5092B"/>
                </a:solidFill>
                <a:latin typeface="Arial"/>
                <a:cs typeface="Arial"/>
              </a:rPr>
              <a:t> </a:t>
            </a:r>
            <a:r>
              <a:rPr lang="en-CA" sz="1200" spc="-10" dirty="0" smtClean="0">
                <a:solidFill>
                  <a:srgbClr val="C5092B"/>
                </a:solidFill>
                <a:latin typeface="Arial"/>
                <a:cs typeface="Arial"/>
              </a:rPr>
              <a:t>22</a:t>
            </a:r>
            <a:endParaRPr sz="1200" dirty="0">
              <a:latin typeface="Arial"/>
              <a:cs typeface="Arial"/>
            </a:endParaRPr>
          </a:p>
          <a:p>
            <a:pPr marL="184150" indent="-171450">
              <a:lnSpc>
                <a:spcPts val="1420"/>
              </a:lnSpc>
              <a:spcBef>
                <a:spcPts val="60"/>
              </a:spcBef>
              <a:buFont typeface="Arial"/>
              <a:buChar char="•"/>
              <a:tabLst>
                <a:tab pos="184150" algn="l"/>
              </a:tabLst>
            </a:pPr>
            <a:r>
              <a:rPr sz="1200" spc="-45" dirty="0">
                <a:latin typeface="Arial"/>
                <a:cs typeface="Arial"/>
              </a:rPr>
              <a:t>HONOURS</a:t>
            </a:r>
            <a:r>
              <a:rPr sz="1200" spc="-30" dirty="0">
                <a:solidFill>
                  <a:srgbClr val="C5092B"/>
                </a:solidFill>
                <a:latin typeface="Arial"/>
                <a:cs typeface="Arial"/>
              </a:rPr>
              <a:t>:</a:t>
            </a:r>
            <a:r>
              <a:rPr sz="1200" spc="-10" dirty="0">
                <a:solidFill>
                  <a:srgbClr val="C5092B"/>
                </a:solidFill>
                <a:latin typeface="Arial"/>
                <a:cs typeface="Arial"/>
              </a:rPr>
              <a:t> </a:t>
            </a:r>
            <a:r>
              <a:rPr lang="en-CA" sz="1200" spc="-10" dirty="0" smtClean="0">
                <a:solidFill>
                  <a:srgbClr val="C5092B"/>
                </a:solidFill>
                <a:latin typeface="Arial"/>
                <a:cs typeface="Arial"/>
              </a:rPr>
              <a:t>32</a:t>
            </a:r>
            <a:endParaRPr sz="1200" dirty="0">
              <a:latin typeface="Arial"/>
              <a:cs typeface="Arial"/>
            </a:endParaRPr>
          </a:p>
          <a:p>
            <a:pPr marL="184150" indent="-171450">
              <a:lnSpc>
                <a:spcPts val="1420"/>
              </a:lnSpc>
              <a:buFont typeface="Arial"/>
              <a:buChar char="•"/>
              <a:tabLst>
                <a:tab pos="184150" algn="l"/>
              </a:tabLst>
            </a:pPr>
            <a:r>
              <a:rPr sz="1200" spc="-114" dirty="0">
                <a:latin typeface="Arial"/>
                <a:cs typeface="Arial"/>
              </a:rPr>
              <a:t>C</a:t>
            </a:r>
            <a:r>
              <a:rPr sz="1200" spc="5" dirty="0">
                <a:latin typeface="Arial"/>
                <a:cs typeface="Arial"/>
              </a:rPr>
              <a:t>ANA</a:t>
            </a:r>
            <a:r>
              <a:rPr sz="1200" spc="-35" dirty="0">
                <a:latin typeface="Arial"/>
                <a:cs typeface="Arial"/>
              </a:rPr>
              <a:t>D</a:t>
            </a:r>
            <a:r>
              <a:rPr sz="1200" spc="45" dirty="0">
                <a:latin typeface="Arial"/>
                <a:cs typeface="Arial"/>
              </a:rPr>
              <a:t>A</a:t>
            </a:r>
            <a:r>
              <a:rPr sz="1200" spc="-10" dirty="0">
                <a:latin typeface="Arial"/>
                <a:cs typeface="Arial"/>
              </a:rPr>
              <a:t> </a:t>
            </a:r>
            <a:r>
              <a:rPr sz="1200" spc="-55" dirty="0">
                <a:latin typeface="Arial"/>
                <a:cs typeface="Arial"/>
              </a:rPr>
              <a:t>R</a:t>
            </a:r>
            <a:r>
              <a:rPr sz="1200" spc="-70" dirty="0">
                <a:latin typeface="Arial"/>
                <a:cs typeface="Arial"/>
              </a:rPr>
              <a:t>E</a:t>
            </a:r>
            <a:r>
              <a:rPr sz="1200" spc="-25" dirty="0">
                <a:latin typeface="Arial"/>
                <a:cs typeface="Arial"/>
              </a:rPr>
              <a:t>SEA</a:t>
            </a:r>
            <a:r>
              <a:rPr sz="1200" spc="-55" dirty="0">
                <a:latin typeface="Arial"/>
                <a:cs typeface="Arial"/>
              </a:rPr>
              <a:t>RCH</a:t>
            </a:r>
            <a:r>
              <a:rPr sz="1200" spc="-10" dirty="0">
                <a:latin typeface="Arial"/>
                <a:cs typeface="Arial"/>
              </a:rPr>
              <a:t> </a:t>
            </a:r>
            <a:r>
              <a:rPr sz="1200" spc="-25" dirty="0">
                <a:latin typeface="Arial"/>
                <a:cs typeface="Arial"/>
              </a:rPr>
              <a:t>CHAIRS</a:t>
            </a:r>
            <a:r>
              <a:rPr sz="1200" spc="-10" dirty="0">
                <a:latin typeface="Arial"/>
                <a:cs typeface="Arial"/>
              </a:rPr>
              <a:t> AND </a:t>
            </a:r>
            <a:r>
              <a:rPr sz="1200" spc="-50" dirty="0">
                <a:latin typeface="Arial"/>
                <a:cs typeface="Arial"/>
              </a:rPr>
              <a:t>Y</a:t>
            </a:r>
            <a:r>
              <a:rPr sz="1200" spc="-35" dirty="0">
                <a:latin typeface="Arial"/>
                <a:cs typeface="Arial"/>
              </a:rPr>
              <a:t>ORK</a:t>
            </a:r>
            <a:r>
              <a:rPr sz="1200" spc="-10" dirty="0">
                <a:latin typeface="Arial"/>
                <a:cs typeface="Arial"/>
              </a:rPr>
              <a:t> </a:t>
            </a:r>
            <a:r>
              <a:rPr sz="1200" spc="-55" dirty="0">
                <a:latin typeface="Arial"/>
                <a:cs typeface="Arial"/>
              </a:rPr>
              <a:t>R</a:t>
            </a:r>
            <a:r>
              <a:rPr sz="1200" spc="-70" dirty="0">
                <a:latin typeface="Arial"/>
                <a:cs typeface="Arial"/>
              </a:rPr>
              <a:t>E</a:t>
            </a:r>
            <a:r>
              <a:rPr sz="1200" spc="-25" dirty="0">
                <a:latin typeface="Arial"/>
                <a:cs typeface="Arial"/>
              </a:rPr>
              <a:t>SEA</a:t>
            </a:r>
            <a:r>
              <a:rPr sz="1200" spc="-55" dirty="0">
                <a:latin typeface="Arial"/>
                <a:cs typeface="Arial"/>
              </a:rPr>
              <a:t>RCH</a:t>
            </a:r>
            <a:r>
              <a:rPr sz="1200" spc="-10" dirty="0">
                <a:latin typeface="Arial"/>
                <a:cs typeface="Arial"/>
              </a:rPr>
              <a:t> </a:t>
            </a:r>
            <a:r>
              <a:rPr sz="1200" spc="-25" dirty="0">
                <a:latin typeface="Arial"/>
                <a:cs typeface="Arial"/>
              </a:rPr>
              <a:t>CHAIR</a:t>
            </a:r>
            <a:r>
              <a:rPr sz="1200" spc="-30" dirty="0">
                <a:latin typeface="Arial"/>
                <a:cs typeface="Arial"/>
              </a:rPr>
              <a:t>S</a:t>
            </a:r>
            <a:r>
              <a:rPr sz="1200" spc="-30" dirty="0" smtClean="0">
                <a:solidFill>
                  <a:srgbClr val="C5092B"/>
                </a:solidFill>
                <a:latin typeface="Arial"/>
                <a:cs typeface="Arial"/>
              </a:rPr>
              <a:t>:</a:t>
            </a:r>
            <a:r>
              <a:rPr lang="en-CA" sz="1200" spc="-30" dirty="0" smtClean="0">
                <a:solidFill>
                  <a:srgbClr val="C5092B"/>
                </a:solidFill>
                <a:latin typeface="Arial"/>
                <a:cs typeface="Arial"/>
              </a:rPr>
              <a:t> 34</a:t>
            </a:r>
            <a:r>
              <a:rPr sz="1200" spc="-10" dirty="0" smtClean="0">
                <a:solidFill>
                  <a:srgbClr val="C5092B"/>
                </a:solidFill>
                <a:latin typeface="Arial"/>
                <a:cs typeface="Arial"/>
              </a:rPr>
              <a:t> </a:t>
            </a:r>
            <a:endParaRPr sz="1200" dirty="0">
              <a:latin typeface="Arial"/>
              <a:cs typeface="Arial"/>
            </a:endParaRPr>
          </a:p>
        </p:txBody>
      </p:sp>
      <p:sp>
        <p:nvSpPr>
          <p:cNvPr id="7" name="object 7"/>
          <p:cNvSpPr txBox="1"/>
          <p:nvPr/>
        </p:nvSpPr>
        <p:spPr>
          <a:xfrm>
            <a:off x="408939" y="5226819"/>
            <a:ext cx="3557270" cy="419100"/>
          </a:xfrm>
          <a:prstGeom prst="rect">
            <a:avLst/>
          </a:prstGeom>
        </p:spPr>
        <p:txBody>
          <a:bodyPr vert="horz" wrap="square" lIns="0" tIns="0" rIns="0" bIns="0" rtlCol="0">
            <a:spAutoFit/>
          </a:bodyPr>
          <a:lstStyle/>
          <a:p>
            <a:pPr marL="12700">
              <a:lnSpc>
                <a:spcPct val="100000"/>
              </a:lnSpc>
            </a:pPr>
            <a:r>
              <a:rPr sz="1800" spc="10" dirty="0">
                <a:latin typeface="Arial"/>
                <a:cs typeface="Arial"/>
              </a:rPr>
              <a:t>O</a:t>
            </a:r>
            <a:r>
              <a:rPr sz="1800" spc="-50" dirty="0">
                <a:latin typeface="Arial"/>
                <a:cs typeface="Arial"/>
              </a:rPr>
              <a:t>r</a:t>
            </a:r>
            <a:r>
              <a:rPr sz="1800" spc="25" dirty="0">
                <a:latin typeface="Arial"/>
                <a:cs typeface="Arial"/>
              </a:rPr>
              <a:t>gani</a:t>
            </a:r>
            <a:r>
              <a:rPr sz="1800" spc="-5" dirty="0">
                <a:latin typeface="Arial"/>
                <a:cs typeface="Arial"/>
              </a:rPr>
              <a:t>z</a:t>
            </a:r>
            <a:r>
              <a:rPr sz="1800" spc="10" dirty="0">
                <a:latin typeface="Arial"/>
                <a:cs typeface="Arial"/>
              </a:rPr>
              <a:t>ed</a:t>
            </a:r>
            <a:r>
              <a:rPr sz="1800" spc="-15" dirty="0">
                <a:latin typeface="Arial"/>
                <a:cs typeface="Arial"/>
              </a:rPr>
              <a:t> </a:t>
            </a:r>
            <a:r>
              <a:rPr sz="1800" spc="-100" dirty="0">
                <a:latin typeface="Arial"/>
                <a:cs typeface="Arial"/>
              </a:rPr>
              <a:t>R</a:t>
            </a:r>
            <a:r>
              <a:rPr sz="1800" spc="-30" dirty="0">
                <a:latin typeface="Arial"/>
                <a:cs typeface="Arial"/>
              </a:rPr>
              <a:t>es</a:t>
            </a:r>
            <a:r>
              <a:rPr sz="1800" spc="-25" dirty="0">
                <a:latin typeface="Arial"/>
                <a:cs typeface="Arial"/>
              </a:rPr>
              <a:t>e</a:t>
            </a:r>
            <a:r>
              <a:rPr sz="1800" spc="80" dirty="0">
                <a:latin typeface="Arial"/>
                <a:cs typeface="Arial"/>
              </a:rPr>
              <a:t>a</a:t>
            </a:r>
            <a:r>
              <a:rPr sz="1800" dirty="0">
                <a:latin typeface="Arial"/>
                <a:cs typeface="Arial"/>
              </a:rPr>
              <a:t>r</a:t>
            </a:r>
            <a:r>
              <a:rPr sz="1800" spc="25" dirty="0">
                <a:latin typeface="Arial"/>
                <a:cs typeface="Arial"/>
              </a:rPr>
              <a:t>ch</a:t>
            </a:r>
            <a:r>
              <a:rPr sz="1800" spc="-15" dirty="0">
                <a:latin typeface="Arial"/>
                <a:cs typeface="Arial"/>
              </a:rPr>
              <a:t> </a:t>
            </a:r>
            <a:r>
              <a:rPr sz="1800" spc="80" dirty="0">
                <a:latin typeface="Arial"/>
                <a:cs typeface="Arial"/>
              </a:rPr>
              <a:t>Uni</a:t>
            </a:r>
            <a:r>
              <a:rPr sz="1800" spc="30" dirty="0">
                <a:latin typeface="Arial"/>
                <a:cs typeface="Arial"/>
              </a:rPr>
              <a:t>t</a:t>
            </a:r>
            <a:r>
              <a:rPr sz="1800" spc="-10" dirty="0">
                <a:latin typeface="Arial"/>
                <a:cs typeface="Arial"/>
              </a:rPr>
              <a:t>s</a:t>
            </a:r>
            <a:r>
              <a:rPr sz="1800" spc="-15" dirty="0">
                <a:latin typeface="Arial"/>
                <a:cs typeface="Arial"/>
              </a:rPr>
              <a:t> </a:t>
            </a:r>
            <a:r>
              <a:rPr sz="1800" spc="-30" dirty="0">
                <a:latin typeface="Arial"/>
                <a:cs typeface="Arial"/>
              </a:rPr>
              <a:t>(</a:t>
            </a:r>
            <a:r>
              <a:rPr sz="1800" spc="-100" dirty="0">
                <a:latin typeface="Arial"/>
                <a:cs typeface="Arial"/>
              </a:rPr>
              <a:t>O</a:t>
            </a:r>
            <a:r>
              <a:rPr sz="1800" spc="-114" dirty="0">
                <a:latin typeface="Arial"/>
                <a:cs typeface="Arial"/>
              </a:rPr>
              <a:t>R</a:t>
            </a:r>
            <a:r>
              <a:rPr sz="1800" spc="-30" dirty="0">
                <a:latin typeface="Arial"/>
                <a:cs typeface="Arial"/>
              </a:rPr>
              <a:t>U</a:t>
            </a:r>
            <a:r>
              <a:rPr sz="1800" spc="-85" dirty="0">
                <a:latin typeface="Arial"/>
                <a:cs typeface="Arial"/>
              </a:rPr>
              <a:t>s</a:t>
            </a:r>
            <a:r>
              <a:rPr sz="1800" spc="35" dirty="0">
                <a:latin typeface="Arial"/>
                <a:cs typeface="Arial"/>
              </a:rPr>
              <a:t>)</a:t>
            </a:r>
            <a:endParaRPr sz="1800" dirty="0">
              <a:latin typeface="Arial"/>
              <a:cs typeface="Arial"/>
            </a:endParaRPr>
          </a:p>
          <a:p>
            <a:pPr marL="12700">
              <a:lnSpc>
                <a:spcPct val="100000"/>
              </a:lnSpc>
              <a:spcBef>
                <a:spcPts val="40"/>
              </a:spcBef>
            </a:pPr>
            <a:r>
              <a:rPr sz="1200" spc="-70" dirty="0">
                <a:latin typeface="Arial"/>
                <a:cs typeface="Arial"/>
              </a:rPr>
              <a:t>O</a:t>
            </a:r>
            <a:r>
              <a:rPr sz="1200" spc="-80" dirty="0">
                <a:latin typeface="Arial"/>
                <a:cs typeface="Arial"/>
              </a:rPr>
              <a:t>R</a:t>
            </a:r>
            <a:r>
              <a:rPr sz="1200" spc="-30" dirty="0">
                <a:latin typeface="Arial"/>
                <a:cs typeface="Arial"/>
              </a:rPr>
              <a:t>U</a:t>
            </a:r>
            <a:r>
              <a:rPr sz="1200" spc="-10" dirty="0">
                <a:latin typeface="Arial"/>
                <a:cs typeface="Arial"/>
              </a:rPr>
              <a:t> </a:t>
            </a:r>
            <a:r>
              <a:rPr sz="1200" spc="-5" dirty="0">
                <a:latin typeface="Arial"/>
                <a:cs typeface="Arial"/>
              </a:rPr>
              <a:t>c</a:t>
            </a:r>
            <a:r>
              <a:rPr sz="1200" spc="25" dirty="0">
                <a:latin typeface="Arial"/>
                <a:cs typeface="Arial"/>
              </a:rPr>
              <a:t>onnections</a:t>
            </a:r>
            <a:r>
              <a:rPr sz="1200" spc="-10" dirty="0">
                <a:latin typeface="Arial"/>
                <a:cs typeface="Arial"/>
              </a:rPr>
              <a:t> </a:t>
            </a:r>
            <a:r>
              <a:rPr sz="1200" spc="55" dirty="0">
                <a:latin typeface="Arial"/>
                <a:cs typeface="Arial"/>
              </a:rPr>
              <a:t>with</a:t>
            </a:r>
            <a:r>
              <a:rPr sz="1200" spc="-10" dirty="0">
                <a:latin typeface="Arial"/>
                <a:cs typeface="Arial"/>
              </a:rPr>
              <a:t> </a:t>
            </a:r>
            <a:r>
              <a:rPr sz="1200" spc="-125" dirty="0">
                <a:latin typeface="Arial"/>
                <a:cs typeface="Arial"/>
              </a:rPr>
              <a:t>Y</a:t>
            </a:r>
            <a:r>
              <a:rPr sz="1200" spc="50" dirty="0">
                <a:latin typeface="Arial"/>
                <a:cs typeface="Arial"/>
              </a:rPr>
              <a:t>ork</a:t>
            </a:r>
            <a:r>
              <a:rPr sz="1200" spc="-10" dirty="0">
                <a:latin typeface="Arial"/>
                <a:cs typeface="Arial"/>
              </a:rPr>
              <a:t> </a:t>
            </a:r>
            <a:r>
              <a:rPr sz="1200" spc="-40" dirty="0">
                <a:latin typeface="Arial"/>
                <a:cs typeface="Arial"/>
              </a:rPr>
              <a:t>Ps</a:t>
            </a:r>
            <a:r>
              <a:rPr sz="1200" spc="35" dirty="0">
                <a:latin typeface="Arial"/>
                <a:cs typeface="Arial"/>
              </a:rPr>
              <a:t>y</a:t>
            </a:r>
            <a:r>
              <a:rPr sz="1200" spc="25" dirty="0">
                <a:latin typeface="Arial"/>
                <a:cs typeface="Arial"/>
              </a:rPr>
              <a:t>chology</a:t>
            </a:r>
            <a:r>
              <a:rPr sz="1200" spc="-10" dirty="0">
                <a:latin typeface="Arial"/>
                <a:cs typeface="Arial"/>
              </a:rPr>
              <a:t> </a:t>
            </a:r>
            <a:r>
              <a:rPr sz="1200" spc="55" dirty="0">
                <a:latin typeface="Arial"/>
                <a:cs typeface="Arial"/>
              </a:rPr>
              <a:t>f</a:t>
            </a:r>
            <a:r>
              <a:rPr sz="1200" spc="5" dirty="0">
                <a:latin typeface="Arial"/>
                <a:cs typeface="Arial"/>
              </a:rPr>
              <a:t>a</a:t>
            </a:r>
            <a:r>
              <a:rPr sz="1200" spc="-5" dirty="0">
                <a:latin typeface="Arial"/>
                <a:cs typeface="Arial"/>
              </a:rPr>
              <a:t>c</a:t>
            </a:r>
            <a:r>
              <a:rPr sz="1200" spc="75" dirty="0">
                <a:latin typeface="Arial"/>
                <a:cs typeface="Arial"/>
              </a:rPr>
              <a:t>ul</a:t>
            </a:r>
            <a:r>
              <a:rPr sz="1200" spc="30" dirty="0">
                <a:latin typeface="Arial"/>
                <a:cs typeface="Arial"/>
              </a:rPr>
              <a:t>t</a:t>
            </a:r>
            <a:r>
              <a:rPr sz="1200" spc="-40" dirty="0">
                <a:latin typeface="Arial"/>
                <a:cs typeface="Arial"/>
              </a:rPr>
              <a:t>y</a:t>
            </a:r>
            <a:r>
              <a:rPr sz="1200" spc="-30" dirty="0">
                <a:latin typeface="Arial"/>
                <a:cs typeface="Arial"/>
              </a:rPr>
              <a:t>.</a:t>
            </a:r>
            <a:endParaRPr sz="1200" dirty="0">
              <a:latin typeface="Arial"/>
              <a:cs typeface="Arial"/>
            </a:endParaRPr>
          </a:p>
        </p:txBody>
      </p:sp>
      <p:sp>
        <p:nvSpPr>
          <p:cNvPr id="9" name="object 9"/>
          <p:cNvSpPr txBox="1"/>
          <p:nvPr/>
        </p:nvSpPr>
        <p:spPr>
          <a:xfrm>
            <a:off x="408939" y="6014219"/>
            <a:ext cx="4398645" cy="419100"/>
          </a:xfrm>
          <a:prstGeom prst="rect">
            <a:avLst/>
          </a:prstGeom>
        </p:spPr>
        <p:txBody>
          <a:bodyPr vert="horz" wrap="square" lIns="0" tIns="0" rIns="0" bIns="0" rtlCol="0">
            <a:spAutoFit/>
          </a:bodyPr>
          <a:lstStyle/>
          <a:p>
            <a:pPr marL="12700">
              <a:lnSpc>
                <a:spcPct val="100000"/>
              </a:lnSpc>
            </a:pPr>
            <a:r>
              <a:rPr sz="1800" spc="10" dirty="0">
                <a:latin typeface="Arial"/>
                <a:cs typeface="Arial"/>
              </a:rPr>
              <a:t>Our</a:t>
            </a:r>
            <a:r>
              <a:rPr sz="1800" spc="-15" dirty="0">
                <a:latin typeface="Arial"/>
                <a:cs typeface="Arial"/>
              </a:rPr>
              <a:t> </a:t>
            </a:r>
            <a:r>
              <a:rPr sz="1800" spc="-100" dirty="0">
                <a:latin typeface="Arial"/>
                <a:cs typeface="Arial"/>
              </a:rPr>
              <a:t>R</a:t>
            </a:r>
            <a:r>
              <a:rPr sz="1800" spc="-30" dirty="0">
                <a:latin typeface="Arial"/>
                <a:cs typeface="Arial"/>
              </a:rPr>
              <a:t>es</a:t>
            </a:r>
            <a:r>
              <a:rPr sz="1800" spc="-25" dirty="0">
                <a:latin typeface="Arial"/>
                <a:cs typeface="Arial"/>
              </a:rPr>
              <a:t>e</a:t>
            </a:r>
            <a:r>
              <a:rPr sz="1800" spc="80" dirty="0">
                <a:latin typeface="Arial"/>
                <a:cs typeface="Arial"/>
              </a:rPr>
              <a:t>a</a:t>
            </a:r>
            <a:r>
              <a:rPr sz="1800" dirty="0">
                <a:latin typeface="Arial"/>
                <a:cs typeface="Arial"/>
              </a:rPr>
              <a:t>r</a:t>
            </a:r>
            <a:r>
              <a:rPr sz="1800" spc="25" dirty="0">
                <a:latin typeface="Arial"/>
                <a:cs typeface="Arial"/>
              </a:rPr>
              <a:t>ch</a:t>
            </a:r>
            <a:r>
              <a:rPr sz="1800" spc="-15" dirty="0">
                <a:latin typeface="Arial"/>
                <a:cs typeface="Arial"/>
              </a:rPr>
              <a:t> </a:t>
            </a:r>
            <a:r>
              <a:rPr sz="1800" spc="45" dirty="0">
                <a:latin typeface="Arial"/>
                <a:cs typeface="Arial"/>
              </a:rPr>
              <a:t>in</a:t>
            </a:r>
            <a:r>
              <a:rPr sz="1800" spc="-15" dirty="0">
                <a:latin typeface="Arial"/>
                <a:cs typeface="Arial"/>
              </a:rPr>
              <a:t> </a:t>
            </a:r>
            <a:r>
              <a:rPr sz="1800" spc="75" dirty="0">
                <a:latin typeface="Arial"/>
                <a:cs typeface="Arial"/>
              </a:rPr>
              <a:t>the</a:t>
            </a:r>
            <a:r>
              <a:rPr sz="1800" spc="-15" dirty="0">
                <a:latin typeface="Arial"/>
                <a:cs typeface="Arial"/>
              </a:rPr>
              <a:t> </a:t>
            </a:r>
            <a:r>
              <a:rPr sz="1800" dirty="0">
                <a:latin typeface="Arial"/>
                <a:cs typeface="Arial"/>
              </a:rPr>
              <a:t>Media</a:t>
            </a:r>
          </a:p>
          <a:p>
            <a:pPr marL="12700">
              <a:lnSpc>
                <a:spcPct val="100000"/>
              </a:lnSpc>
              <a:spcBef>
                <a:spcPts val="40"/>
              </a:spcBef>
            </a:pPr>
            <a:r>
              <a:rPr sz="1200" spc="-75" dirty="0">
                <a:latin typeface="Arial"/>
                <a:cs typeface="Arial"/>
              </a:rPr>
              <a:t>S</a:t>
            </a:r>
            <a:r>
              <a:rPr sz="1200" spc="40" dirty="0">
                <a:latin typeface="Arial"/>
                <a:cs typeface="Arial"/>
              </a:rPr>
              <a:t>elec</a:t>
            </a:r>
            <a:r>
              <a:rPr sz="1200" dirty="0">
                <a:latin typeface="Arial"/>
                <a:cs typeface="Arial"/>
              </a:rPr>
              <a:t>t</a:t>
            </a:r>
            <a:r>
              <a:rPr sz="1200" spc="5" dirty="0">
                <a:latin typeface="Arial"/>
                <a:cs typeface="Arial"/>
              </a:rPr>
              <a:t>ed</a:t>
            </a:r>
            <a:r>
              <a:rPr sz="1200" spc="-10" dirty="0">
                <a:latin typeface="Arial"/>
                <a:cs typeface="Arial"/>
              </a:rPr>
              <a:t> </a:t>
            </a:r>
            <a:r>
              <a:rPr sz="1200" spc="10" dirty="0">
                <a:latin typeface="Arial"/>
                <a:cs typeface="Arial"/>
              </a:rPr>
              <a:t>media</a:t>
            </a:r>
            <a:r>
              <a:rPr sz="1200" spc="-10" dirty="0">
                <a:latin typeface="Arial"/>
                <a:cs typeface="Arial"/>
              </a:rPr>
              <a:t> </a:t>
            </a:r>
            <a:r>
              <a:rPr sz="1200" spc="-5" dirty="0">
                <a:latin typeface="Arial"/>
                <a:cs typeface="Arial"/>
              </a:rPr>
              <a:t>c</a:t>
            </a:r>
            <a:r>
              <a:rPr sz="1200" spc="-15" dirty="0">
                <a:latin typeface="Arial"/>
                <a:cs typeface="Arial"/>
              </a:rPr>
              <a:t>o</a:t>
            </a:r>
            <a:r>
              <a:rPr sz="1200" spc="20" dirty="0">
                <a:latin typeface="Arial"/>
                <a:cs typeface="Arial"/>
              </a:rPr>
              <a:t>v</a:t>
            </a:r>
            <a:r>
              <a:rPr sz="1200" spc="60" dirty="0">
                <a:latin typeface="Arial"/>
                <a:cs typeface="Arial"/>
              </a:rPr>
              <a:t>e</a:t>
            </a:r>
            <a:r>
              <a:rPr sz="1200" spc="-10" dirty="0">
                <a:latin typeface="Arial"/>
                <a:cs typeface="Arial"/>
              </a:rPr>
              <a:t>r</a:t>
            </a:r>
            <a:r>
              <a:rPr sz="1200" dirty="0">
                <a:latin typeface="Arial"/>
                <a:cs typeface="Arial"/>
              </a:rPr>
              <a:t>age</a:t>
            </a:r>
            <a:r>
              <a:rPr sz="1200" spc="-10" dirty="0">
                <a:latin typeface="Arial"/>
                <a:cs typeface="Arial"/>
              </a:rPr>
              <a:t> o</a:t>
            </a:r>
            <a:r>
              <a:rPr sz="1200" spc="100" dirty="0">
                <a:latin typeface="Arial"/>
                <a:cs typeface="Arial"/>
              </a:rPr>
              <a:t>f</a:t>
            </a:r>
            <a:r>
              <a:rPr sz="1200" spc="-10" dirty="0">
                <a:latin typeface="Arial"/>
                <a:cs typeface="Arial"/>
              </a:rPr>
              <a:t> </a:t>
            </a:r>
            <a:r>
              <a:rPr sz="1200" spc="40" dirty="0">
                <a:latin typeface="Arial"/>
                <a:cs typeface="Arial"/>
              </a:rPr>
              <a:t>our</a:t>
            </a:r>
            <a:r>
              <a:rPr sz="1200" spc="-10" dirty="0">
                <a:latin typeface="Arial"/>
                <a:cs typeface="Arial"/>
              </a:rPr>
              <a:t> </a:t>
            </a:r>
            <a:r>
              <a:rPr sz="1200" spc="55" dirty="0">
                <a:latin typeface="Arial"/>
                <a:cs typeface="Arial"/>
              </a:rPr>
              <a:t>f</a:t>
            </a:r>
            <a:r>
              <a:rPr sz="1200" spc="5" dirty="0">
                <a:latin typeface="Arial"/>
                <a:cs typeface="Arial"/>
              </a:rPr>
              <a:t>a</a:t>
            </a:r>
            <a:r>
              <a:rPr sz="1200" spc="-5" dirty="0">
                <a:latin typeface="Arial"/>
                <a:cs typeface="Arial"/>
              </a:rPr>
              <a:t>c</a:t>
            </a:r>
            <a:r>
              <a:rPr sz="1200" spc="75" dirty="0">
                <a:latin typeface="Arial"/>
                <a:cs typeface="Arial"/>
              </a:rPr>
              <a:t>ul</a:t>
            </a:r>
            <a:r>
              <a:rPr sz="1200" spc="30" dirty="0">
                <a:latin typeface="Arial"/>
                <a:cs typeface="Arial"/>
              </a:rPr>
              <a:t>t</a:t>
            </a:r>
            <a:r>
              <a:rPr sz="1200" spc="75" dirty="0">
                <a:latin typeface="Arial"/>
                <a:cs typeface="Arial"/>
              </a:rPr>
              <a:t>y</a:t>
            </a:r>
            <a:r>
              <a:rPr sz="1200" spc="-30" dirty="0">
                <a:latin typeface="Arial"/>
                <a:cs typeface="Arial"/>
              </a:rPr>
              <a:t>’</a:t>
            </a:r>
            <a:r>
              <a:rPr sz="1200" spc="-10" dirty="0">
                <a:latin typeface="Arial"/>
                <a:cs typeface="Arial"/>
              </a:rPr>
              <a:t>s </a:t>
            </a:r>
            <a:r>
              <a:rPr sz="1200" spc="70" dirty="0">
                <a:latin typeface="Arial"/>
                <a:cs typeface="Arial"/>
              </a:rPr>
              <a:t>r</a:t>
            </a:r>
            <a:r>
              <a:rPr sz="1200" spc="-25" dirty="0">
                <a:latin typeface="Arial"/>
                <a:cs typeface="Arial"/>
              </a:rPr>
              <a:t>es</a:t>
            </a:r>
            <a:r>
              <a:rPr sz="1200" spc="-20" dirty="0">
                <a:latin typeface="Arial"/>
                <a:cs typeface="Arial"/>
              </a:rPr>
              <a:t>e</a:t>
            </a:r>
            <a:r>
              <a:rPr sz="1200" spc="50" dirty="0">
                <a:latin typeface="Arial"/>
                <a:cs typeface="Arial"/>
              </a:rPr>
              <a:t>a</a:t>
            </a:r>
            <a:r>
              <a:rPr sz="1200" dirty="0">
                <a:latin typeface="Arial"/>
                <a:cs typeface="Arial"/>
              </a:rPr>
              <a:t>r</a:t>
            </a:r>
            <a:r>
              <a:rPr sz="1200" spc="15" dirty="0">
                <a:latin typeface="Arial"/>
                <a:cs typeface="Arial"/>
              </a:rPr>
              <a:t>ch</a:t>
            </a:r>
            <a:r>
              <a:rPr sz="1200" spc="-10" dirty="0">
                <a:latin typeface="Arial"/>
                <a:cs typeface="Arial"/>
              </a:rPr>
              <a:t> </a:t>
            </a:r>
            <a:r>
              <a:rPr sz="1200" spc="15" dirty="0">
                <a:latin typeface="Arial"/>
                <a:cs typeface="Arial"/>
              </a:rPr>
              <a:t>di</a:t>
            </a:r>
            <a:r>
              <a:rPr sz="1200" spc="5" dirty="0">
                <a:latin typeface="Arial"/>
                <a:cs typeface="Arial"/>
              </a:rPr>
              <a:t>s</a:t>
            </a:r>
            <a:r>
              <a:rPr sz="1200" spc="-5" dirty="0">
                <a:latin typeface="Arial"/>
                <a:cs typeface="Arial"/>
              </a:rPr>
              <a:t>c</a:t>
            </a:r>
            <a:r>
              <a:rPr sz="1200" spc="-15" dirty="0">
                <a:latin typeface="Arial"/>
                <a:cs typeface="Arial"/>
              </a:rPr>
              <a:t>o</a:t>
            </a:r>
            <a:r>
              <a:rPr sz="1200" spc="20" dirty="0">
                <a:latin typeface="Arial"/>
                <a:cs typeface="Arial"/>
              </a:rPr>
              <a:t>v</a:t>
            </a:r>
            <a:r>
              <a:rPr sz="1200" spc="30" dirty="0">
                <a:latin typeface="Arial"/>
                <a:cs typeface="Arial"/>
              </a:rPr>
              <a:t>erie</a:t>
            </a:r>
            <a:r>
              <a:rPr sz="1200" spc="-25" dirty="0">
                <a:latin typeface="Arial"/>
                <a:cs typeface="Arial"/>
              </a:rPr>
              <a:t>s</a:t>
            </a:r>
            <a:r>
              <a:rPr sz="1200" spc="-30" dirty="0">
                <a:latin typeface="Arial"/>
                <a:cs typeface="Arial"/>
              </a:rPr>
              <a:t>.</a:t>
            </a:r>
            <a:endParaRPr sz="1200" dirty="0">
              <a:latin typeface="Arial"/>
              <a:cs typeface="Arial"/>
            </a:endParaRPr>
          </a:p>
        </p:txBody>
      </p:sp>
      <p:sp>
        <p:nvSpPr>
          <p:cNvPr id="10" name="object 10"/>
          <p:cNvSpPr txBox="1"/>
          <p:nvPr/>
        </p:nvSpPr>
        <p:spPr>
          <a:xfrm>
            <a:off x="408939" y="6750819"/>
            <a:ext cx="5325110" cy="596900"/>
          </a:xfrm>
          <a:prstGeom prst="rect">
            <a:avLst/>
          </a:prstGeom>
        </p:spPr>
        <p:txBody>
          <a:bodyPr vert="horz" wrap="square" lIns="0" tIns="0" rIns="0" bIns="0" rtlCol="0">
            <a:spAutoFit/>
          </a:bodyPr>
          <a:lstStyle/>
          <a:p>
            <a:pPr marL="12700">
              <a:lnSpc>
                <a:spcPts val="2130"/>
              </a:lnSpc>
            </a:pPr>
            <a:r>
              <a:rPr sz="1800" spc="10" dirty="0">
                <a:latin typeface="Arial"/>
                <a:cs typeface="Arial"/>
              </a:rPr>
              <a:t>Our</a:t>
            </a:r>
            <a:r>
              <a:rPr sz="1800" spc="-15" dirty="0">
                <a:latin typeface="Arial"/>
                <a:cs typeface="Arial"/>
              </a:rPr>
              <a:t> </a:t>
            </a:r>
            <a:r>
              <a:rPr sz="1800" spc="-100" dirty="0">
                <a:latin typeface="Arial"/>
                <a:cs typeface="Arial"/>
              </a:rPr>
              <a:t>R</a:t>
            </a:r>
            <a:r>
              <a:rPr sz="1800" spc="-30" dirty="0">
                <a:latin typeface="Arial"/>
                <a:cs typeface="Arial"/>
              </a:rPr>
              <a:t>es</a:t>
            </a:r>
            <a:r>
              <a:rPr sz="1800" spc="-25" dirty="0">
                <a:latin typeface="Arial"/>
                <a:cs typeface="Arial"/>
              </a:rPr>
              <a:t>e</a:t>
            </a:r>
            <a:r>
              <a:rPr sz="1800" spc="80" dirty="0">
                <a:latin typeface="Arial"/>
                <a:cs typeface="Arial"/>
              </a:rPr>
              <a:t>a</a:t>
            </a:r>
            <a:r>
              <a:rPr sz="1800" dirty="0">
                <a:latin typeface="Arial"/>
                <a:cs typeface="Arial"/>
              </a:rPr>
              <a:t>r</a:t>
            </a:r>
            <a:r>
              <a:rPr sz="1800" spc="25" dirty="0">
                <a:latin typeface="Arial"/>
                <a:cs typeface="Arial"/>
              </a:rPr>
              <a:t>ch</a:t>
            </a:r>
            <a:r>
              <a:rPr sz="1800" spc="-15" dirty="0">
                <a:latin typeface="Arial"/>
                <a:cs typeface="Arial"/>
              </a:rPr>
              <a:t> </a:t>
            </a:r>
            <a:r>
              <a:rPr sz="1800" spc="45" dirty="0">
                <a:latin typeface="Arial"/>
                <a:cs typeface="Arial"/>
              </a:rPr>
              <a:t>in</a:t>
            </a:r>
            <a:r>
              <a:rPr sz="1800" spc="-15" dirty="0">
                <a:latin typeface="Arial"/>
                <a:cs typeface="Arial"/>
              </a:rPr>
              <a:t> </a:t>
            </a:r>
            <a:r>
              <a:rPr sz="1800" spc="75" dirty="0">
                <a:latin typeface="Arial"/>
                <a:cs typeface="Arial"/>
              </a:rPr>
              <a:t>the</a:t>
            </a:r>
            <a:r>
              <a:rPr sz="1800" spc="-15" dirty="0">
                <a:latin typeface="Arial"/>
                <a:cs typeface="Arial"/>
              </a:rPr>
              <a:t> </a:t>
            </a:r>
            <a:r>
              <a:rPr sz="1800" spc="-170" dirty="0">
                <a:latin typeface="Arial"/>
                <a:cs typeface="Arial"/>
              </a:rPr>
              <a:t>C</a:t>
            </a:r>
            <a:r>
              <a:rPr sz="1800" spc="60" dirty="0">
                <a:latin typeface="Arial"/>
                <a:cs typeface="Arial"/>
              </a:rPr>
              <a:t>ommuni</a:t>
            </a:r>
            <a:r>
              <a:rPr sz="1800" spc="-10" dirty="0">
                <a:latin typeface="Arial"/>
                <a:cs typeface="Arial"/>
              </a:rPr>
              <a:t>t</a:t>
            </a:r>
            <a:r>
              <a:rPr sz="1800" spc="95" dirty="0">
                <a:latin typeface="Arial"/>
                <a:cs typeface="Arial"/>
              </a:rPr>
              <a:t>y</a:t>
            </a:r>
            <a:endParaRPr sz="1800">
              <a:latin typeface="Arial"/>
              <a:cs typeface="Arial"/>
            </a:endParaRPr>
          </a:p>
          <a:p>
            <a:pPr marL="12700">
              <a:lnSpc>
                <a:spcPts val="1410"/>
              </a:lnSpc>
            </a:pPr>
            <a:r>
              <a:rPr sz="1200" spc="-75" dirty="0">
                <a:latin typeface="Arial"/>
                <a:cs typeface="Arial"/>
              </a:rPr>
              <a:t>S</a:t>
            </a:r>
            <a:r>
              <a:rPr sz="1200" spc="15" dirty="0">
                <a:latin typeface="Arial"/>
                <a:cs typeface="Arial"/>
              </a:rPr>
              <a:t>ome</a:t>
            </a:r>
            <a:r>
              <a:rPr sz="1200" spc="-10" dirty="0">
                <a:latin typeface="Arial"/>
                <a:cs typeface="Arial"/>
              </a:rPr>
              <a:t> </a:t>
            </a:r>
            <a:r>
              <a:rPr sz="1200" dirty="0">
                <a:latin typeface="Arial"/>
                <a:cs typeface="Arial"/>
              </a:rPr>
              <a:t>k</a:t>
            </a:r>
            <a:r>
              <a:rPr sz="1200" spc="-40" dirty="0">
                <a:latin typeface="Arial"/>
                <a:cs typeface="Arial"/>
              </a:rPr>
              <a:t>e</a:t>
            </a:r>
            <a:r>
              <a:rPr sz="1200" spc="65" dirty="0">
                <a:latin typeface="Arial"/>
                <a:cs typeface="Arial"/>
              </a:rPr>
              <a:t>y</a:t>
            </a:r>
            <a:r>
              <a:rPr sz="1200" spc="-10" dirty="0">
                <a:latin typeface="Arial"/>
                <a:cs typeface="Arial"/>
              </a:rPr>
              <a:t> </a:t>
            </a:r>
            <a:r>
              <a:rPr sz="1200" spc="-45" dirty="0">
                <a:latin typeface="Arial"/>
                <a:cs typeface="Arial"/>
              </a:rPr>
              <a:t>e</a:t>
            </a:r>
            <a:r>
              <a:rPr sz="1200" spc="5" dirty="0">
                <a:latin typeface="Arial"/>
                <a:cs typeface="Arial"/>
              </a:rPr>
              <a:t>x</a:t>
            </a:r>
            <a:r>
              <a:rPr sz="1200" spc="10" dirty="0">
                <a:latin typeface="Arial"/>
                <a:cs typeface="Arial"/>
              </a:rPr>
              <a:t>ampl</a:t>
            </a:r>
            <a:r>
              <a:rPr sz="1200" spc="-5" dirty="0">
                <a:latin typeface="Arial"/>
                <a:cs typeface="Arial"/>
              </a:rPr>
              <a:t>e</a:t>
            </a:r>
            <a:r>
              <a:rPr sz="1200" spc="-10" dirty="0">
                <a:latin typeface="Arial"/>
                <a:cs typeface="Arial"/>
              </a:rPr>
              <a:t>s o</a:t>
            </a:r>
            <a:r>
              <a:rPr sz="1200" spc="100" dirty="0">
                <a:latin typeface="Arial"/>
                <a:cs typeface="Arial"/>
              </a:rPr>
              <a:t>f</a:t>
            </a:r>
            <a:r>
              <a:rPr sz="1200" spc="-10" dirty="0">
                <a:latin typeface="Arial"/>
                <a:cs typeface="Arial"/>
              </a:rPr>
              <a:t> </a:t>
            </a:r>
            <a:r>
              <a:rPr sz="1200" spc="50" dirty="0">
                <a:latin typeface="Arial"/>
                <a:cs typeface="Arial"/>
              </a:rPr>
              <a:t>the</a:t>
            </a:r>
            <a:r>
              <a:rPr sz="1200" spc="-10" dirty="0">
                <a:latin typeface="Arial"/>
                <a:cs typeface="Arial"/>
              </a:rPr>
              <a:t> </a:t>
            </a:r>
            <a:r>
              <a:rPr sz="1200" spc="15" dirty="0">
                <a:latin typeface="Arial"/>
                <a:cs typeface="Arial"/>
              </a:rPr>
              <a:t>i</a:t>
            </a:r>
            <a:r>
              <a:rPr sz="1200" spc="35" dirty="0">
                <a:latin typeface="Arial"/>
                <a:cs typeface="Arial"/>
              </a:rPr>
              <a:t>n</a:t>
            </a:r>
            <a:r>
              <a:rPr sz="1200" spc="120" dirty="0">
                <a:latin typeface="Arial"/>
                <a:cs typeface="Arial"/>
              </a:rPr>
              <a:t>t</a:t>
            </a:r>
            <a:r>
              <a:rPr sz="1200" spc="70" dirty="0">
                <a:latin typeface="Arial"/>
                <a:cs typeface="Arial"/>
              </a:rPr>
              <a:t>er</a:t>
            </a:r>
            <a:r>
              <a:rPr sz="1200" dirty="0">
                <a:latin typeface="Arial"/>
                <a:cs typeface="Arial"/>
              </a:rPr>
              <a:t>f</a:t>
            </a:r>
            <a:r>
              <a:rPr sz="1200" spc="5" dirty="0">
                <a:latin typeface="Arial"/>
                <a:cs typeface="Arial"/>
              </a:rPr>
              <a:t>a</a:t>
            </a:r>
            <a:r>
              <a:rPr sz="1200" spc="-20" dirty="0">
                <a:latin typeface="Arial"/>
                <a:cs typeface="Arial"/>
              </a:rPr>
              <a:t>c</a:t>
            </a:r>
            <a:r>
              <a:rPr sz="1200" spc="-10" dirty="0">
                <a:latin typeface="Arial"/>
                <a:cs typeface="Arial"/>
              </a:rPr>
              <a:t>e </a:t>
            </a:r>
            <a:r>
              <a:rPr sz="1200" spc="5" dirty="0">
                <a:latin typeface="Arial"/>
                <a:cs typeface="Arial"/>
              </a:rPr>
              <a:t>b</a:t>
            </a:r>
            <a:r>
              <a:rPr sz="1200" spc="-5" dirty="0">
                <a:latin typeface="Arial"/>
                <a:cs typeface="Arial"/>
              </a:rPr>
              <a:t>e</a:t>
            </a:r>
            <a:r>
              <a:rPr sz="1200" spc="120" dirty="0">
                <a:latin typeface="Arial"/>
                <a:cs typeface="Arial"/>
              </a:rPr>
              <a:t>t</a:t>
            </a:r>
            <a:r>
              <a:rPr sz="1200" spc="-10" dirty="0">
                <a:latin typeface="Arial"/>
                <a:cs typeface="Arial"/>
              </a:rPr>
              <a:t>w</a:t>
            </a:r>
            <a:r>
              <a:rPr sz="1200" dirty="0">
                <a:latin typeface="Arial"/>
                <a:cs typeface="Arial"/>
              </a:rPr>
              <a:t>een</a:t>
            </a:r>
            <a:r>
              <a:rPr sz="1200" spc="-10" dirty="0">
                <a:latin typeface="Arial"/>
                <a:cs typeface="Arial"/>
              </a:rPr>
              <a:t> </a:t>
            </a:r>
            <a:r>
              <a:rPr sz="1200" spc="40" dirty="0">
                <a:latin typeface="Arial"/>
                <a:cs typeface="Arial"/>
              </a:rPr>
              <a:t>our</a:t>
            </a:r>
            <a:r>
              <a:rPr sz="1200" spc="-10" dirty="0">
                <a:latin typeface="Arial"/>
                <a:cs typeface="Arial"/>
              </a:rPr>
              <a:t> </a:t>
            </a:r>
            <a:r>
              <a:rPr sz="1200" spc="-170" dirty="0">
                <a:latin typeface="Arial"/>
                <a:cs typeface="Arial"/>
              </a:rPr>
              <a:t>F</a:t>
            </a:r>
            <a:r>
              <a:rPr sz="1200" spc="5" dirty="0">
                <a:latin typeface="Arial"/>
                <a:cs typeface="Arial"/>
              </a:rPr>
              <a:t>a</a:t>
            </a:r>
            <a:r>
              <a:rPr sz="1200" spc="-5" dirty="0">
                <a:latin typeface="Arial"/>
                <a:cs typeface="Arial"/>
              </a:rPr>
              <a:t>c</a:t>
            </a:r>
            <a:r>
              <a:rPr sz="1200" spc="75" dirty="0">
                <a:latin typeface="Arial"/>
                <a:cs typeface="Arial"/>
              </a:rPr>
              <a:t>ul</a:t>
            </a:r>
            <a:r>
              <a:rPr sz="1200" spc="30" dirty="0">
                <a:latin typeface="Arial"/>
                <a:cs typeface="Arial"/>
              </a:rPr>
              <a:t>t</a:t>
            </a:r>
            <a:r>
              <a:rPr sz="1200" spc="75" dirty="0">
                <a:latin typeface="Arial"/>
                <a:cs typeface="Arial"/>
              </a:rPr>
              <a:t>y</a:t>
            </a:r>
            <a:r>
              <a:rPr sz="1200" spc="-30" dirty="0">
                <a:latin typeface="Arial"/>
                <a:cs typeface="Arial"/>
              </a:rPr>
              <a:t>’</a:t>
            </a:r>
            <a:r>
              <a:rPr sz="1200" spc="-10" dirty="0">
                <a:latin typeface="Arial"/>
                <a:cs typeface="Arial"/>
              </a:rPr>
              <a:t>s </a:t>
            </a:r>
            <a:r>
              <a:rPr sz="1200" spc="70" dirty="0">
                <a:latin typeface="Arial"/>
                <a:cs typeface="Arial"/>
              </a:rPr>
              <a:t>r</a:t>
            </a:r>
            <a:r>
              <a:rPr sz="1200" spc="-25" dirty="0">
                <a:latin typeface="Arial"/>
                <a:cs typeface="Arial"/>
              </a:rPr>
              <a:t>es</a:t>
            </a:r>
            <a:r>
              <a:rPr sz="1200" spc="-20" dirty="0">
                <a:latin typeface="Arial"/>
                <a:cs typeface="Arial"/>
              </a:rPr>
              <a:t>e</a:t>
            </a:r>
            <a:r>
              <a:rPr sz="1200" spc="50" dirty="0">
                <a:latin typeface="Arial"/>
                <a:cs typeface="Arial"/>
              </a:rPr>
              <a:t>a</a:t>
            </a:r>
            <a:r>
              <a:rPr sz="1200" dirty="0">
                <a:latin typeface="Arial"/>
                <a:cs typeface="Arial"/>
              </a:rPr>
              <a:t>r</a:t>
            </a:r>
            <a:r>
              <a:rPr sz="1200" spc="15" dirty="0">
                <a:latin typeface="Arial"/>
                <a:cs typeface="Arial"/>
              </a:rPr>
              <a:t>ch</a:t>
            </a:r>
            <a:r>
              <a:rPr sz="1200" spc="-10" dirty="0">
                <a:latin typeface="Arial"/>
                <a:cs typeface="Arial"/>
              </a:rPr>
              <a:t> </a:t>
            </a:r>
            <a:r>
              <a:rPr sz="1200" spc="5" dirty="0">
                <a:latin typeface="Arial"/>
                <a:cs typeface="Arial"/>
              </a:rPr>
              <a:t>and</a:t>
            </a:r>
            <a:r>
              <a:rPr sz="1200" spc="-10" dirty="0">
                <a:latin typeface="Arial"/>
                <a:cs typeface="Arial"/>
              </a:rPr>
              <a:t> </a:t>
            </a:r>
            <a:r>
              <a:rPr sz="1200" spc="50" dirty="0">
                <a:latin typeface="Arial"/>
                <a:cs typeface="Arial"/>
              </a:rPr>
              <a:t>the</a:t>
            </a:r>
            <a:endParaRPr sz="1200">
              <a:latin typeface="Arial"/>
              <a:cs typeface="Arial"/>
            </a:endParaRPr>
          </a:p>
          <a:p>
            <a:pPr marL="12700">
              <a:lnSpc>
                <a:spcPct val="100000"/>
              </a:lnSpc>
              <a:spcBef>
                <a:spcPts val="60"/>
              </a:spcBef>
            </a:pPr>
            <a:r>
              <a:rPr sz="1200" spc="-5" dirty="0">
                <a:latin typeface="Arial"/>
                <a:cs typeface="Arial"/>
              </a:rPr>
              <a:t>c</a:t>
            </a:r>
            <a:r>
              <a:rPr sz="1200" spc="40" dirty="0">
                <a:latin typeface="Arial"/>
                <a:cs typeface="Arial"/>
              </a:rPr>
              <a:t>ommuni</a:t>
            </a:r>
            <a:r>
              <a:rPr sz="1200" spc="-5" dirty="0">
                <a:latin typeface="Arial"/>
                <a:cs typeface="Arial"/>
              </a:rPr>
              <a:t>t</a:t>
            </a:r>
            <a:r>
              <a:rPr sz="1200" spc="-40" dirty="0">
                <a:latin typeface="Arial"/>
                <a:cs typeface="Arial"/>
              </a:rPr>
              <a:t>y</a:t>
            </a:r>
            <a:r>
              <a:rPr sz="1200" spc="-30" dirty="0">
                <a:latin typeface="Arial"/>
                <a:cs typeface="Arial"/>
              </a:rPr>
              <a:t>.</a:t>
            </a:r>
            <a:endParaRPr sz="1200">
              <a:latin typeface="Arial"/>
              <a:cs typeface="Arial"/>
            </a:endParaRPr>
          </a:p>
        </p:txBody>
      </p:sp>
      <p:sp>
        <p:nvSpPr>
          <p:cNvPr id="11" name="object 11"/>
          <p:cNvSpPr txBox="1"/>
          <p:nvPr/>
        </p:nvSpPr>
        <p:spPr>
          <a:xfrm>
            <a:off x="408939" y="7563619"/>
            <a:ext cx="4756785" cy="698500"/>
          </a:xfrm>
          <a:prstGeom prst="rect">
            <a:avLst/>
          </a:prstGeom>
        </p:spPr>
        <p:txBody>
          <a:bodyPr vert="horz" wrap="square" lIns="0" tIns="0" rIns="0" bIns="0" rtlCol="0">
            <a:spAutoFit/>
          </a:bodyPr>
          <a:lstStyle/>
          <a:p>
            <a:pPr marL="12700" marR="5080">
              <a:lnSpc>
                <a:spcPct val="101899"/>
              </a:lnSpc>
            </a:pPr>
            <a:r>
              <a:rPr sz="1800" spc="20" dirty="0">
                <a:latin typeface="Arial"/>
                <a:cs typeface="Arial"/>
              </a:rPr>
              <a:t>Eme</a:t>
            </a:r>
            <a:r>
              <a:rPr sz="1800" spc="-45" dirty="0">
                <a:latin typeface="Arial"/>
                <a:cs typeface="Arial"/>
              </a:rPr>
              <a:t>r</a:t>
            </a:r>
            <a:r>
              <a:rPr sz="1800" spc="30" dirty="0">
                <a:latin typeface="Arial"/>
                <a:cs typeface="Arial"/>
              </a:rPr>
              <a:t>ging</a:t>
            </a:r>
            <a:r>
              <a:rPr sz="1800" spc="-15" dirty="0">
                <a:latin typeface="Arial"/>
                <a:cs typeface="Arial"/>
              </a:rPr>
              <a:t> </a:t>
            </a:r>
            <a:r>
              <a:rPr sz="1800" spc="-100" dirty="0">
                <a:latin typeface="Arial"/>
                <a:cs typeface="Arial"/>
              </a:rPr>
              <a:t>R</a:t>
            </a:r>
            <a:r>
              <a:rPr sz="1800" spc="-30" dirty="0">
                <a:latin typeface="Arial"/>
                <a:cs typeface="Arial"/>
              </a:rPr>
              <a:t>es</a:t>
            </a:r>
            <a:r>
              <a:rPr sz="1800" spc="-25" dirty="0">
                <a:latin typeface="Arial"/>
                <a:cs typeface="Arial"/>
              </a:rPr>
              <a:t>e</a:t>
            </a:r>
            <a:r>
              <a:rPr sz="1800" spc="80" dirty="0">
                <a:latin typeface="Arial"/>
                <a:cs typeface="Arial"/>
              </a:rPr>
              <a:t>a</a:t>
            </a:r>
            <a:r>
              <a:rPr sz="1800" dirty="0">
                <a:latin typeface="Arial"/>
                <a:cs typeface="Arial"/>
              </a:rPr>
              <a:t>r</a:t>
            </a:r>
            <a:r>
              <a:rPr sz="1800" spc="55" dirty="0">
                <a:latin typeface="Arial"/>
                <a:cs typeface="Arial"/>
              </a:rPr>
              <a:t>che</a:t>
            </a:r>
            <a:r>
              <a:rPr sz="1800" spc="-5" dirty="0">
                <a:latin typeface="Arial"/>
                <a:cs typeface="Arial"/>
              </a:rPr>
              <a:t>r</a:t>
            </a:r>
            <a:r>
              <a:rPr sz="1800" spc="-30" dirty="0">
                <a:latin typeface="Arial"/>
                <a:cs typeface="Arial"/>
              </a:rPr>
              <a:t>s:</a:t>
            </a:r>
            <a:r>
              <a:rPr sz="1800" spc="-15" dirty="0">
                <a:latin typeface="Arial"/>
                <a:cs typeface="Arial"/>
              </a:rPr>
              <a:t> </a:t>
            </a:r>
            <a:r>
              <a:rPr sz="1800" spc="10" dirty="0">
                <a:latin typeface="Arial"/>
                <a:cs typeface="Arial"/>
              </a:rPr>
              <a:t>Our</a:t>
            </a:r>
            <a:r>
              <a:rPr sz="1800" spc="-15" dirty="0">
                <a:latin typeface="Arial"/>
                <a:cs typeface="Arial"/>
              </a:rPr>
              <a:t> </a:t>
            </a:r>
            <a:r>
              <a:rPr sz="1800" spc="-114" dirty="0">
                <a:latin typeface="Arial"/>
                <a:cs typeface="Arial"/>
              </a:rPr>
              <a:t>S</a:t>
            </a:r>
            <a:r>
              <a:rPr sz="1800" spc="204" dirty="0">
                <a:latin typeface="Arial"/>
                <a:cs typeface="Arial"/>
              </a:rPr>
              <a:t>t</a:t>
            </a:r>
            <a:r>
              <a:rPr sz="1800" spc="10" dirty="0">
                <a:latin typeface="Arial"/>
                <a:cs typeface="Arial"/>
              </a:rPr>
              <a:t>ude</a:t>
            </a:r>
            <a:r>
              <a:rPr sz="1800" dirty="0">
                <a:latin typeface="Arial"/>
                <a:cs typeface="Arial"/>
              </a:rPr>
              <a:t>n</a:t>
            </a:r>
            <a:r>
              <a:rPr sz="1800" spc="204" dirty="0">
                <a:latin typeface="Arial"/>
                <a:cs typeface="Arial"/>
              </a:rPr>
              <a:t>t</a:t>
            </a:r>
            <a:r>
              <a:rPr sz="1800" spc="-10" dirty="0">
                <a:latin typeface="Arial"/>
                <a:cs typeface="Arial"/>
              </a:rPr>
              <a:t>s</a:t>
            </a:r>
            <a:r>
              <a:rPr sz="1800" spc="-15" dirty="0">
                <a:latin typeface="Arial"/>
                <a:cs typeface="Arial"/>
              </a:rPr>
              <a:t> </a:t>
            </a:r>
            <a:r>
              <a:rPr sz="1800" spc="10" dirty="0">
                <a:latin typeface="Arial"/>
                <a:cs typeface="Arial"/>
              </a:rPr>
              <a:t>&amp;</a:t>
            </a:r>
            <a:r>
              <a:rPr sz="1800" spc="-15" dirty="0">
                <a:latin typeface="Arial"/>
                <a:cs typeface="Arial"/>
              </a:rPr>
              <a:t> </a:t>
            </a:r>
            <a:r>
              <a:rPr sz="1800" spc="-80" dirty="0">
                <a:latin typeface="Arial"/>
                <a:cs typeface="Arial"/>
              </a:rPr>
              <a:t>P</a:t>
            </a:r>
            <a:r>
              <a:rPr sz="1800" dirty="0">
                <a:latin typeface="Arial"/>
                <a:cs typeface="Arial"/>
              </a:rPr>
              <a:t>o</a:t>
            </a:r>
            <a:r>
              <a:rPr sz="1800" spc="-30" dirty="0">
                <a:latin typeface="Arial"/>
                <a:cs typeface="Arial"/>
              </a:rPr>
              <a:t>s</a:t>
            </a:r>
            <a:r>
              <a:rPr sz="1800" spc="180" dirty="0">
                <a:latin typeface="Arial"/>
                <a:cs typeface="Arial"/>
              </a:rPr>
              <a:t>t</a:t>
            </a:r>
            <a:r>
              <a:rPr sz="1800" spc="45" dirty="0">
                <a:latin typeface="Arial"/>
                <a:cs typeface="Arial"/>
              </a:rPr>
              <a:t>-</a:t>
            </a:r>
            <a:r>
              <a:rPr sz="1800" spc="40" dirty="0">
                <a:latin typeface="Arial"/>
                <a:cs typeface="Arial"/>
              </a:rPr>
              <a:t> </a:t>
            </a:r>
            <a:r>
              <a:rPr sz="1800" spc="50" dirty="0">
                <a:latin typeface="Arial"/>
                <a:cs typeface="Arial"/>
              </a:rPr>
              <a:t>Doc</a:t>
            </a:r>
            <a:r>
              <a:rPr sz="1800" spc="-15" dirty="0">
                <a:latin typeface="Arial"/>
                <a:cs typeface="Arial"/>
              </a:rPr>
              <a:t>t</a:t>
            </a:r>
            <a:r>
              <a:rPr sz="1800" spc="110" dirty="0">
                <a:latin typeface="Arial"/>
                <a:cs typeface="Arial"/>
              </a:rPr>
              <a:t>o</a:t>
            </a:r>
            <a:r>
              <a:rPr sz="1800" dirty="0">
                <a:latin typeface="Arial"/>
                <a:cs typeface="Arial"/>
              </a:rPr>
              <a:t>r</a:t>
            </a:r>
            <a:r>
              <a:rPr sz="1800" spc="25" dirty="0">
                <a:latin typeface="Arial"/>
                <a:cs typeface="Arial"/>
              </a:rPr>
              <a:t>al</a:t>
            </a:r>
            <a:r>
              <a:rPr sz="1800" spc="-15" dirty="0">
                <a:latin typeface="Arial"/>
                <a:cs typeface="Arial"/>
              </a:rPr>
              <a:t> </a:t>
            </a:r>
            <a:r>
              <a:rPr sz="1800" spc="-229" dirty="0">
                <a:latin typeface="Arial"/>
                <a:cs typeface="Arial"/>
              </a:rPr>
              <a:t>F</a:t>
            </a:r>
            <a:r>
              <a:rPr sz="1800" spc="35" dirty="0">
                <a:latin typeface="Arial"/>
                <a:cs typeface="Arial"/>
              </a:rPr>
              <a:t>ell</a:t>
            </a:r>
            <a:r>
              <a:rPr sz="1800" spc="25" dirty="0">
                <a:latin typeface="Arial"/>
                <a:cs typeface="Arial"/>
              </a:rPr>
              <a:t>o</a:t>
            </a:r>
            <a:r>
              <a:rPr sz="1800" spc="-10" dirty="0">
                <a:latin typeface="Arial"/>
                <a:cs typeface="Arial"/>
              </a:rPr>
              <a:t>ws</a:t>
            </a:r>
            <a:endParaRPr sz="1800">
              <a:latin typeface="Arial"/>
              <a:cs typeface="Arial"/>
            </a:endParaRPr>
          </a:p>
          <a:p>
            <a:pPr marL="12700">
              <a:lnSpc>
                <a:spcPct val="100000"/>
              </a:lnSpc>
              <a:spcBef>
                <a:spcPts val="40"/>
              </a:spcBef>
            </a:pPr>
            <a:r>
              <a:rPr sz="1200" spc="20" dirty="0">
                <a:latin typeface="Arial"/>
                <a:cs typeface="Arial"/>
              </a:rPr>
              <a:t>Highlig</a:t>
            </a:r>
            <a:r>
              <a:rPr sz="1200" spc="15" dirty="0">
                <a:latin typeface="Arial"/>
                <a:cs typeface="Arial"/>
              </a:rPr>
              <a:t>h</a:t>
            </a:r>
            <a:r>
              <a:rPr sz="1200" spc="120" dirty="0">
                <a:latin typeface="Arial"/>
                <a:cs typeface="Arial"/>
              </a:rPr>
              <a:t>t</a:t>
            </a:r>
            <a:r>
              <a:rPr sz="1200" spc="5" dirty="0">
                <a:latin typeface="Arial"/>
                <a:cs typeface="Arial"/>
              </a:rPr>
              <a:t>ed</a:t>
            </a:r>
            <a:r>
              <a:rPr sz="1200" spc="-10" dirty="0">
                <a:latin typeface="Arial"/>
                <a:cs typeface="Arial"/>
              </a:rPr>
              <a:t> </a:t>
            </a:r>
            <a:r>
              <a:rPr sz="1200" spc="5" dirty="0">
                <a:latin typeface="Arial"/>
                <a:cs typeface="Arial"/>
              </a:rPr>
              <a:t>a</a:t>
            </a:r>
            <a:r>
              <a:rPr sz="1200" spc="-20" dirty="0">
                <a:latin typeface="Arial"/>
                <a:cs typeface="Arial"/>
              </a:rPr>
              <a:t>c</a:t>
            </a:r>
            <a:r>
              <a:rPr sz="1200" spc="-5" dirty="0">
                <a:latin typeface="Arial"/>
                <a:cs typeface="Arial"/>
              </a:rPr>
              <a:t>c</a:t>
            </a:r>
            <a:r>
              <a:rPr sz="1200" spc="15" dirty="0">
                <a:latin typeface="Arial"/>
                <a:cs typeface="Arial"/>
              </a:rPr>
              <a:t>omplishme</a:t>
            </a:r>
            <a:r>
              <a:rPr sz="1200" spc="10" dirty="0">
                <a:latin typeface="Arial"/>
                <a:cs typeface="Arial"/>
              </a:rPr>
              <a:t>n</a:t>
            </a:r>
            <a:r>
              <a:rPr sz="1200" spc="135" dirty="0">
                <a:latin typeface="Arial"/>
                <a:cs typeface="Arial"/>
              </a:rPr>
              <a:t>t</a:t>
            </a:r>
            <a:r>
              <a:rPr sz="1200" spc="-25" dirty="0">
                <a:latin typeface="Arial"/>
                <a:cs typeface="Arial"/>
              </a:rPr>
              <a:t>s</a:t>
            </a:r>
            <a:r>
              <a:rPr sz="1200" spc="-30" dirty="0">
                <a:latin typeface="Arial"/>
                <a:cs typeface="Arial"/>
              </a:rPr>
              <a:t>.</a:t>
            </a:r>
            <a:endParaRPr sz="1200" dirty="0">
              <a:latin typeface="Arial"/>
              <a:cs typeface="Arial"/>
            </a:endParaRPr>
          </a:p>
        </p:txBody>
      </p:sp>
      <p:sp>
        <p:nvSpPr>
          <p:cNvPr id="12" name="object 12"/>
          <p:cNvSpPr txBox="1"/>
          <p:nvPr/>
        </p:nvSpPr>
        <p:spPr>
          <a:xfrm>
            <a:off x="6104103" y="1729083"/>
            <a:ext cx="104139" cy="254000"/>
          </a:xfrm>
          <a:prstGeom prst="rect">
            <a:avLst/>
          </a:prstGeom>
        </p:spPr>
        <p:txBody>
          <a:bodyPr vert="horz" wrap="square" lIns="0" tIns="0" rIns="0" bIns="0" rtlCol="0">
            <a:spAutoFit/>
          </a:bodyPr>
          <a:lstStyle/>
          <a:p>
            <a:pPr marL="12700">
              <a:lnSpc>
                <a:spcPct val="100000"/>
              </a:lnSpc>
            </a:pPr>
            <a:r>
              <a:rPr sz="1800" spc="-395" dirty="0">
                <a:solidFill>
                  <a:srgbClr val="C5092B"/>
                </a:solidFill>
                <a:latin typeface="Arial"/>
                <a:cs typeface="Arial"/>
              </a:rPr>
              <a:t>1</a:t>
            </a:r>
            <a:endParaRPr sz="1800" dirty="0">
              <a:latin typeface="Arial"/>
              <a:cs typeface="Arial"/>
            </a:endParaRPr>
          </a:p>
        </p:txBody>
      </p:sp>
      <p:sp>
        <p:nvSpPr>
          <p:cNvPr id="19" name="TextBox 18"/>
          <p:cNvSpPr txBox="1"/>
          <p:nvPr/>
        </p:nvSpPr>
        <p:spPr>
          <a:xfrm>
            <a:off x="362985" y="3664203"/>
            <a:ext cx="2480166" cy="369332"/>
          </a:xfrm>
          <a:prstGeom prst="rect">
            <a:avLst/>
          </a:prstGeom>
          <a:noFill/>
        </p:spPr>
        <p:txBody>
          <a:bodyPr wrap="none" rtlCol="0">
            <a:spAutoFit/>
          </a:bodyPr>
          <a:lstStyle/>
          <a:p>
            <a:r>
              <a:rPr lang="en-US" dirty="0" smtClean="0">
                <a:latin typeface="Arial" charset="0"/>
                <a:ea typeface="Arial" charset="0"/>
                <a:cs typeface="Arial" charset="0"/>
              </a:rPr>
              <a:t>New Faculty Members</a:t>
            </a:r>
            <a:endParaRPr lang="en-US" dirty="0">
              <a:latin typeface="Arial" charset="0"/>
              <a:ea typeface="Arial" charset="0"/>
              <a:cs typeface="Arial" charset="0"/>
            </a:endParaRPr>
          </a:p>
        </p:txBody>
      </p:sp>
      <p:sp>
        <p:nvSpPr>
          <p:cNvPr id="13"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endParaRPr/>
          </a:p>
        </p:txBody>
      </p:sp>
      <p:sp>
        <p:nvSpPr>
          <p:cNvPr id="14" name="TextBox 13"/>
          <p:cNvSpPr txBox="1"/>
          <p:nvPr/>
        </p:nvSpPr>
        <p:spPr>
          <a:xfrm>
            <a:off x="5998890" y="3565807"/>
            <a:ext cx="418704" cy="369332"/>
          </a:xfrm>
          <a:prstGeom prst="rect">
            <a:avLst/>
          </a:prstGeom>
          <a:noFill/>
        </p:spPr>
        <p:txBody>
          <a:bodyPr wrap="none" rtlCol="0">
            <a:spAutoFit/>
          </a:bodyPr>
          <a:lstStyle/>
          <a:p>
            <a:r>
              <a:rPr lang="en-US" smtClean="0">
                <a:solidFill>
                  <a:srgbClr val="C00000"/>
                </a:solidFill>
              </a:rPr>
              <a:t>21</a:t>
            </a:r>
            <a:endParaRPr lang="en-US" dirty="0">
              <a:solidFill>
                <a:srgbClr val="C00000"/>
              </a:solidFill>
            </a:endParaRPr>
          </a:p>
        </p:txBody>
      </p:sp>
      <p:sp>
        <p:nvSpPr>
          <p:cNvPr id="18" name="TextBox 17"/>
          <p:cNvSpPr txBox="1"/>
          <p:nvPr/>
        </p:nvSpPr>
        <p:spPr>
          <a:xfrm>
            <a:off x="5998890" y="4050284"/>
            <a:ext cx="418704" cy="369332"/>
          </a:xfrm>
          <a:prstGeom prst="rect">
            <a:avLst/>
          </a:prstGeom>
          <a:noFill/>
        </p:spPr>
        <p:txBody>
          <a:bodyPr wrap="none" rtlCol="0">
            <a:spAutoFit/>
          </a:bodyPr>
          <a:lstStyle/>
          <a:p>
            <a:r>
              <a:rPr lang="en-US" dirty="0" smtClean="0">
                <a:solidFill>
                  <a:srgbClr val="C00000"/>
                </a:solidFill>
              </a:rPr>
              <a:t>22</a:t>
            </a:r>
            <a:endParaRPr lang="en-US" dirty="0">
              <a:solidFill>
                <a:srgbClr val="C00000"/>
              </a:solidFill>
            </a:endParaRPr>
          </a:p>
        </p:txBody>
      </p:sp>
      <p:sp>
        <p:nvSpPr>
          <p:cNvPr id="20" name="TextBox 19"/>
          <p:cNvSpPr txBox="1"/>
          <p:nvPr/>
        </p:nvSpPr>
        <p:spPr>
          <a:xfrm>
            <a:off x="5998890" y="5232434"/>
            <a:ext cx="418704" cy="369332"/>
          </a:xfrm>
          <a:prstGeom prst="rect">
            <a:avLst/>
          </a:prstGeom>
          <a:noFill/>
        </p:spPr>
        <p:txBody>
          <a:bodyPr wrap="none" rtlCol="0">
            <a:spAutoFit/>
          </a:bodyPr>
          <a:lstStyle/>
          <a:p>
            <a:r>
              <a:rPr lang="en-US" dirty="0" smtClean="0">
                <a:solidFill>
                  <a:srgbClr val="C00000"/>
                </a:solidFill>
              </a:rPr>
              <a:t>35</a:t>
            </a:r>
            <a:endParaRPr lang="en-US" dirty="0">
              <a:solidFill>
                <a:srgbClr val="C00000"/>
              </a:solidFill>
            </a:endParaRPr>
          </a:p>
        </p:txBody>
      </p:sp>
      <p:sp>
        <p:nvSpPr>
          <p:cNvPr id="21" name="TextBox 20"/>
          <p:cNvSpPr txBox="1"/>
          <p:nvPr/>
        </p:nvSpPr>
        <p:spPr>
          <a:xfrm>
            <a:off x="6008756" y="6014219"/>
            <a:ext cx="418704" cy="369332"/>
          </a:xfrm>
          <a:prstGeom prst="rect">
            <a:avLst/>
          </a:prstGeom>
          <a:noFill/>
        </p:spPr>
        <p:txBody>
          <a:bodyPr wrap="none" rtlCol="0">
            <a:spAutoFit/>
          </a:bodyPr>
          <a:lstStyle/>
          <a:p>
            <a:r>
              <a:rPr lang="en-US" smtClean="0">
                <a:solidFill>
                  <a:srgbClr val="C00000"/>
                </a:solidFill>
              </a:rPr>
              <a:t>38</a:t>
            </a:r>
            <a:endParaRPr lang="en-US" dirty="0">
              <a:solidFill>
                <a:srgbClr val="C00000"/>
              </a:solidFill>
            </a:endParaRPr>
          </a:p>
        </p:txBody>
      </p:sp>
      <p:sp>
        <p:nvSpPr>
          <p:cNvPr id="22" name="TextBox 21"/>
          <p:cNvSpPr txBox="1"/>
          <p:nvPr/>
        </p:nvSpPr>
        <p:spPr>
          <a:xfrm>
            <a:off x="6008756" y="6735167"/>
            <a:ext cx="418704" cy="369332"/>
          </a:xfrm>
          <a:prstGeom prst="rect">
            <a:avLst/>
          </a:prstGeom>
          <a:noFill/>
        </p:spPr>
        <p:txBody>
          <a:bodyPr wrap="none" rtlCol="0">
            <a:spAutoFit/>
          </a:bodyPr>
          <a:lstStyle/>
          <a:p>
            <a:r>
              <a:rPr lang="en-US" dirty="0" smtClean="0">
                <a:solidFill>
                  <a:srgbClr val="C00000"/>
                </a:solidFill>
              </a:rPr>
              <a:t>42</a:t>
            </a:r>
            <a:endParaRPr lang="en-US" dirty="0">
              <a:solidFill>
                <a:srgbClr val="C00000"/>
              </a:solidFill>
            </a:endParaRPr>
          </a:p>
        </p:txBody>
      </p:sp>
      <p:sp>
        <p:nvSpPr>
          <p:cNvPr id="23" name="TextBox 22"/>
          <p:cNvSpPr txBox="1"/>
          <p:nvPr/>
        </p:nvSpPr>
        <p:spPr>
          <a:xfrm>
            <a:off x="6008756" y="7923302"/>
            <a:ext cx="418704" cy="369332"/>
          </a:xfrm>
          <a:prstGeom prst="rect">
            <a:avLst/>
          </a:prstGeom>
          <a:noFill/>
        </p:spPr>
        <p:txBody>
          <a:bodyPr wrap="none" rtlCol="0">
            <a:spAutoFit/>
          </a:bodyPr>
          <a:lstStyle/>
          <a:p>
            <a:r>
              <a:rPr lang="en-US" dirty="0" smtClean="0">
                <a:solidFill>
                  <a:srgbClr val="C00000"/>
                </a:solidFill>
              </a:rPr>
              <a:t>44</a:t>
            </a:r>
            <a:endParaRPr lang="en-US" dirty="0">
              <a:solidFill>
                <a:srgbClr val="C00000"/>
              </a:solidFill>
            </a:endParaRPr>
          </a:p>
        </p:txBody>
      </p:sp>
    </p:spTree>
    <p:extLst>
      <p:ext uri="{BB962C8B-B14F-4D97-AF65-F5344CB8AC3E}">
        <p14:creationId xmlns:p14="http://schemas.microsoft.com/office/powerpoint/2010/main" val="18423994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60" y="609600"/>
            <a:ext cx="6622540" cy="553998"/>
          </a:xfrm>
        </p:spPr>
        <p:txBody>
          <a:bodyPr/>
          <a:lstStyle/>
          <a:p>
            <a:pPr algn="ctr"/>
            <a:r>
              <a:rPr lang="en-US" smtClean="0"/>
              <a:t>Faculty Awards</a:t>
            </a:r>
            <a:endParaRPr lang="en-US"/>
          </a:p>
        </p:txBody>
      </p:sp>
      <p:sp>
        <p:nvSpPr>
          <p:cNvPr id="3" name="Text Placeholder 2"/>
          <p:cNvSpPr>
            <a:spLocks noGrp="1"/>
          </p:cNvSpPr>
          <p:nvPr>
            <p:ph type="body" idx="1"/>
          </p:nvPr>
        </p:nvSpPr>
        <p:spPr>
          <a:xfrm>
            <a:off x="502875" y="1691033"/>
            <a:ext cx="5745523" cy="7755969"/>
          </a:xfrm>
        </p:spPr>
        <p:txBody>
          <a:bodyPr/>
          <a:lstStyle/>
          <a:p>
            <a:r>
              <a:rPr lang="en-US" spc="-55" dirty="0">
                <a:solidFill>
                  <a:srgbClr val="C00000"/>
                </a:solidFill>
              </a:rPr>
              <a:t>Dr. Kerry Kawakami</a:t>
            </a:r>
          </a:p>
          <a:p>
            <a:pPr marL="171450" indent="-171450">
              <a:buFont typeface="Arial" charset="0"/>
              <a:buChar char="•"/>
            </a:pPr>
            <a:r>
              <a:rPr lang="en-US" spc="-55" dirty="0"/>
              <a:t>SSHRC- Insight Grant</a:t>
            </a:r>
          </a:p>
          <a:p>
            <a:pPr marL="171450" indent="-171450">
              <a:buFont typeface="Arial" charset="0"/>
              <a:buChar char="•"/>
            </a:pPr>
            <a:r>
              <a:rPr lang="en-US" b="1" spc="-55" dirty="0"/>
              <a:t>Preferential attention to the eyes of racial and other </a:t>
            </a:r>
            <a:r>
              <a:rPr lang="en-US" b="1" spc="-55" dirty="0" err="1"/>
              <a:t>ingroup</a:t>
            </a:r>
            <a:r>
              <a:rPr lang="en-US" b="1" spc="-55" dirty="0"/>
              <a:t> members</a:t>
            </a:r>
            <a:r>
              <a:rPr lang="en-US" spc="-55" dirty="0"/>
              <a:t>: $47,200</a:t>
            </a:r>
          </a:p>
          <a:p>
            <a:pPr marL="171450" indent="-171450">
              <a:buFont typeface="Arial" charset="0"/>
              <a:buChar char="•"/>
            </a:pPr>
            <a:endParaRPr lang="en-US" spc="-55" dirty="0"/>
          </a:p>
          <a:p>
            <a:pPr marL="171450" indent="-171450">
              <a:buFont typeface="Arial" charset="0"/>
              <a:buChar char="•"/>
            </a:pPr>
            <a:r>
              <a:rPr lang="en-US" spc="-55" dirty="0"/>
              <a:t>American Psychological Association</a:t>
            </a:r>
          </a:p>
          <a:p>
            <a:pPr marL="171450" indent="-171450">
              <a:buFont typeface="Arial" charset="0"/>
              <a:buChar char="•"/>
            </a:pPr>
            <a:r>
              <a:rPr lang="en-US" spc="-55" dirty="0"/>
              <a:t>Editor: Journal of Personality and Social Psychology: Interpersonal Relations and Group Processes: $</a:t>
            </a:r>
            <a:r>
              <a:rPr lang="en-US" spc="-55" dirty="0" smtClean="0"/>
              <a:t>4,746.82</a:t>
            </a:r>
            <a:endParaRPr lang="en-US" spc="-55" dirty="0" smtClean="0">
              <a:solidFill>
                <a:srgbClr val="C00000"/>
              </a:solidFill>
            </a:endParaRPr>
          </a:p>
          <a:p>
            <a:endParaRPr lang="en-US" dirty="0" smtClean="0"/>
          </a:p>
          <a:p>
            <a:r>
              <a:rPr lang="en-US" spc="-55" dirty="0" smtClean="0">
                <a:solidFill>
                  <a:srgbClr val="C00000"/>
                </a:solidFill>
              </a:rPr>
              <a:t>Dr</a:t>
            </a:r>
            <a:r>
              <a:rPr lang="en-US" spc="-55" dirty="0">
                <a:solidFill>
                  <a:srgbClr val="C00000"/>
                </a:solidFill>
              </a:rPr>
              <a:t>. Richard </a:t>
            </a:r>
            <a:r>
              <a:rPr lang="en-US" spc="-55" dirty="0" err="1" smtClean="0">
                <a:solidFill>
                  <a:srgbClr val="C00000"/>
                </a:solidFill>
              </a:rPr>
              <a:t>Lalonde</a:t>
            </a:r>
            <a:endParaRPr lang="en-US" dirty="0" smtClean="0">
              <a:solidFill>
                <a:srgbClr val="C00000"/>
              </a:solidFill>
            </a:endParaRPr>
          </a:p>
          <a:p>
            <a:pPr marL="171450" indent="-171450">
              <a:buFont typeface="Arial" charset="0"/>
              <a:buChar char="•"/>
            </a:pPr>
            <a:r>
              <a:rPr lang="en-US" spc="-55" dirty="0" smtClean="0"/>
              <a:t>SSHRC- Insight Grant</a:t>
            </a:r>
          </a:p>
          <a:p>
            <a:pPr marL="171450" indent="-171450">
              <a:buFont typeface="Arial" charset="0"/>
              <a:buChar char="•"/>
            </a:pPr>
            <a:r>
              <a:rPr lang="en-US" b="1" spc="-55" dirty="0" smtClean="0"/>
              <a:t>The double-edged sword of the model minority stereotype: Cognitive components, affective responses, and psychological outcomes</a:t>
            </a:r>
            <a:r>
              <a:rPr lang="en-US" spc="-55" dirty="0" smtClean="0"/>
              <a:t>: $30,989 (with co-investigator; </a:t>
            </a:r>
            <a:r>
              <a:rPr lang="en-US" spc="-55" dirty="0" smtClean="0">
                <a:solidFill>
                  <a:srgbClr val="C00000"/>
                </a:solidFill>
              </a:rPr>
              <a:t>Dr. Joni Sasaki)</a:t>
            </a:r>
          </a:p>
          <a:p>
            <a:endParaRPr lang="en-US" spc="-55" dirty="0" smtClean="0">
              <a:solidFill>
                <a:srgbClr val="C00000"/>
              </a:solidFill>
            </a:endParaRPr>
          </a:p>
          <a:p>
            <a:r>
              <a:rPr lang="en-US" spc="-55" dirty="0" smtClean="0">
                <a:solidFill>
                  <a:srgbClr val="C00000"/>
                </a:solidFill>
              </a:rPr>
              <a:t>Dr. Suzanne MacDonald</a:t>
            </a:r>
          </a:p>
          <a:p>
            <a:pPr marL="171450" indent="-171450">
              <a:buFont typeface="Arial" charset="0"/>
              <a:buChar char="•"/>
            </a:pPr>
            <a:r>
              <a:rPr lang="en-US" spc="-55" dirty="0" smtClean="0"/>
              <a:t>Toronto Region Conservation Authority </a:t>
            </a:r>
          </a:p>
          <a:p>
            <a:pPr marL="171450" indent="-171450">
              <a:buFont typeface="Arial" charset="0"/>
              <a:buChar char="•"/>
            </a:pPr>
            <a:r>
              <a:rPr lang="en-US" b="1" spc="-55" dirty="0" smtClean="0"/>
              <a:t>Road ecology citizen science monitoring</a:t>
            </a:r>
            <a:r>
              <a:rPr lang="en-US" spc="-55" dirty="0" smtClean="0"/>
              <a:t>: $67,000</a:t>
            </a:r>
          </a:p>
          <a:p>
            <a:pPr marL="171450" indent="-171450">
              <a:buFont typeface="Arial" charset="0"/>
              <a:buChar char="•"/>
            </a:pPr>
            <a:endParaRPr lang="en-US" spc="-55" dirty="0"/>
          </a:p>
          <a:p>
            <a:r>
              <a:rPr lang="en-US" spc="-55" dirty="0">
                <a:solidFill>
                  <a:srgbClr val="C00000"/>
                </a:solidFill>
              </a:rPr>
              <a:t>Dr. Jennifer Mills</a:t>
            </a:r>
          </a:p>
          <a:p>
            <a:pPr marL="171450" indent="-171450">
              <a:buFont typeface="Arial" charset="0"/>
              <a:buChar char="•"/>
            </a:pPr>
            <a:r>
              <a:rPr lang="en-US" spc="-55" dirty="0"/>
              <a:t>SSHRC- Insight Grant</a:t>
            </a:r>
          </a:p>
          <a:p>
            <a:pPr marL="171450" indent="-171450">
              <a:buFont typeface="Arial" charset="0"/>
              <a:buChar char="•"/>
            </a:pPr>
            <a:r>
              <a:rPr lang="en-US" b="1" spc="-55" dirty="0"/>
              <a:t>The impact of appearance-based social media on young women’s body image</a:t>
            </a:r>
            <a:r>
              <a:rPr lang="en-US" spc="-55" dirty="0"/>
              <a:t>: $32,214 </a:t>
            </a:r>
            <a:endParaRPr lang="en-US" spc="-55" dirty="0" smtClean="0"/>
          </a:p>
          <a:p>
            <a:pPr marL="171450" indent="-171450">
              <a:buFont typeface="Arial" charset="0"/>
              <a:buChar char="•"/>
            </a:pPr>
            <a:endParaRPr lang="en-US" spc="-55" dirty="0"/>
          </a:p>
          <a:p>
            <a:pPr marL="171450" indent="-171450">
              <a:buFont typeface="Arial" charset="0"/>
              <a:buChar char="•"/>
            </a:pPr>
            <a:r>
              <a:rPr lang="en-US" spc="-55" dirty="0"/>
              <a:t>Women’s College  Hospital</a:t>
            </a:r>
          </a:p>
          <a:p>
            <a:pPr marL="171450" indent="-171450">
              <a:buFont typeface="Arial" charset="0"/>
              <a:buChar char="•"/>
            </a:pPr>
            <a:r>
              <a:rPr lang="en-US" spc="-55" dirty="0"/>
              <a:t>Women’s </a:t>
            </a:r>
            <a:r>
              <a:rPr lang="en-US" spc="-55" dirty="0" err="1"/>
              <a:t>Xchange</a:t>
            </a:r>
            <a:r>
              <a:rPr lang="en-US" spc="-55" dirty="0"/>
              <a:t> Grant: </a:t>
            </a:r>
            <a:r>
              <a:rPr lang="en-US" b="1" spc="-55" dirty="0"/>
              <a:t>Does a presenter’s disclosure of a past eating disorder impact the effectiveness of eating disorder prevention messages</a:t>
            </a:r>
            <a:r>
              <a:rPr lang="en-US" spc="-55" dirty="0"/>
              <a:t>?: $</a:t>
            </a:r>
            <a:r>
              <a:rPr lang="en-US" spc="-55" dirty="0" smtClean="0"/>
              <a:t>15,000</a:t>
            </a:r>
          </a:p>
          <a:p>
            <a:endParaRPr lang="en-US" spc="-55" dirty="0"/>
          </a:p>
          <a:p>
            <a:r>
              <a:rPr lang="en-US" spc="-55" dirty="0" smtClean="0">
                <a:solidFill>
                  <a:srgbClr val="C00000"/>
                </a:solidFill>
              </a:rPr>
              <a:t>Dr. Richard Murray</a:t>
            </a:r>
          </a:p>
          <a:p>
            <a:pPr marL="171450" indent="-171450">
              <a:buFont typeface="Arial" charset="0"/>
              <a:buChar char="•"/>
            </a:pPr>
            <a:r>
              <a:rPr lang="en-US" spc="-55" dirty="0" smtClean="0"/>
              <a:t>NSERC- Discovery Grant</a:t>
            </a:r>
          </a:p>
          <a:p>
            <a:pPr marL="171450" indent="-171450">
              <a:buFont typeface="Arial" charset="0"/>
              <a:buChar char="•"/>
            </a:pPr>
            <a:r>
              <a:rPr lang="en-US" b="1" spc="-55" dirty="0"/>
              <a:t>Human visual perception of shape, lightness, and </a:t>
            </a:r>
            <a:r>
              <a:rPr lang="en-US" b="1" spc="-55" dirty="0" smtClean="0"/>
              <a:t>lighting</a:t>
            </a:r>
            <a:r>
              <a:rPr lang="en-US" spc="-55" dirty="0" smtClean="0"/>
              <a:t>: $32,000</a:t>
            </a:r>
          </a:p>
          <a:p>
            <a:endParaRPr lang="en-US" spc="-55" dirty="0"/>
          </a:p>
          <a:p>
            <a:r>
              <a:rPr lang="en-US" spc="-55" dirty="0" smtClean="0">
                <a:solidFill>
                  <a:srgbClr val="C00000"/>
                </a:solidFill>
              </a:rPr>
              <a:t>Dr. Hiroshi Ono</a:t>
            </a:r>
          </a:p>
          <a:p>
            <a:pPr marL="171450" indent="-171450">
              <a:buFont typeface="Arial" charset="0"/>
              <a:buChar char="•"/>
            </a:pPr>
            <a:r>
              <a:rPr lang="en-US" spc="-55" dirty="0" smtClean="0"/>
              <a:t>NSERC- Discovery sub-grant</a:t>
            </a:r>
          </a:p>
          <a:p>
            <a:pPr marL="171450" indent="-171450">
              <a:buFont typeface="Arial" charset="0"/>
              <a:buChar char="•"/>
            </a:pPr>
            <a:r>
              <a:rPr lang="en-US" b="1" spc="-55" dirty="0"/>
              <a:t>Visual functions across the </a:t>
            </a:r>
            <a:r>
              <a:rPr lang="en-US" b="1" spc="-55" dirty="0" smtClean="0"/>
              <a:t>lifespan</a:t>
            </a:r>
            <a:r>
              <a:rPr lang="en-US" spc="-55" dirty="0" smtClean="0"/>
              <a:t>: $21,265.34 (with co-investigator)</a:t>
            </a:r>
          </a:p>
          <a:p>
            <a:endParaRPr lang="en-US" spc="-55" dirty="0"/>
          </a:p>
          <a:p>
            <a:pPr marL="171450" indent="-171450">
              <a:buFont typeface="Arial" charset="0"/>
              <a:buChar char="•"/>
            </a:pPr>
            <a:r>
              <a:rPr lang="en-US" spc="-55" dirty="0" smtClean="0"/>
              <a:t>NSERC- Discovery Grant</a:t>
            </a:r>
          </a:p>
          <a:p>
            <a:pPr marL="171450" indent="-171450">
              <a:buFont typeface="Arial" charset="0"/>
              <a:buChar char="•"/>
            </a:pPr>
            <a:r>
              <a:rPr lang="en-US" b="1" spc="-55" dirty="0"/>
              <a:t>Sensory and Motor Aspects of Space </a:t>
            </a:r>
            <a:r>
              <a:rPr lang="en-US" b="1" spc="-55" dirty="0" smtClean="0"/>
              <a:t>Perception</a:t>
            </a:r>
            <a:r>
              <a:rPr lang="en-US" spc="-55" dirty="0" smtClean="0"/>
              <a:t>: $25,000</a:t>
            </a:r>
          </a:p>
          <a:p>
            <a:pPr marL="171450" indent="-171450">
              <a:buFont typeface="Arial" charset="0"/>
              <a:buChar char="•"/>
            </a:pPr>
            <a:endParaRPr lang="en-US" spc="-55" dirty="0"/>
          </a:p>
          <a:p>
            <a:pPr marL="171450" indent="-171450">
              <a:buFont typeface="Arial" charset="0"/>
              <a:buChar char="•"/>
            </a:pPr>
            <a:endParaRPr lang="en-US" spc="-55" dirty="0" smtClean="0"/>
          </a:p>
          <a:p>
            <a:endParaRPr lang="en-US" spc="-55" dirty="0"/>
          </a:p>
          <a:p>
            <a:endParaRPr lang="en-US" spc="-55" dirty="0" smtClean="0">
              <a:solidFill>
                <a:srgbClr val="C00000"/>
              </a:solidFill>
            </a:endParaRPr>
          </a:p>
          <a:p>
            <a:endParaRPr lang="en-US" dirty="0" smtClean="0">
              <a:solidFill>
                <a:srgbClr val="C00000"/>
              </a:solidFill>
            </a:endParaRPr>
          </a:p>
        </p:txBody>
      </p:sp>
      <p:sp>
        <p:nvSpPr>
          <p:cNvPr id="7"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26</a:t>
            </a:r>
            <a:endParaRPr dirty="0"/>
          </a:p>
        </p:txBody>
      </p:sp>
    </p:spTree>
    <p:extLst>
      <p:ext uri="{BB962C8B-B14F-4D97-AF65-F5344CB8AC3E}">
        <p14:creationId xmlns:p14="http://schemas.microsoft.com/office/powerpoint/2010/main" val="12708723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smtClean="0"/>
              <a:t>Faculty Awards</a:t>
            </a:r>
            <a:endParaRPr lang="en-US"/>
          </a:p>
        </p:txBody>
      </p:sp>
      <p:sp>
        <p:nvSpPr>
          <p:cNvPr id="3" name="Text Placeholder 2"/>
          <p:cNvSpPr>
            <a:spLocks noGrp="1"/>
          </p:cNvSpPr>
          <p:nvPr>
            <p:ph type="body" idx="1"/>
          </p:nvPr>
        </p:nvSpPr>
        <p:spPr>
          <a:xfrm>
            <a:off x="620606" y="1447800"/>
            <a:ext cx="5736981" cy="6832640"/>
          </a:xfrm>
        </p:spPr>
        <p:txBody>
          <a:bodyPr/>
          <a:lstStyle/>
          <a:p>
            <a:pPr marL="171450" indent="-171450">
              <a:buFont typeface="Arial" charset="0"/>
              <a:buChar char="•"/>
            </a:pPr>
            <a:endParaRPr lang="en-US" spc="-55" dirty="0" smtClean="0"/>
          </a:p>
          <a:p>
            <a:r>
              <a:rPr lang="en-US" spc="-55" dirty="0" smtClean="0">
                <a:solidFill>
                  <a:srgbClr val="C00000"/>
                </a:solidFill>
              </a:rPr>
              <a:t>Dr. </a:t>
            </a:r>
            <a:r>
              <a:rPr lang="en-US" spc="-55" dirty="0" err="1" smtClean="0">
                <a:solidFill>
                  <a:srgbClr val="C00000"/>
                </a:solidFill>
              </a:rPr>
              <a:t>Jolynn</a:t>
            </a:r>
            <a:r>
              <a:rPr lang="en-US" spc="-55" dirty="0" smtClean="0">
                <a:solidFill>
                  <a:srgbClr val="C00000"/>
                </a:solidFill>
              </a:rPr>
              <a:t> </a:t>
            </a:r>
            <a:r>
              <a:rPr lang="en-US" spc="-55" dirty="0" err="1" smtClean="0">
                <a:solidFill>
                  <a:srgbClr val="C00000"/>
                </a:solidFill>
              </a:rPr>
              <a:t>Pek</a:t>
            </a:r>
            <a:endParaRPr lang="en-US" spc="-55" dirty="0">
              <a:solidFill>
                <a:srgbClr val="C00000"/>
              </a:solidFill>
            </a:endParaRPr>
          </a:p>
          <a:p>
            <a:pPr marL="171450" indent="-171450">
              <a:buFont typeface="Arial" charset="0"/>
              <a:buChar char="•"/>
            </a:pPr>
            <a:r>
              <a:rPr lang="en-US" spc="-55" dirty="0" smtClean="0"/>
              <a:t>Gambling Research Exchange Ontario</a:t>
            </a:r>
          </a:p>
          <a:p>
            <a:pPr marL="171450" indent="-171450">
              <a:buFont typeface="Arial" charset="0"/>
              <a:buChar char="•"/>
            </a:pPr>
            <a:r>
              <a:rPr lang="en-US" b="1" spc="-55" dirty="0"/>
              <a:t>Predictors of problem gambling among seniors in </a:t>
            </a:r>
            <a:r>
              <a:rPr lang="en-US" b="1" spc="-55" dirty="0" smtClean="0"/>
              <a:t>Ontario</a:t>
            </a:r>
            <a:r>
              <a:rPr lang="en-US" spc="-55" dirty="0" smtClean="0"/>
              <a:t>: $20,000</a:t>
            </a:r>
          </a:p>
          <a:p>
            <a:pPr marL="171450" indent="-171450">
              <a:buFont typeface="Arial" charset="0"/>
              <a:buChar char="•"/>
            </a:pPr>
            <a:endParaRPr lang="en-US" spc="-55" dirty="0"/>
          </a:p>
          <a:p>
            <a:pPr marL="171450" indent="-171450">
              <a:buFont typeface="Arial" charset="0"/>
              <a:buChar char="•"/>
            </a:pPr>
            <a:r>
              <a:rPr lang="en-US" spc="-55" dirty="0" smtClean="0"/>
              <a:t>NSERC- Discovery Grant</a:t>
            </a:r>
          </a:p>
          <a:p>
            <a:pPr marL="171450" indent="-171450">
              <a:buFont typeface="Arial" charset="0"/>
              <a:buChar char="•"/>
            </a:pPr>
            <a:r>
              <a:rPr lang="en-US" b="1" spc="-55" dirty="0"/>
              <a:t>Quantifying and </a:t>
            </a:r>
            <a:r>
              <a:rPr lang="en-US" b="1" spc="-55" dirty="0" smtClean="0"/>
              <a:t>addressing uncertainty </a:t>
            </a:r>
            <a:r>
              <a:rPr lang="en-US" b="1" spc="-55" dirty="0"/>
              <a:t>in </a:t>
            </a:r>
            <a:r>
              <a:rPr lang="en-US" b="1" spc="-55" dirty="0" smtClean="0"/>
              <a:t>latent variable </a:t>
            </a:r>
            <a:r>
              <a:rPr lang="en-US" b="1" spc="-55" dirty="0"/>
              <a:t>m</a:t>
            </a:r>
            <a:r>
              <a:rPr lang="en-US" b="1" spc="-55" dirty="0" smtClean="0"/>
              <a:t>odels</a:t>
            </a:r>
            <a:r>
              <a:rPr lang="en-US" spc="-55" dirty="0" smtClean="0"/>
              <a:t>: $75,000 (5-year grant total) </a:t>
            </a:r>
          </a:p>
          <a:p>
            <a:pPr marL="171450" indent="-171450">
              <a:buFont typeface="Arial" charset="0"/>
              <a:buChar char="•"/>
            </a:pPr>
            <a:endParaRPr lang="en-US" spc="-55" dirty="0"/>
          </a:p>
          <a:p>
            <a:pPr marL="171450" indent="-171450">
              <a:buFont typeface="Arial" charset="0"/>
              <a:buChar char="•"/>
            </a:pPr>
            <a:r>
              <a:rPr lang="en-US" spc="-55" dirty="0" smtClean="0"/>
              <a:t>Ministry of Research &amp; Innovation- Early Researcher Award</a:t>
            </a:r>
          </a:p>
          <a:p>
            <a:pPr marL="171450" indent="-171450">
              <a:buFont typeface="Arial" charset="0"/>
              <a:buChar char="•"/>
            </a:pPr>
            <a:r>
              <a:rPr lang="en-US" b="1" spc="-55" dirty="0"/>
              <a:t>Quantifying sources of uncertainty in calibrating, validating and replicated </a:t>
            </a:r>
            <a:r>
              <a:rPr lang="en-US" b="1" spc="-55" dirty="0" smtClean="0"/>
              <a:t>research</a:t>
            </a:r>
            <a:r>
              <a:rPr lang="en-US" spc="-55" dirty="0" smtClean="0"/>
              <a:t>: $190,000 (5-year grant total)</a:t>
            </a:r>
            <a:endParaRPr lang="en-US" spc="-55" dirty="0"/>
          </a:p>
          <a:p>
            <a:pPr marL="171450" indent="-171450">
              <a:buFont typeface="Arial" charset="0"/>
              <a:buChar char="•"/>
            </a:pPr>
            <a:endParaRPr lang="en-US" spc="-55" dirty="0"/>
          </a:p>
          <a:p>
            <a:r>
              <a:rPr lang="en-US" spc="-55" dirty="0" smtClean="0">
                <a:solidFill>
                  <a:srgbClr val="C00000"/>
                </a:solidFill>
              </a:rPr>
              <a:t>Dr. Debra </a:t>
            </a:r>
            <a:r>
              <a:rPr lang="en-US" spc="-55" dirty="0" err="1" smtClean="0">
                <a:solidFill>
                  <a:srgbClr val="C00000"/>
                </a:solidFill>
              </a:rPr>
              <a:t>Pepler</a:t>
            </a:r>
            <a:endParaRPr lang="en-US" spc="-55" dirty="0" smtClean="0">
              <a:solidFill>
                <a:srgbClr val="C00000"/>
              </a:solidFill>
            </a:endParaRPr>
          </a:p>
          <a:p>
            <a:pPr marL="171450" indent="-171450">
              <a:buFont typeface="Arial" charset="0"/>
              <a:buChar char="•"/>
            </a:pPr>
            <a:r>
              <a:rPr lang="en-US" spc="-55" dirty="0" smtClean="0"/>
              <a:t>SSHRC</a:t>
            </a:r>
          </a:p>
          <a:p>
            <a:pPr marL="171450" indent="-171450">
              <a:buFont typeface="Arial" charset="0"/>
              <a:buChar char="•"/>
            </a:pPr>
            <a:r>
              <a:rPr lang="en-US" b="1" spc="-55" dirty="0"/>
              <a:t>Walking the </a:t>
            </a:r>
            <a:r>
              <a:rPr lang="en-US" b="1" spc="-55" dirty="0" smtClean="0"/>
              <a:t>prevention circle: Re-searching community capacity building </a:t>
            </a:r>
            <a:r>
              <a:rPr lang="en-US" b="1" spc="-55" dirty="0"/>
              <a:t>for </a:t>
            </a:r>
            <a:r>
              <a:rPr lang="en-US" b="1" spc="-55" dirty="0" smtClean="0"/>
              <a:t>violence </a:t>
            </a:r>
            <a:r>
              <a:rPr lang="en-US" b="1" spc="-55" dirty="0"/>
              <a:t>p</a:t>
            </a:r>
            <a:r>
              <a:rPr lang="en-US" b="1" spc="-55" dirty="0" smtClean="0"/>
              <a:t>revention</a:t>
            </a:r>
            <a:r>
              <a:rPr lang="en-US" spc="-55" dirty="0" smtClean="0"/>
              <a:t>: $515,188 (with co-investigators)</a:t>
            </a:r>
          </a:p>
          <a:p>
            <a:pPr marL="171450" indent="-171450">
              <a:buFont typeface="Arial" charset="0"/>
              <a:buChar char="•"/>
            </a:pPr>
            <a:endParaRPr lang="en-US" spc="-55" dirty="0"/>
          </a:p>
          <a:p>
            <a:r>
              <a:rPr lang="en-US" spc="-55" dirty="0" smtClean="0">
                <a:solidFill>
                  <a:srgbClr val="C00000"/>
                </a:solidFill>
              </a:rPr>
              <a:t>Dr. Rebecca Pillai Riddell</a:t>
            </a:r>
          </a:p>
          <a:p>
            <a:pPr marL="171450" indent="-171450">
              <a:buFont typeface="Arial" charset="0"/>
              <a:buChar char="•"/>
            </a:pPr>
            <a:r>
              <a:rPr lang="en-US" spc="-55" dirty="0" smtClean="0"/>
              <a:t>NSERC- Discovery Grant</a:t>
            </a:r>
          </a:p>
          <a:p>
            <a:pPr marL="171450" indent="-171450">
              <a:buFont typeface="Arial" charset="0"/>
              <a:buChar char="•"/>
            </a:pPr>
            <a:r>
              <a:rPr lang="en-US" b="1" spc="-55" dirty="0"/>
              <a:t>Physiological and </a:t>
            </a:r>
            <a:r>
              <a:rPr lang="en-US" b="1" spc="-55" dirty="0" err="1" smtClean="0"/>
              <a:t>behavioural</a:t>
            </a:r>
            <a:r>
              <a:rPr lang="en-US" b="1" spc="-55" dirty="0" smtClean="0"/>
              <a:t> regulatory processes </a:t>
            </a:r>
            <a:r>
              <a:rPr lang="en-US" b="1" spc="-55" dirty="0"/>
              <a:t>in </a:t>
            </a:r>
            <a:r>
              <a:rPr lang="en-US" b="1" spc="-55" dirty="0" smtClean="0"/>
              <a:t>recovering </a:t>
            </a:r>
            <a:r>
              <a:rPr lang="en-US" b="1" spc="-55" dirty="0"/>
              <a:t>from d</a:t>
            </a:r>
            <a:r>
              <a:rPr lang="en-US" b="1" spc="-55" dirty="0" smtClean="0"/>
              <a:t>istress</a:t>
            </a:r>
            <a:r>
              <a:rPr lang="en-US" b="1" spc="-55" dirty="0"/>
              <a:t>: Developmental and </a:t>
            </a:r>
            <a:r>
              <a:rPr lang="en-US" b="1" spc="-55" dirty="0" smtClean="0"/>
              <a:t>contextual </a:t>
            </a:r>
            <a:r>
              <a:rPr lang="en-US" b="1" spc="-55" dirty="0"/>
              <a:t>d</a:t>
            </a:r>
            <a:r>
              <a:rPr lang="en-US" b="1" spc="-55" dirty="0" smtClean="0"/>
              <a:t>imensions </a:t>
            </a:r>
            <a:r>
              <a:rPr lang="en-US" b="1" spc="-55" dirty="0"/>
              <a:t>in i</a:t>
            </a:r>
            <a:r>
              <a:rPr lang="en-US" b="1" spc="-55" dirty="0" smtClean="0"/>
              <a:t>nfancy</a:t>
            </a:r>
            <a:r>
              <a:rPr lang="en-US" spc="-55" dirty="0" smtClean="0"/>
              <a:t>: $33,000 (with co-investigator)</a:t>
            </a:r>
          </a:p>
          <a:p>
            <a:endParaRPr lang="en-US" spc="-55" dirty="0" smtClean="0"/>
          </a:p>
          <a:p>
            <a:pPr marL="171450" indent="-171450">
              <a:buFont typeface="Arial" charset="0"/>
              <a:buChar char="•"/>
            </a:pPr>
            <a:r>
              <a:rPr lang="en-US" spc="-55" dirty="0" smtClean="0"/>
              <a:t>Ontario Mental Health Foundation- for postdoctoral fellowship </a:t>
            </a:r>
            <a:endParaRPr lang="en-US" spc="-55" dirty="0"/>
          </a:p>
          <a:p>
            <a:pPr marL="171450" indent="-171450">
              <a:buFont typeface="Arial" charset="0"/>
              <a:buChar char="•"/>
            </a:pPr>
            <a:r>
              <a:rPr lang="en-US" b="1" spc="-55" dirty="0"/>
              <a:t>Toddler </a:t>
            </a:r>
            <a:r>
              <a:rPr lang="en-US" b="1" spc="-55" dirty="0" smtClean="0"/>
              <a:t>negative affect regulation</a:t>
            </a:r>
            <a:r>
              <a:rPr lang="en-US" b="1" spc="-55" dirty="0"/>
              <a:t>: Understanding the of </a:t>
            </a:r>
            <a:r>
              <a:rPr lang="en-US" b="1" spc="-55" dirty="0" smtClean="0"/>
              <a:t>caregiver</a:t>
            </a:r>
            <a:r>
              <a:rPr lang="en-US" b="1" spc="-55" dirty="0"/>
              <a:t>, </a:t>
            </a:r>
            <a:r>
              <a:rPr lang="en-US" b="1" spc="-55" dirty="0" smtClean="0"/>
              <a:t>child</a:t>
            </a:r>
            <a:r>
              <a:rPr lang="en-US" b="1" spc="-55" dirty="0"/>
              <a:t>, and </a:t>
            </a:r>
            <a:r>
              <a:rPr lang="en-US" b="1" spc="-55" dirty="0" smtClean="0"/>
              <a:t>relationship factors across high</a:t>
            </a:r>
            <a:r>
              <a:rPr lang="en-US" b="1" spc="-55" dirty="0"/>
              <a:t>, </a:t>
            </a:r>
            <a:r>
              <a:rPr lang="en-US" b="1" spc="-55" dirty="0" smtClean="0"/>
              <a:t>moderate and low distress contexts</a:t>
            </a:r>
            <a:r>
              <a:rPr lang="en-US" spc="-55" dirty="0" smtClean="0"/>
              <a:t>: $35,000 (with </a:t>
            </a:r>
            <a:r>
              <a:rPr lang="en-US" dirty="0"/>
              <a:t>P</a:t>
            </a:r>
            <a:r>
              <a:rPr lang="en-US" dirty="0" smtClean="0"/>
              <a:t>rincipal </a:t>
            </a:r>
            <a:r>
              <a:rPr lang="en-US" dirty="0"/>
              <a:t>investigator</a:t>
            </a:r>
            <a:r>
              <a:rPr lang="en-US" dirty="0" smtClean="0"/>
              <a:t>; </a:t>
            </a:r>
            <a:r>
              <a:rPr lang="en-US" dirty="0">
                <a:solidFill>
                  <a:srgbClr val="FF0000"/>
                </a:solidFill>
              </a:rPr>
              <a:t>*Dr. Jodi Martin</a:t>
            </a:r>
            <a:r>
              <a:rPr lang="en-US" spc="-55" dirty="0" smtClean="0"/>
              <a:t>)</a:t>
            </a:r>
          </a:p>
          <a:p>
            <a:pPr marL="171450" indent="-171450">
              <a:buFont typeface="Arial" charset="0"/>
              <a:buChar char="•"/>
            </a:pPr>
            <a:endParaRPr lang="en-US" spc="-55" dirty="0">
              <a:solidFill>
                <a:srgbClr val="C00000"/>
              </a:solidFill>
            </a:endParaRPr>
          </a:p>
          <a:p>
            <a:r>
              <a:rPr lang="en-US" spc="-55" dirty="0" smtClean="0">
                <a:solidFill>
                  <a:srgbClr val="C00000"/>
                </a:solidFill>
              </a:rPr>
              <a:t>Dr. </a:t>
            </a:r>
            <a:r>
              <a:rPr lang="en-US" spc="-55" dirty="0" err="1" smtClean="0">
                <a:solidFill>
                  <a:srgbClr val="C00000"/>
                </a:solidFill>
              </a:rPr>
              <a:t>Jennine</a:t>
            </a:r>
            <a:r>
              <a:rPr lang="en-US" spc="-55" dirty="0" smtClean="0">
                <a:solidFill>
                  <a:srgbClr val="C00000"/>
                </a:solidFill>
              </a:rPr>
              <a:t> </a:t>
            </a:r>
            <a:r>
              <a:rPr lang="en-US" spc="-55" dirty="0" err="1" smtClean="0">
                <a:solidFill>
                  <a:srgbClr val="C00000"/>
                </a:solidFill>
              </a:rPr>
              <a:t>Rawana</a:t>
            </a:r>
            <a:endParaRPr lang="en-US" spc="-55" dirty="0" smtClean="0"/>
          </a:p>
          <a:p>
            <a:pPr marL="171450" indent="-171450">
              <a:buFont typeface="Arial" charset="0"/>
              <a:buChar char="•"/>
            </a:pPr>
            <a:r>
              <a:rPr lang="en-US" spc="-55" dirty="0" smtClean="0"/>
              <a:t>Ontario Ministry of Children and Youth Services</a:t>
            </a:r>
          </a:p>
          <a:p>
            <a:pPr marL="171450" indent="-171450">
              <a:buFont typeface="Arial" charset="0"/>
              <a:buChar char="•"/>
            </a:pPr>
            <a:r>
              <a:rPr lang="en-US" b="1" spc="-55" dirty="0"/>
              <a:t>Updating </a:t>
            </a:r>
            <a:r>
              <a:rPr lang="en-US" b="1" spc="-55" dirty="0" smtClean="0"/>
              <a:t>stepping stones document </a:t>
            </a:r>
            <a:r>
              <a:rPr lang="en-US" b="1" spc="-55" dirty="0"/>
              <a:t>to </a:t>
            </a:r>
            <a:r>
              <a:rPr lang="en-US" b="1" spc="-55" dirty="0" smtClean="0"/>
              <a:t>include recent research </a:t>
            </a:r>
            <a:r>
              <a:rPr lang="en-US" b="1" spc="-55" dirty="0"/>
              <a:t>and the </a:t>
            </a:r>
            <a:r>
              <a:rPr lang="en-US" b="1" spc="-55" dirty="0" smtClean="0"/>
              <a:t>middle </a:t>
            </a:r>
            <a:r>
              <a:rPr lang="en-US" b="1" spc="-55" dirty="0"/>
              <a:t>y</a:t>
            </a:r>
            <a:r>
              <a:rPr lang="en-US" b="1" spc="-55" dirty="0" smtClean="0"/>
              <a:t>ears </a:t>
            </a:r>
            <a:r>
              <a:rPr lang="en-US" b="1" spc="-55" dirty="0"/>
              <a:t>on e</a:t>
            </a:r>
            <a:r>
              <a:rPr lang="en-US" b="1" spc="-55" dirty="0" smtClean="0"/>
              <a:t>motion </a:t>
            </a:r>
            <a:r>
              <a:rPr lang="en-US" b="1" spc="-55" dirty="0"/>
              <a:t>r</a:t>
            </a:r>
            <a:r>
              <a:rPr lang="en-US" b="1" spc="-55" dirty="0" smtClean="0"/>
              <a:t>egulation</a:t>
            </a:r>
            <a:r>
              <a:rPr lang="en-US" spc="-55" dirty="0" smtClean="0"/>
              <a:t>:</a:t>
            </a:r>
            <a:r>
              <a:rPr lang="en-US" spc="-55" dirty="0"/>
              <a:t> </a:t>
            </a:r>
            <a:r>
              <a:rPr lang="en-US" spc="-55" dirty="0" smtClean="0"/>
              <a:t>$14,253 (with co-investigator; </a:t>
            </a:r>
            <a:r>
              <a:rPr lang="en-US" spc="-55" dirty="0" smtClean="0">
                <a:solidFill>
                  <a:srgbClr val="C00000"/>
                </a:solidFill>
              </a:rPr>
              <a:t>Dr. Gordon </a:t>
            </a:r>
            <a:r>
              <a:rPr lang="en-US" spc="-55" dirty="0" err="1" smtClean="0">
                <a:solidFill>
                  <a:srgbClr val="C00000"/>
                </a:solidFill>
              </a:rPr>
              <a:t>Flett</a:t>
            </a:r>
            <a:r>
              <a:rPr lang="en-US" spc="-55" dirty="0" smtClean="0"/>
              <a:t>)</a:t>
            </a:r>
            <a:endParaRPr lang="en-US" spc="-55" dirty="0"/>
          </a:p>
          <a:p>
            <a:pPr marL="171450" indent="-171450">
              <a:buFont typeface="Arial" charset="0"/>
              <a:buChar char="•"/>
            </a:pPr>
            <a:endParaRPr lang="en-US" spc="-55" dirty="0" smtClean="0">
              <a:solidFill>
                <a:srgbClr val="C00000"/>
              </a:solidFill>
            </a:endParaRPr>
          </a:p>
          <a:p>
            <a:r>
              <a:rPr lang="en-US" spc="-55" dirty="0" smtClean="0">
                <a:solidFill>
                  <a:srgbClr val="C00000"/>
                </a:solidFill>
              </a:rPr>
              <a:t>Dr. Shayna Rosenbaum</a:t>
            </a:r>
            <a:endParaRPr lang="en-US" spc="-55" dirty="0">
              <a:solidFill>
                <a:srgbClr val="C00000"/>
              </a:solidFill>
            </a:endParaRPr>
          </a:p>
          <a:p>
            <a:pPr marL="171450" indent="-171450">
              <a:buFont typeface="Arial" charset="0"/>
              <a:buChar char="•"/>
            </a:pPr>
            <a:r>
              <a:rPr lang="en-US" spc="-55" dirty="0" smtClean="0"/>
              <a:t>NSERC-Discovery Grant</a:t>
            </a:r>
          </a:p>
          <a:p>
            <a:pPr marL="171450" indent="-171450">
              <a:buFont typeface="Arial" charset="0"/>
              <a:buChar char="•"/>
            </a:pPr>
            <a:r>
              <a:rPr lang="en-US" b="1" spc="-55" dirty="0"/>
              <a:t>fMRI and patient studies of remote spatial and episodic </a:t>
            </a:r>
            <a:r>
              <a:rPr lang="en-US" b="1" spc="-55" dirty="0" smtClean="0"/>
              <a:t>memory</a:t>
            </a:r>
            <a:r>
              <a:rPr lang="en-US" spc="-55" dirty="0" smtClean="0"/>
              <a:t>: $165,000</a:t>
            </a:r>
            <a:endParaRPr lang="en-US" spc="-55" dirty="0"/>
          </a:p>
          <a:p>
            <a:endParaRPr lang="en-US" dirty="0"/>
          </a:p>
        </p:txBody>
      </p:sp>
      <p:sp>
        <p:nvSpPr>
          <p:cNvPr id="6"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27</a:t>
            </a:r>
            <a:endParaRPr dirty="0"/>
          </a:p>
        </p:txBody>
      </p:sp>
    </p:spTree>
    <p:extLst>
      <p:ext uri="{BB962C8B-B14F-4D97-AF65-F5344CB8AC3E}">
        <p14:creationId xmlns:p14="http://schemas.microsoft.com/office/powerpoint/2010/main" val="10860144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8" y="588506"/>
            <a:ext cx="6622540" cy="553998"/>
          </a:xfrm>
        </p:spPr>
        <p:txBody>
          <a:bodyPr/>
          <a:lstStyle/>
          <a:p>
            <a:pPr algn="ctr"/>
            <a:r>
              <a:rPr lang="en-US" smtClean="0"/>
              <a:t>Faculty Awards</a:t>
            </a:r>
            <a:endParaRPr lang="en-US"/>
          </a:p>
        </p:txBody>
      </p:sp>
      <p:sp>
        <p:nvSpPr>
          <p:cNvPr id="3" name="Text Placeholder 2"/>
          <p:cNvSpPr>
            <a:spLocks noGrp="1"/>
          </p:cNvSpPr>
          <p:nvPr>
            <p:ph type="body" idx="1"/>
          </p:nvPr>
        </p:nvSpPr>
        <p:spPr>
          <a:xfrm>
            <a:off x="462702" y="1524000"/>
            <a:ext cx="5932594" cy="4985980"/>
          </a:xfrm>
        </p:spPr>
        <p:txBody>
          <a:bodyPr/>
          <a:lstStyle/>
          <a:p>
            <a:r>
              <a:rPr lang="en-US" spc="-55" dirty="0" smtClean="0">
                <a:solidFill>
                  <a:srgbClr val="C00000"/>
                </a:solidFill>
              </a:rPr>
              <a:t>Dr. Joni Sasaki</a:t>
            </a:r>
          </a:p>
          <a:p>
            <a:pPr marL="171450" indent="-171450">
              <a:buFont typeface="Arial" charset="0"/>
              <a:buChar char="•"/>
            </a:pPr>
            <a:r>
              <a:rPr lang="en-US" spc="-55" dirty="0" smtClean="0"/>
              <a:t>John Templeton Foundation</a:t>
            </a:r>
          </a:p>
          <a:p>
            <a:pPr marL="171450" indent="-171450">
              <a:buFont typeface="Arial" charset="0"/>
              <a:buChar char="•"/>
            </a:pPr>
            <a:r>
              <a:rPr lang="en-US" b="1" spc="-55" dirty="0"/>
              <a:t>Biological and </a:t>
            </a:r>
            <a:r>
              <a:rPr lang="en-US" b="1" spc="-55" dirty="0" smtClean="0"/>
              <a:t>cognitive approaches </a:t>
            </a:r>
            <a:r>
              <a:rPr lang="en-US" b="1" spc="-55" dirty="0"/>
              <a:t>to </a:t>
            </a:r>
            <a:r>
              <a:rPr lang="en-US" b="1" spc="-55" dirty="0" smtClean="0"/>
              <a:t>explaining religious altruism</a:t>
            </a:r>
            <a:r>
              <a:rPr lang="en-US" spc="-55" dirty="0" smtClean="0"/>
              <a:t>: $108,846.68</a:t>
            </a:r>
          </a:p>
          <a:p>
            <a:endParaRPr lang="en-US" spc="-55" dirty="0"/>
          </a:p>
          <a:p>
            <a:r>
              <a:rPr lang="en-US" spc="-55" dirty="0" smtClean="0">
                <a:solidFill>
                  <a:srgbClr val="C00000"/>
                </a:solidFill>
              </a:rPr>
              <a:t>Dr. Jennifer Steele</a:t>
            </a:r>
          </a:p>
          <a:p>
            <a:pPr marL="171450" indent="-171450">
              <a:buFont typeface="Arial" charset="0"/>
              <a:buChar char="•"/>
            </a:pPr>
            <a:r>
              <a:rPr lang="en-US" spc="-55" dirty="0" smtClean="0"/>
              <a:t>SSHRC- Insight Grant</a:t>
            </a:r>
            <a:endParaRPr lang="en-US" spc="-55" dirty="0"/>
          </a:p>
          <a:p>
            <a:pPr marL="171450" indent="-171450">
              <a:buFont typeface="Arial" charset="0"/>
              <a:buChar char="•"/>
            </a:pPr>
            <a:r>
              <a:rPr lang="en-US" b="1" spc="-55" dirty="0"/>
              <a:t>The </a:t>
            </a:r>
            <a:r>
              <a:rPr lang="en-US" b="1" spc="-55" dirty="0" smtClean="0"/>
              <a:t>effect </a:t>
            </a:r>
            <a:r>
              <a:rPr lang="en-US" b="1" spc="-55" dirty="0"/>
              <a:t>of </a:t>
            </a:r>
            <a:r>
              <a:rPr lang="en-US" b="1" spc="-55" dirty="0" smtClean="0"/>
              <a:t>contextual cues </a:t>
            </a:r>
            <a:r>
              <a:rPr lang="en-US" b="1" spc="-55" dirty="0"/>
              <a:t>on </a:t>
            </a:r>
            <a:r>
              <a:rPr lang="en-US" b="1" spc="-55" dirty="0" smtClean="0"/>
              <a:t>children’s implicit racial attitudes</a:t>
            </a:r>
            <a:r>
              <a:rPr lang="en-US" spc="-55" dirty="0" smtClean="0"/>
              <a:t>: $35,838 (with co-investigator; </a:t>
            </a:r>
            <a:r>
              <a:rPr lang="en-US" spc="-55" dirty="0" smtClean="0">
                <a:solidFill>
                  <a:srgbClr val="C00000"/>
                </a:solidFill>
              </a:rPr>
              <a:t>Dr. Kerry Kawakami</a:t>
            </a:r>
            <a:r>
              <a:rPr lang="en-US" spc="-55" dirty="0" smtClean="0"/>
              <a:t>)</a:t>
            </a:r>
          </a:p>
          <a:p>
            <a:pPr marL="171450" indent="-171450">
              <a:buFont typeface="Arial" charset="0"/>
              <a:buChar char="•"/>
            </a:pPr>
            <a:endParaRPr lang="en-US" spc="-55" dirty="0" smtClean="0"/>
          </a:p>
          <a:p>
            <a:r>
              <a:rPr lang="en-US" spc="-55" dirty="0" smtClean="0">
                <a:solidFill>
                  <a:srgbClr val="C00000"/>
                </a:solidFill>
              </a:rPr>
              <a:t>Dr. Jennifer </a:t>
            </a:r>
            <a:r>
              <a:rPr lang="en-US" spc="-55" dirty="0" err="1" smtClean="0">
                <a:solidFill>
                  <a:srgbClr val="C00000"/>
                </a:solidFill>
              </a:rPr>
              <a:t>Steeves</a:t>
            </a:r>
            <a:endParaRPr lang="en-US" spc="-55" dirty="0" smtClean="0">
              <a:solidFill>
                <a:srgbClr val="C00000"/>
              </a:solidFill>
            </a:endParaRPr>
          </a:p>
          <a:p>
            <a:pPr marL="171450" indent="-171450">
              <a:buFont typeface="Arial" charset="0"/>
              <a:buChar char="•"/>
            </a:pPr>
            <a:r>
              <a:rPr lang="en-US" spc="-55" dirty="0" smtClean="0"/>
              <a:t>NSERC-Discovery Grant</a:t>
            </a:r>
          </a:p>
          <a:p>
            <a:pPr marL="171450" indent="-171450">
              <a:buFont typeface="Arial" charset="0"/>
              <a:buChar char="•"/>
            </a:pPr>
            <a:r>
              <a:rPr lang="en-US" b="1" spc="-55" dirty="0"/>
              <a:t>The </a:t>
            </a:r>
            <a:r>
              <a:rPr lang="en-US" b="1" spc="-55" dirty="0" smtClean="0"/>
              <a:t>relationship between cortical object </a:t>
            </a:r>
            <a:r>
              <a:rPr lang="en-US" b="1" spc="-55" dirty="0"/>
              <a:t>and </a:t>
            </a:r>
            <a:r>
              <a:rPr lang="en-US" b="1" spc="-55" dirty="0" smtClean="0"/>
              <a:t>scene areas </a:t>
            </a:r>
            <a:r>
              <a:rPr lang="en-US" b="1" spc="-55" dirty="0"/>
              <a:t>in </a:t>
            </a:r>
            <a:r>
              <a:rPr lang="en-US" b="1" spc="-55" dirty="0" smtClean="0"/>
              <a:t>object </a:t>
            </a:r>
            <a:r>
              <a:rPr lang="en-US" b="1" spc="-55" dirty="0"/>
              <a:t>and </a:t>
            </a:r>
            <a:r>
              <a:rPr lang="en-US" b="1" spc="-55" dirty="0" smtClean="0"/>
              <a:t>scene processing</a:t>
            </a:r>
            <a:r>
              <a:rPr lang="en-US" spc="-55" dirty="0" smtClean="0"/>
              <a:t>: $31,000</a:t>
            </a:r>
          </a:p>
          <a:p>
            <a:endParaRPr lang="en-US" spc="-55" dirty="0"/>
          </a:p>
          <a:p>
            <a:r>
              <a:rPr lang="en-US" spc="-55" dirty="0">
                <a:solidFill>
                  <a:srgbClr val="C00000"/>
                </a:solidFill>
              </a:rPr>
              <a:t>Dr. Dale Stevens</a:t>
            </a:r>
          </a:p>
          <a:p>
            <a:pPr marL="171450" indent="-171450">
              <a:buFont typeface="Arial" charset="0"/>
              <a:buChar char="•"/>
            </a:pPr>
            <a:r>
              <a:rPr lang="en-US" spc="-55" dirty="0" smtClean="0"/>
              <a:t>Canadian Foundation for Innovation/ Ontario Research Fund</a:t>
            </a:r>
            <a:endParaRPr lang="en-US" spc="-55" dirty="0"/>
          </a:p>
          <a:p>
            <a:pPr marL="171450" indent="-171450">
              <a:buFont typeface="Arial" charset="0"/>
              <a:buChar char="•"/>
            </a:pPr>
            <a:r>
              <a:rPr lang="en-US" b="1" spc="-55" dirty="0"/>
              <a:t>Neurocognitive aging: Bridging the gap between neuroscience and </a:t>
            </a:r>
            <a:r>
              <a:rPr lang="en-US" b="1" spc="-55" dirty="0" err="1"/>
              <a:t>neurointervention</a:t>
            </a:r>
            <a:r>
              <a:rPr lang="en-US" spc="-55" dirty="0"/>
              <a:t>: </a:t>
            </a:r>
            <a:r>
              <a:rPr lang="en-US" spc="-55" dirty="0" smtClean="0"/>
              <a:t>$300,000</a:t>
            </a:r>
            <a:r>
              <a:rPr lang="en-US" spc="-55" dirty="0"/>
              <a:t/>
            </a:r>
            <a:br>
              <a:rPr lang="en-US" spc="-55" dirty="0"/>
            </a:br>
            <a:r>
              <a:rPr lang="en-US" spc="-55" dirty="0"/>
              <a:t/>
            </a:r>
            <a:br>
              <a:rPr lang="en-US" spc="-55" dirty="0"/>
            </a:br>
            <a:r>
              <a:rPr lang="en-US" spc="-55" dirty="0"/>
              <a:t>NSERC- Discovery Grant</a:t>
            </a:r>
          </a:p>
          <a:p>
            <a:pPr marL="171450" indent="-171450">
              <a:buFont typeface="Arial" charset="0"/>
              <a:buChar char="•"/>
            </a:pPr>
            <a:r>
              <a:rPr lang="en-US" b="1" spc="-55" dirty="0"/>
              <a:t>Neural mechanisms underlying functional plasticity of the human brain</a:t>
            </a:r>
            <a:r>
              <a:rPr lang="en-US" spc="-55" dirty="0"/>
              <a:t>: $24,000</a:t>
            </a:r>
          </a:p>
          <a:p>
            <a:endParaRPr lang="en-US" spc="-55" dirty="0"/>
          </a:p>
          <a:p>
            <a:endParaRPr lang="en-US" spc="-55" dirty="0" smtClean="0"/>
          </a:p>
          <a:p>
            <a:endParaRPr lang="en-US" spc="-55" dirty="0"/>
          </a:p>
          <a:p>
            <a:endParaRPr lang="en-US" spc="-55" dirty="0"/>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5408682"/>
            <a:ext cx="4407138" cy="2607373"/>
          </a:xfrm>
          <a:prstGeom prst="rect">
            <a:avLst/>
          </a:prstGeom>
          <a:ln>
            <a:solidFill>
              <a:schemeClr val="tx1"/>
            </a:solidFill>
          </a:ln>
        </p:spPr>
      </p:pic>
      <p:sp>
        <p:nvSpPr>
          <p:cNvPr id="7" name="TextBox 6"/>
          <p:cNvSpPr txBox="1"/>
          <p:nvPr/>
        </p:nvSpPr>
        <p:spPr>
          <a:xfrm>
            <a:off x="299313" y="8077200"/>
            <a:ext cx="6259368" cy="646331"/>
          </a:xfrm>
          <a:prstGeom prst="rect">
            <a:avLst/>
          </a:prstGeom>
          <a:solidFill>
            <a:schemeClr val="bg1">
              <a:lumMod val="85000"/>
            </a:schemeClr>
          </a:solidFill>
          <a:ln>
            <a:solidFill>
              <a:srgbClr val="C00000"/>
            </a:solidFill>
          </a:ln>
        </p:spPr>
        <p:txBody>
          <a:bodyPr wrap="square" rtlCol="0">
            <a:spAutoFit/>
          </a:bodyPr>
          <a:lstStyle/>
          <a:p>
            <a:r>
              <a:rPr lang="en-US" sz="1200" dirty="0" smtClean="0"/>
              <a:t>Psychology Faculty receiving service pins. </a:t>
            </a:r>
            <a:r>
              <a:rPr lang="en-US" sz="1200" dirty="0"/>
              <a:t>F</a:t>
            </a:r>
            <a:r>
              <a:rPr lang="en-US" sz="1200" dirty="0" smtClean="0"/>
              <a:t>rom left: </a:t>
            </a:r>
            <a:r>
              <a:rPr lang="en-US" sz="1200" dirty="0" smtClean="0">
                <a:solidFill>
                  <a:srgbClr val="C00000"/>
                </a:solidFill>
              </a:rPr>
              <a:t>Dr. Adrienne Perry, Dr. Dave Flora, Dr. Shayna Rosenbaum, Dr. Joel Goldberg, Dr. Jennifer Steele, Dr. Jennifer </a:t>
            </a:r>
            <a:r>
              <a:rPr lang="en-US" sz="1200" dirty="0" err="1" smtClean="0">
                <a:solidFill>
                  <a:srgbClr val="C00000"/>
                </a:solidFill>
              </a:rPr>
              <a:t>Steeves</a:t>
            </a:r>
            <a:r>
              <a:rPr lang="en-US" sz="1200" dirty="0" smtClean="0">
                <a:solidFill>
                  <a:srgbClr val="C00000"/>
                </a:solidFill>
              </a:rPr>
              <a:t>, Dr. Alexandra Rutherford, Dr. Joel Katz</a:t>
            </a:r>
            <a:endParaRPr lang="en-US" sz="1200" dirty="0">
              <a:solidFill>
                <a:srgbClr val="C00000"/>
              </a:solidFill>
            </a:endParaRPr>
          </a:p>
        </p:txBody>
      </p:sp>
      <p:sp>
        <p:nvSpPr>
          <p:cNvPr id="8"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28</a:t>
            </a:r>
            <a:endParaRPr dirty="0"/>
          </a:p>
        </p:txBody>
      </p:sp>
    </p:spTree>
    <p:extLst>
      <p:ext uri="{BB962C8B-B14F-4D97-AF65-F5344CB8AC3E}">
        <p14:creationId xmlns:p14="http://schemas.microsoft.com/office/powerpoint/2010/main" val="18443537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smtClean="0"/>
              <a:t>Faculty Awards</a:t>
            </a:r>
            <a:endParaRPr lang="en-US"/>
          </a:p>
        </p:txBody>
      </p:sp>
      <p:sp>
        <p:nvSpPr>
          <p:cNvPr id="3" name="Text Placeholder 2"/>
          <p:cNvSpPr>
            <a:spLocks noGrp="1"/>
          </p:cNvSpPr>
          <p:nvPr>
            <p:ph type="body" idx="1"/>
          </p:nvPr>
        </p:nvSpPr>
        <p:spPr>
          <a:xfrm>
            <a:off x="454122" y="1560723"/>
            <a:ext cx="5818790" cy="7017306"/>
          </a:xfrm>
        </p:spPr>
        <p:txBody>
          <a:bodyPr/>
          <a:lstStyle/>
          <a:p>
            <a:r>
              <a:rPr lang="en-US" spc="-55" dirty="0">
                <a:solidFill>
                  <a:srgbClr val="C00000"/>
                </a:solidFill>
              </a:rPr>
              <a:t>Dr. Martin Steinbach</a:t>
            </a:r>
          </a:p>
          <a:p>
            <a:pPr marL="171450" indent="-171450">
              <a:buFont typeface="Arial" charset="0"/>
              <a:buChar char="•"/>
            </a:pPr>
            <a:r>
              <a:rPr lang="en-US" spc="-55" dirty="0"/>
              <a:t>Glaucoma Research Society of Canada</a:t>
            </a:r>
          </a:p>
          <a:p>
            <a:pPr marL="171450" indent="-171450">
              <a:buFont typeface="Arial" charset="0"/>
              <a:buChar char="•"/>
            </a:pPr>
            <a:r>
              <a:rPr lang="en-US" b="1" spc="-55" dirty="0"/>
              <a:t>Operating grant: </a:t>
            </a:r>
            <a:r>
              <a:rPr lang="en-US" b="1" spc="-55" dirty="0" err="1"/>
              <a:t>Vection</a:t>
            </a:r>
            <a:r>
              <a:rPr lang="en-US" b="1" spc="-55" dirty="0"/>
              <a:t> in patients with glaucoma</a:t>
            </a:r>
            <a:r>
              <a:rPr lang="en-US" spc="-55" dirty="0"/>
              <a:t>: $20,000</a:t>
            </a:r>
            <a:r>
              <a:rPr lang="en-US" dirty="0"/>
              <a:t>	</a:t>
            </a:r>
            <a:endParaRPr lang="en-US" spc="-55" dirty="0" smtClean="0">
              <a:solidFill>
                <a:srgbClr val="C00000"/>
              </a:solidFill>
            </a:endParaRPr>
          </a:p>
          <a:p>
            <a:endParaRPr lang="en-US" spc="-55" dirty="0">
              <a:solidFill>
                <a:srgbClr val="C00000"/>
              </a:solidFill>
            </a:endParaRPr>
          </a:p>
          <a:p>
            <a:r>
              <a:rPr lang="en-US" spc="-55" dirty="0" smtClean="0">
                <a:solidFill>
                  <a:srgbClr val="C00000"/>
                </a:solidFill>
              </a:rPr>
              <a:t>Dr. C. Ward Struthers</a:t>
            </a:r>
          </a:p>
          <a:p>
            <a:pPr marL="171450" indent="-171450">
              <a:buFont typeface="Arial" charset="0"/>
              <a:buChar char="•"/>
            </a:pPr>
            <a:r>
              <a:rPr lang="en-US" spc="-55" dirty="0" smtClean="0"/>
              <a:t>SSHRC-Insight Grant</a:t>
            </a:r>
          </a:p>
          <a:p>
            <a:pPr marL="171450" indent="-171450">
              <a:buFont typeface="Arial" charset="0"/>
              <a:buChar char="•"/>
            </a:pPr>
            <a:r>
              <a:rPr lang="en-US" b="1" spc="-55" dirty="0"/>
              <a:t>The effects of social power and apology on </a:t>
            </a:r>
            <a:r>
              <a:rPr lang="en-US" b="1" spc="-55" dirty="0" smtClean="0"/>
              <a:t>victims:</a:t>
            </a:r>
            <a:r>
              <a:rPr lang="en-US" b="1" spc="-55" dirty="0"/>
              <a:t> </a:t>
            </a:r>
            <a:r>
              <a:rPr lang="en-US" b="1" spc="-55" dirty="0" smtClean="0"/>
              <a:t>Decisions </a:t>
            </a:r>
            <a:r>
              <a:rPr lang="en-US" b="1" spc="-55" dirty="0"/>
              <a:t>to seek revenge against, </a:t>
            </a:r>
            <a:r>
              <a:rPr lang="en-US" b="1" spc="-55" dirty="0" err="1"/>
              <a:t>harbour</a:t>
            </a:r>
            <a:r>
              <a:rPr lang="en-US" b="1" spc="-55" dirty="0"/>
              <a:t> a grudge against, and forgive </a:t>
            </a:r>
            <a:r>
              <a:rPr lang="en-US" b="1" spc="-55" dirty="0" smtClean="0"/>
              <a:t>transgressors</a:t>
            </a:r>
            <a:r>
              <a:rPr lang="en-US" spc="-55" dirty="0" smtClean="0"/>
              <a:t>: $35,954</a:t>
            </a:r>
          </a:p>
          <a:p>
            <a:r>
              <a:rPr lang="en-US" dirty="0"/>
              <a:t>		 </a:t>
            </a:r>
            <a:endParaRPr lang="en-US" spc="-55" dirty="0"/>
          </a:p>
          <a:p>
            <a:r>
              <a:rPr lang="en-US" spc="-55" dirty="0" smtClean="0">
                <a:solidFill>
                  <a:srgbClr val="C00000"/>
                </a:solidFill>
              </a:rPr>
              <a:t>Dr. Christine Till</a:t>
            </a:r>
          </a:p>
          <a:p>
            <a:pPr marL="171450" indent="-171450">
              <a:buFont typeface="Arial" charset="0"/>
              <a:buChar char="•"/>
            </a:pPr>
            <a:r>
              <a:rPr lang="en-US" spc="-55" dirty="0" smtClean="0"/>
              <a:t>National Institute of Health (NIH)</a:t>
            </a:r>
          </a:p>
          <a:p>
            <a:pPr marL="171450" indent="-171450">
              <a:buFont typeface="Arial" charset="0"/>
              <a:buChar char="•"/>
            </a:pPr>
            <a:r>
              <a:rPr lang="en-US" b="1" spc="-55" dirty="0"/>
              <a:t>Impact of early life fluoride exposure on cognitive and </a:t>
            </a:r>
            <a:r>
              <a:rPr lang="en-US" b="1" spc="-55" dirty="0" err="1"/>
              <a:t>behavioural</a:t>
            </a:r>
            <a:r>
              <a:rPr lang="en-US" b="1" spc="-55" dirty="0"/>
              <a:t> outcomes in </a:t>
            </a:r>
            <a:r>
              <a:rPr lang="en-US" b="1" spc="-55" dirty="0" smtClean="0"/>
              <a:t>children</a:t>
            </a:r>
            <a:r>
              <a:rPr lang="en-US" spc="-55" dirty="0" smtClean="0"/>
              <a:t>: $210,553 USD</a:t>
            </a:r>
          </a:p>
          <a:p>
            <a:endParaRPr lang="en-US" spc="-55" dirty="0"/>
          </a:p>
          <a:p>
            <a:r>
              <a:rPr lang="en-US" spc="-55" dirty="0" smtClean="0">
                <a:solidFill>
                  <a:srgbClr val="C00000"/>
                </a:solidFill>
              </a:rPr>
              <a:t>Dr. Gary Turner</a:t>
            </a:r>
          </a:p>
          <a:p>
            <a:pPr marL="171450" indent="-171450">
              <a:buFont typeface="Arial" charset="0"/>
              <a:buChar char="•"/>
            </a:pPr>
            <a:r>
              <a:rPr lang="en-US" spc="-55" dirty="0" smtClean="0"/>
              <a:t>NSERC-Discovery Grant</a:t>
            </a:r>
          </a:p>
          <a:p>
            <a:pPr marL="171450" indent="-171450">
              <a:buFont typeface="Arial" charset="0"/>
              <a:buChar char="•"/>
            </a:pPr>
            <a:r>
              <a:rPr lang="en-US" b="1" spc="-55" dirty="0"/>
              <a:t>Mapping </a:t>
            </a:r>
            <a:r>
              <a:rPr lang="en-US" b="1" spc="-55" dirty="0" smtClean="0"/>
              <a:t>neural mechanisms </a:t>
            </a:r>
            <a:r>
              <a:rPr lang="en-US" b="1" spc="-55" dirty="0" err="1" smtClean="0"/>
              <a:t>subserving</a:t>
            </a:r>
            <a:r>
              <a:rPr lang="en-US" b="1" spc="-55" dirty="0" smtClean="0"/>
              <a:t> executive control processes in younger </a:t>
            </a:r>
            <a:r>
              <a:rPr lang="en-US" b="1" spc="-55" dirty="0"/>
              <a:t>and </a:t>
            </a:r>
            <a:r>
              <a:rPr lang="en-US" b="1" spc="-55" dirty="0" smtClean="0"/>
              <a:t>older adults</a:t>
            </a:r>
            <a:r>
              <a:rPr lang="en-US" spc="-55" dirty="0" smtClean="0"/>
              <a:t>: $29,000</a:t>
            </a:r>
          </a:p>
          <a:p>
            <a:endParaRPr lang="en-US" spc="-55" dirty="0"/>
          </a:p>
          <a:p>
            <a:r>
              <a:rPr lang="en-US" spc="-55" dirty="0" smtClean="0">
                <a:solidFill>
                  <a:srgbClr val="C00000"/>
                </a:solidFill>
              </a:rPr>
              <a:t>Dr. Maggie </a:t>
            </a:r>
            <a:r>
              <a:rPr lang="en-US" spc="-55" dirty="0" err="1" smtClean="0">
                <a:solidFill>
                  <a:srgbClr val="C00000"/>
                </a:solidFill>
              </a:rPr>
              <a:t>Toplak</a:t>
            </a:r>
            <a:endParaRPr lang="en-US" spc="-55" dirty="0" smtClean="0">
              <a:solidFill>
                <a:srgbClr val="C00000"/>
              </a:solidFill>
            </a:endParaRPr>
          </a:p>
          <a:p>
            <a:pPr marL="171450" indent="-171450">
              <a:buFont typeface="Arial" charset="0"/>
              <a:buChar char="•"/>
            </a:pPr>
            <a:r>
              <a:rPr lang="en-US" spc="-55" dirty="0" smtClean="0"/>
              <a:t>SSHRC-Insight Grant</a:t>
            </a:r>
          </a:p>
          <a:p>
            <a:pPr marL="171450" indent="-171450">
              <a:buFont typeface="Arial" charset="0"/>
              <a:buChar char="•"/>
            </a:pPr>
            <a:r>
              <a:rPr lang="en-US" b="1" spc="-55" dirty="0"/>
              <a:t>The development of rational thinking abilities: L</a:t>
            </a:r>
            <a:r>
              <a:rPr lang="en-US" b="1" spc="-55" dirty="0" smtClean="0"/>
              <a:t>ongitudinal </a:t>
            </a:r>
            <a:r>
              <a:rPr lang="en-US" b="1" spc="-55" dirty="0"/>
              <a:t>change and real world </a:t>
            </a:r>
            <a:r>
              <a:rPr lang="en-US" b="1" spc="-55" dirty="0" smtClean="0"/>
              <a:t>outcomes</a:t>
            </a:r>
            <a:r>
              <a:rPr lang="en-US" spc="-55" dirty="0" smtClean="0"/>
              <a:t>: $94,102 (with co-investigators; </a:t>
            </a:r>
            <a:r>
              <a:rPr lang="en-US" spc="-55" dirty="0" smtClean="0">
                <a:solidFill>
                  <a:srgbClr val="C00000"/>
                </a:solidFill>
              </a:rPr>
              <a:t>Dr. Dave Flora</a:t>
            </a:r>
            <a:r>
              <a:rPr lang="en-US" spc="-55" dirty="0" smtClean="0"/>
              <a:t>)</a:t>
            </a:r>
          </a:p>
          <a:p>
            <a:endParaRPr lang="en-US" spc="-55" dirty="0"/>
          </a:p>
          <a:p>
            <a:endParaRPr lang="en-US" spc="-55" dirty="0"/>
          </a:p>
          <a:p>
            <a:endParaRPr lang="en-US" spc="-55" dirty="0" smtClean="0"/>
          </a:p>
          <a:p>
            <a:endParaRPr lang="en-US" spc="-55" dirty="0"/>
          </a:p>
          <a:p>
            <a:endParaRPr lang="en-US" spc="-55" dirty="0" smtClean="0"/>
          </a:p>
          <a:p>
            <a:endParaRPr lang="en-US" spc="-55" dirty="0" smtClean="0"/>
          </a:p>
          <a:p>
            <a:endParaRPr lang="en-US" spc="-55" dirty="0"/>
          </a:p>
          <a:p>
            <a:endParaRPr lang="en-US" spc="-55" dirty="0"/>
          </a:p>
          <a:p>
            <a:endParaRPr lang="en-US" spc="-55" dirty="0" smtClean="0"/>
          </a:p>
          <a:p>
            <a:endParaRPr lang="en-US" spc="-55" dirty="0"/>
          </a:p>
          <a:p>
            <a:endParaRPr lang="en-US" spc="-55" dirty="0" smtClean="0"/>
          </a:p>
          <a:p>
            <a:endParaRPr lang="en-US" spc="-55" dirty="0"/>
          </a:p>
          <a:p>
            <a:endParaRPr lang="en-US" spc="-55" dirty="0"/>
          </a:p>
          <a:p>
            <a:endParaRPr lang="en-US" spc="-55" dirty="0"/>
          </a:p>
        </p:txBody>
      </p:sp>
      <p:sp>
        <p:nvSpPr>
          <p:cNvPr id="7" name="TextBox 6"/>
          <p:cNvSpPr txBox="1"/>
          <p:nvPr/>
        </p:nvSpPr>
        <p:spPr>
          <a:xfrm>
            <a:off x="454122" y="5900373"/>
            <a:ext cx="5745667" cy="2677656"/>
          </a:xfrm>
          <a:prstGeom prst="rect">
            <a:avLst/>
          </a:prstGeom>
          <a:solidFill>
            <a:schemeClr val="bg1">
              <a:lumMod val="85000"/>
            </a:schemeClr>
          </a:solidFill>
          <a:ln>
            <a:solidFill>
              <a:schemeClr val="tx1"/>
            </a:solidFill>
          </a:ln>
        </p:spPr>
        <p:txBody>
          <a:bodyPr wrap="square" rtlCol="0">
            <a:spAutoFit/>
          </a:bodyPr>
          <a:lstStyle/>
          <a:p>
            <a:r>
              <a:rPr lang="en-US" sz="1400" i="1" dirty="0">
                <a:ea typeface="Arial" charset="0"/>
                <a:cs typeface="Arial" charset="0"/>
              </a:rPr>
              <a:t>What was your most exciting research finding or activity this past year?</a:t>
            </a:r>
          </a:p>
          <a:p>
            <a:endParaRPr lang="en-US" sz="1400" dirty="0" smtClean="0">
              <a:ea typeface="Arial" charset="0"/>
              <a:cs typeface="Arial" charset="0"/>
            </a:endParaRPr>
          </a:p>
          <a:p>
            <a:r>
              <a:rPr lang="en-US" sz="1400" dirty="0" smtClean="0">
                <a:ea typeface="Arial" charset="0"/>
                <a:cs typeface="Arial" charset="0"/>
              </a:rPr>
              <a:t>We </a:t>
            </a:r>
            <a:r>
              <a:rPr lang="en-US" sz="1400" dirty="0">
                <a:ea typeface="Arial" charset="0"/>
                <a:cs typeface="Arial" charset="0"/>
              </a:rPr>
              <a:t>have recently found in our lab that top-down influences such as interpersonal </a:t>
            </a:r>
            <a:r>
              <a:rPr lang="en-US" sz="1400" dirty="0" smtClean="0">
                <a:ea typeface="Arial" charset="0"/>
                <a:cs typeface="Arial" charset="0"/>
              </a:rPr>
              <a:t>similarity </a:t>
            </a:r>
            <a:r>
              <a:rPr lang="en-US" sz="1400" dirty="0">
                <a:ea typeface="Arial" charset="0"/>
                <a:cs typeface="Arial" charset="0"/>
              </a:rPr>
              <a:t>can influence face perception of </a:t>
            </a:r>
            <a:r>
              <a:rPr lang="en-US" sz="1400" dirty="0" smtClean="0">
                <a:ea typeface="Arial" charset="0"/>
                <a:cs typeface="Arial" charset="0"/>
              </a:rPr>
              <a:t>out-groups</a:t>
            </a:r>
            <a:r>
              <a:rPr lang="en-US" sz="1400" dirty="0">
                <a:ea typeface="Arial" charset="0"/>
                <a:cs typeface="Arial" charset="0"/>
              </a:rPr>
              <a:t>. In particular, our research has demonstrated a linear effect in which Black targets that were ostensibly more similar to participants based on a personality test were subsequently better recognized than less similar targets. Participants also attended more to individuating features such as the eyes of these targets (Kawakami, Williams, et al., under review). Together these findings indicate that interpersonal similarity can reduce biases related to racial categorization processes</a:t>
            </a:r>
            <a:r>
              <a:rPr lang="en-US" sz="1400" dirty="0" smtClean="0">
                <a:ea typeface="Arial" charset="0"/>
                <a:cs typeface="Arial" charset="0"/>
              </a:rPr>
              <a:t>. </a:t>
            </a:r>
          </a:p>
          <a:p>
            <a:r>
              <a:rPr lang="en-US" sz="1400" dirty="0" smtClean="0">
                <a:solidFill>
                  <a:srgbClr val="C00000"/>
                </a:solidFill>
                <a:ea typeface="Arial" charset="0"/>
                <a:cs typeface="Arial" charset="0"/>
              </a:rPr>
              <a:t>- Dr. Kerry Kawakami</a:t>
            </a:r>
            <a:endParaRPr lang="en-US" sz="1400" dirty="0">
              <a:solidFill>
                <a:srgbClr val="C00000"/>
              </a:solidFill>
              <a:ea typeface="Arial" charset="0"/>
              <a:cs typeface="Arial" charset="0"/>
            </a:endParaRPr>
          </a:p>
        </p:txBody>
      </p:sp>
      <p:sp>
        <p:nvSpPr>
          <p:cNvPr id="8"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29</a:t>
            </a:r>
            <a:endParaRPr dirty="0"/>
          </a:p>
        </p:txBody>
      </p:sp>
    </p:spTree>
    <p:extLst>
      <p:ext uri="{BB962C8B-B14F-4D97-AF65-F5344CB8AC3E}">
        <p14:creationId xmlns:p14="http://schemas.microsoft.com/office/powerpoint/2010/main" val="16648986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18473"/>
            <a:ext cx="6622540" cy="553998"/>
          </a:xfrm>
        </p:spPr>
        <p:txBody>
          <a:bodyPr/>
          <a:lstStyle/>
          <a:p>
            <a:pPr algn="ctr"/>
            <a:r>
              <a:rPr lang="en-US" smtClean="0"/>
              <a:t>Faculty Awards</a:t>
            </a:r>
            <a:endParaRPr lang="en-US" dirty="0"/>
          </a:p>
        </p:txBody>
      </p:sp>
      <p:sp>
        <p:nvSpPr>
          <p:cNvPr id="3" name="Text Placeholder 2"/>
          <p:cNvSpPr>
            <a:spLocks noGrp="1"/>
          </p:cNvSpPr>
          <p:nvPr>
            <p:ph type="body" idx="1"/>
          </p:nvPr>
        </p:nvSpPr>
        <p:spPr>
          <a:xfrm>
            <a:off x="620606" y="1681880"/>
            <a:ext cx="5616786" cy="3323987"/>
          </a:xfrm>
        </p:spPr>
        <p:txBody>
          <a:bodyPr/>
          <a:lstStyle/>
          <a:p>
            <a:r>
              <a:rPr lang="en-US" spc="-55" dirty="0">
                <a:solidFill>
                  <a:srgbClr val="C00000"/>
                </a:solidFill>
              </a:rPr>
              <a:t>Dr. Jonathan Weiss</a:t>
            </a:r>
          </a:p>
          <a:p>
            <a:pPr marL="171450" indent="-171450">
              <a:buFont typeface="Arial" charset="0"/>
              <a:buChar char="•"/>
            </a:pPr>
            <a:r>
              <a:rPr lang="en-US" spc="-55" dirty="0"/>
              <a:t>Chair: Autism Spectrum Disorders Treatment and Care Research, funded by CIHR in partnership with Autism Speaks </a:t>
            </a:r>
            <a:r>
              <a:rPr lang="en-US" spc="-55" dirty="0" err="1"/>
              <a:t>Canada,The</a:t>
            </a:r>
            <a:r>
              <a:rPr lang="en-US" spc="-55" dirty="0"/>
              <a:t> </a:t>
            </a:r>
            <a:r>
              <a:rPr lang="en-US" spc="-55" dirty="0" err="1"/>
              <a:t>Sinneave</a:t>
            </a:r>
            <a:r>
              <a:rPr lang="en-US" spc="-55" dirty="0"/>
              <a:t> Family Foundation, Spectrum of Hope Autism Foundation, and the Neurodevelopment Network:  $140,000</a:t>
            </a:r>
          </a:p>
          <a:p>
            <a:pPr marL="171450" indent="-171450">
              <a:buFont typeface="Arial" charset="0"/>
              <a:buChar char="•"/>
            </a:pPr>
            <a:endParaRPr lang="en-US" spc="-55" dirty="0"/>
          </a:p>
          <a:p>
            <a:pPr marL="171450" indent="-171450">
              <a:buFont typeface="Arial" charset="0"/>
              <a:buChar char="•"/>
            </a:pPr>
            <a:r>
              <a:rPr lang="en-US" spc="-55" dirty="0"/>
              <a:t>Neurodevelopment Network</a:t>
            </a:r>
          </a:p>
          <a:p>
            <a:pPr marL="171450" indent="-171450">
              <a:buFont typeface="Arial" charset="0"/>
              <a:buChar char="•"/>
            </a:pPr>
            <a:r>
              <a:rPr lang="en-US" b="1" spc="-55" dirty="0"/>
              <a:t>Mindfulness-based therapy for adolescents with autism spectrum disorders and their parents</a:t>
            </a:r>
            <a:r>
              <a:rPr lang="en-US" spc="-55" dirty="0"/>
              <a:t>: $49,099 (with co-investigators)</a:t>
            </a:r>
          </a:p>
          <a:p>
            <a:pPr marL="171450" indent="-171450">
              <a:buFont typeface="Arial" charset="0"/>
              <a:buChar char="•"/>
            </a:pPr>
            <a:endParaRPr lang="en-US" spc="-55" dirty="0"/>
          </a:p>
          <a:p>
            <a:pPr marL="171450" indent="-171450">
              <a:buFont typeface="Arial" charset="0"/>
              <a:buChar char="•"/>
            </a:pPr>
            <a:r>
              <a:rPr lang="en-US" spc="-55" dirty="0"/>
              <a:t>Ministry of Community and Social Services</a:t>
            </a:r>
          </a:p>
          <a:p>
            <a:pPr marL="171450" indent="-171450">
              <a:buFont typeface="Arial" charset="0"/>
              <a:buChar char="•"/>
            </a:pPr>
            <a:r>
              <a:rPr lang="en-US" b="1" spc="-55" dirty="0"/>
              <a:t>Changing support needs and service receipt in adults with Autism Spectrum Disorder in Ontario: Follow-up of two cohorts</a:t>
            </a:r>
            <a:r>
              <a:rPr lang="en-US" spc="-55" dirty="0"/>
              <a:t>: $61,065 (with co-investigators)</a:t>
            </a:r>
          </a:p>
          <a:p>
            <a:pPr marL="171450" indent="-171450">
              <a:buFont typeface="Arial" charset="0"/>
              <a:buChar char="•"/>
            </a:pPr>
            <a:endParaRPr lang="en-US" spc="-55" dirty="0"/>
          </a:p>
          <a:p>
            <a:pPr marL="171450" indent="-171450">
              <a:buFont typeface="Arial" charset="0"/>
              <a:buChar char="•"/>
            </a:pPr>
            <a:r>
              <a:rPr lang="en-US" spc="-55" dirty="0"/>
              <a:t>CIHR/ Kids Brain Health Network</a:t>
            </a:r>
          </a:p>
          <a:p>
            <a:pPr marL="171450" indent="-171450">
              <a:buFont typeface="Arial" charset="0"/>
              <a:buChar char="•"/>
            </a:pPr>
            <a:r>
              <a:rPr lang="en-US" b="1" spc="-55" dirty="0"/>
              <a:t>Cognitive </a:t>
            </a:r>
            <a:r>
              <a:rPr lang="en-US" b="1" spc="-55" dirty="0" err="1"/>
              <a:t>behaviour</a:t>
            </a:r>
            <a:r>
              <a:rPr lang="en-US" b="1" spc="-55" dirty="0"/>
              <a:t> therapy for mental health problems in children with neurodevelopmental disorders: A </a:t>
            </a:r>
            <a:r>
              <a:rPr lang="en-US" b="1" spc="-55" dirty="0" err="1"/>
              <a:t>transdiagnostic</a:t>
            </a:r>
            <a:r>
              <a:rPr lang="en-US" b="1" spc="-55" dirty="0"/>
              <a:t> Approach</a:t>
            </a:r>
            <a:r>
              <a:rPr lang="en-US" spc="-55" dirty="0"/>
              <a:t>: $187,075 (with co-investigators; </a:t>
            </a:r>
            <a:r>
              <a:rPr lang="en-US" spc="-55" dirty="0">
                <a:solidFill>
                  <a:srgbClr val="C00000"/>
                </a:solidFill>
              </a:rPr>
              <a:t>Dr. Yvonne Bohr, Dr. Maggie </a:t>
            </a:r>
            <a:r>
              <a:rPr lang="en-US" spc="-55" dirty="0" err="1">
                <a:solidFill>
                  <a:srgbClr val="C00000"/>
                </a:solidFill>
              </a:rPr>
              <a:t>Toplak</a:t>
            </a:r>
            <a:r>
              <a:rPr lang="en-US" spc="-55" dirty="0">
                <a:solidFill>
                  <a:srgbClr val="C00000"/>
                </a:solidFill>
              </a:rPr>
              <a:t>, Dr. Christine Till, Dr. </a:t>
            </a:r>
            <a:r>
              <a:rPr lang="en-US" spc="-55" dirty="0" err="1">
                <a:solidFill>
                  <a:srgbClr val="C00000"/>
                </a:solidFill>
              </a:rPr>
              <a:t>Joylnn</a:t>
            </a:r>
            <a:r>
              <a:rPr lang="en-US" spc="-55" dirty="0">
                <a:solidFill>
                  <a:srgbClr val="C00000"/>
                </a:solidFill>
              </a:rPr>
              <a:t> </a:t>
            </a:r>
            <a:r>
              <a:rPr lang="en-US" spc="-55" dirty="0" err="1">
                <a:solidFill>
                  <a:srgbClr val="C00000"/>
                </a:solidFill>
              </a:rPr>
              <a:t>Pek</a:t>
            </a:r>
            <a:r>
              <a:rPr lang="en-US" spc="-55" dirty="0"/>
              <a:t>)</a:t>
            </a:r>
          </a:p>
          <a:p>
            <a:pPr marL="171450" indent="-171450">
              <a:buFont typeface="Arial" charset="0"/>
              <a:buChar char="•"/>
            </a:pPr>
            <a:endParaRPr lang="en-US" dirty="0"/>
          </a:p>
        </p:txBody>
      </p:sp>
      <p:pic>
        <p:nvPicPr>
          <p:cNvPr id="7" name="Picture 6"/>
          <p:cNvPicPr>
            <a:picLocks noChangeAspect="1"/>
          </p:cNvPicPr>
          <p:nvPr/>
        </p:nvPicPr>
        <p:blipFill>
          <a:blip r:embed="rId2"/>
          <a:stretch>
            <a:fillRect/>
          </a:stretch>
        </p:blipFill>
        <p:spPr>
          <a:xfrm>
            <a:off x="1876423" y="5005867"/>
            <a:ext cx="3105151" cy="3105151"/>
          </a:xfrm>
          <a:prstGeom prst="rect">
            <a:avLst/>
          </a:prstGeom>
          <a:ln>
            <a:solidFill>
              <a:schemeClr val="tx1"/>
            </a:solidFill>
          </a:ln>
        </p:spPr>
      </p:pic>
      <p:sp>
        <p:nvSpPr>
          <p:cNvPr id="8"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30</a:t>
            </a:r>
            <a:endParaRPr dirty="0"/>
          </a:p>
        </p:txBody>
      </p:sp>
    </p:spTree>
    <p:extLst>
      <p:ext uri="{BB962C8B-B14F-4D97-AF65-F5344CB8AC3E}">
        <p14:creationId xmlns:p14="http://schemas.microsoft.com/office/powerpoint/2010/main" val="1129253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Faculty Awards</a:t>
            </a:r>
            <a:endParaRPr lang="en-US" dirty="0"/>
          </a:p>
        </p:txBody>
      </p:sp>
      <p:sp>
        <p:nvSpPr>
          <p:cNvPr id="3" name="Text Placeholder 2"/>
          <p:cNvSpPr>
            <a:spLocks noGrp="1"/>
          </p:cNvSpPr>
          <p:nvPr>
            <p:ph type="body" idx="1"/>
          </p:nvPr>
        </p:nvSpPr>
        <p:spPr>
          <a:xfrm>
            <a:off x="566387" y="1828800"/>
            <a:ext cx="5791200" cy="4953000"/>
          </a:xfrm>
        </p:spPr>
        <p:txBody>
          <a:bodyPr/>
          <a:lstStyle/>
          <a:p>
            <a:r>
              <a:rPr lang="en-US" dirty="0" smtClean="0">
                <a:solidFill>
                  <a:srgbClr val="C00000"/>
                </a:solidFill>
              </a:rPr>
              <a:t>Dr. </a:t>
            </a:r>
            <a:r>
              <a:rPr lang="en-US" dirty="0" err="1" smtClean="0">
                <a:solidFill>
                  <a:srgbClr val="C00000"/>
                </a:solidFill>
              </a:rPr>
              <a:t>Henny</a:t>
            </a:r>
            <a:r>
              <a:rPr lang="en-US" dirty="0" smtClean="0">
                <a:solidFill>
                  <a:srgbClr val="C00000"/>
                </a:solidFill>
              </a:rPr>
              <a:t> </a:t>
            </a:r>
            <a:r>
              <a:rPr lang="en-US" dirty="0" err="1" smtClean="0">
                <a:solidFill>
                  <a:srgbClr val="C00000"/>
                </a:solidFill>
              </a:rPr>
              <a:t>Westra</a:t>
            </a:r>
            <a:endParaRPr lang="en-US" dirty="0" smtClean="0">
              <a:solidFill>
                <a:srgbClr val="C00000"/>
              </a:solidFill>
            </a:endParaRPr>
          </a:p>
          <a:p>
            <a:pPr marL="171450" indent="-171450">
              <a:buFont typeface="Arial" charset="0"/>
              <a:buChar char="•"/>
            </a:pPr>
            <a:r>
              <a:rPr lang="en-US" dirty="0" smtClean="0"/>
              <a:t>CIHR</a:t>
            </a:r>
          </a:p>
          <a:p>
            <a:pPr marL="171450" indent="-171450">
              <a:buFont typeface="Arial" charset="0"/>
              <a:buChar char="•"/>
            </a:pPr>
            <a:r>
              <a:rPr lang="en-US" b="1" spc="-55" dirty="0"/>
              <a:t>Adding motivational interviewing to cognitive </a:t>
            </a:r>
            <a:r>
              <a:rPr lang="en-US" b="1" spc="-55" dirty="0" err="1"/>
              <a:t>behavioural</a:t>
            </a:r>
            <a:r>
              <a:rPr lang="en-US" b="1" spc="-55" dirty="0"/>
              <a:t> therapy for severe Generalized Anxiety Disorder</a:t>
            </a:r>
            <a:r>
              <a:rPr lang="en-US" spc="-55" dirty="0"/>
              <a:t>: $</a:t>
            </a:r>
            <a:r>
              <a:rPr lang="en-US" spc="-55" dirty="0" smtClean="0"/>
              <a:t>54,717</a:t>
            </a:r>
          </a:p>
          <a:p>
            <a:pPr marL="171450" indent="-171450">
              <a:buFont typeface="Arial" charset="0"/>
              <a:buChar char="•"/>
            </a:pPr>
            <a:endParaRPr lang="en-US" spc="-55" dirty="0"/>
          </a:p>
          <a:p>
            <a:r>
              <a:rPr lang="en-US" spc="-55" dirty="0" smtClean="0">
                <a:solidFill>
                  <a:srgbClr val="C00000"/>
                </a:solidFill>
              </a:rPr>
              <a:t>Dr. Laurie Wilcox</a:t>
            </a:r>
          </a:p>
          <a:p>
            <a:pPr marL="171450" indent="-171450">
              <a:buFont typeface="Arial" charset="0"/>
              <a:buChar char="•"/>
            </a:pPr>
            <a:r>
              <a:rPr lang="en-US" spc="-55" dirty="0" smtClean="0"/>
              <a:t>NSERC-Discovery Grant</a:t>
            </a:r>
          </a:p>
          <a:p>
            <a:pPr marL="171450" indent="-171450">
              <a:buFont typeface="Arial" charset="0"/>
              <a:buChar char="•"/>
            </a:pPr>
            <a:r>
              <a:rPr lang="en-US" b="1" spc="-55" dirty="0" smtClean="0"/>
              <a:t>The role of stereopsis in the perception of objects</a:t>
            </a:r>
            <a:r>
              <a:rPr lang="en-US" spc="-55" dirty="0" smtClean="0"/>
              <a:t>: $40,000</a:t>
            </a:r>
          </a:p>
          <a:p>
            <a:endParaRPr lang="en-US" spc="-55" dirty="0" smtClean="0"/>
          </a:p>
          <a:p>
            <a:pPr marL="171450" indent="-171450">
              <a:buFont typeface="Arial" charset="0"/>
              <a:buChar char="•"/>
            </a:pPr>
            <a:r>
              <a:rPr lang="en-US" spc="-55" dirty="0" smtClean="0"/>
              <a:t>NSERC</a:t>
            </a:r>
          </a:p>
          <a:p>
            <a:pPr marL="171450" indent="-171450">
              <a:buFont typeface="Arial" charset="0"/>
              <a:buChar char="•"/>
            </a:pPr>
            <a:r>
              <a:rPr lang="en-US" b="1" spc="-55" dirty="0"/>
              <a:t>Assessment of image quality in high resolution display </a:t>
            </a:r>
            <a:r>
              <a:rPr lang="en-US" b="1" spc="-55" dirty="0" smtClean="0"/>
              <a:t>systems</a:t>
            </a:r>
            <a:r>
              <a:rPr lang="en-US" spc="-55" dirty="0" smtClean="0"/>
              <a:t>: $47, 760</a:t>
            </a:r>
          </a:p>
          <a:p>
            <a:pPr marL="171450" indent="-171450">
              <a:buFont typeface="Arial" charset="0"/>
              <a:buChar char="•"/>
            </a:pPr>
            <a:endParaRPr lang="en-US" spc="-55" dirty="0"/>
          </a:p>
          <a:p>
            <a:pPr marL="171450" indent="-171450">
              <a:buFont typeface="Arial" charset="0"/>
              <a:buChar char="•"/>
            </a:pPr>
            <a:r>
              <a:rPr lang="en-US" spc="-55" dirty="0" smtClean="0"/>
              <a:t>NSERC/ Qualcomm Incorporated</a:t>
            </a:r>
          </a:p>
          <a:p>
            <a:pPr marL="171450" indent="-171450">
              <a:buFont typeface="Arial" charset="0"/>
              <a:buChar char="•"/>
            </a:pPr>
            <a:r>
              <a:rPr lang="en-US" b="1" spc="-55" dirty="0" smtClean="0"/>
              <a:t>Quality assessment in high resolution moving imagery</a:t>
            </a:r>
            <a:r>
              <a:rPr lang="en-US" spc="-55" dirty="0" smtClean="0"/>
              <a:t>: $39, 934</a:t>
            </a:r>
          </a:p>
          <a:p>
            <a:pPr marL="171450" indent="-171450">
              <a:buFont typeface="Arial" charset="0"/>
              <a:buChar char="•"/>
            </a:pPr>
            <a:endParaRPr lang="en-US" spc="-55" dirty="0"/>
          </a:p>
          <a:p>
            <a:pPr marL="171450" indent="-171450">
              <a:buFont typeface="Arial" charset="0"/>
              <a:buChar char="•"/>
            </a:pPr>
            <a:r>
              <a:rPr lang="en-US" spc="-55" dirty="0" smtClean="0"/>
              <a:t>DRDC Research Collaboration</a:t>
            </a:r>
          </a:p>
          <a:p>
            <a:pPr marL="171450" indent="-171450">
              <a:buFont typeface="Arial" charset="0"/>
              <a:buChar char="•"/>
            </a:pPr>
            <a:r>
              <a:rPr lang="en-US" b="1" spc="-55" dirty="0" smtClean="0"/>
              <a:t>Operational requirements for binocular vision in aircrew</a:t>
            </a:r>
            <a:r>
              <a:rPr lang="en-US" spc="-55" dirty="0" smtClean="0"/>
              <a:t>: $60, 067</a:t>
            </a:r>
          </a:p>
          <a:p>
            <a:endParaRPr lang="en-US" spc="-55" dirty="0" smtClean="0"/>
          </a:p>
          <a:p>
            <a:r>
              <a:rPr lang="en-US" spc="-55" dirty="0" smtClean="0">
                <a:solidFill>
                  <a:srgbClr val="C00000"/>
                </a:solidFill>
              </a:rPr>
              <a:t>Dr. Georg </a:t>
            </a:r>
            <a:r>
              <a:rPr lang="en-US" spc="-55" dirty="0" err="1" smtClean="0">
                <a:solidFill>
                  <a:srgbClr val="C00000"/>
                </a:solidFill>
              </a:rPr>
              <a:t>Zoidl</a:t>
            </a:r>
            <a:endParaRPr lang="en-US" spc="-55" dirty="0" smtClean="0">
              <a:solidFill>
                <a:srgbClr val="C00000"/>
              </a:solidFill>
            </a:endParaRPr>
          </a:p>
          <a:p>
            <a:pPr marL="171450" indent="-171450">
              <a:buFont typeface="Arial" charset="0"/>
              <a:buChar char="•"/>
            </a:pPr>
            <a:r>
              <a:rPr lang="en-US" spc="-55" dirty="0" smtClean="0"/>
              <a:t>Canada Research Chair (Tier 1) in Molecular Biology: $200,000</a:t>
            </a:r>
          </a:p>
          <a:p>
            <a:pPr marL="171450" indent="-171450">
              <a:buFont typeface="Arial" charset="0"/>
              <a:buChar char="•"/>
            </a:pPr>
            <a:endParaRPr lang="en-US" spc="-55" dirty="0"/>
          </a:p>
          <a:p>
            <a:pPr marL="171450" indent="-171450">
              <a:buFont typeface="Arial" charset="0"/>
              <a:buChar char="•"/>
            </a:pPr>
            <a:r>
              <a:rPr lang="en-US" spc="-55" dirty="0" smtClean="0"/>
              <a:t>NSERC- Discovery Grant</a:t>
            </a:r>
          </a:p>
          <a:p>
            <a:pPr marL="171450" indent="-171450">
              <a:buFont typeface="Arial" charset="0"/>
              <a:buChar char="•"/>
            </a:pPr>
            <a:r>
              <a:rPr lang="en-US" b="1" spc="-55" dirty="0"/>
              <a:t>Role of </a:t>
            </a:r>
            <a:r>
              <a:rPr lang="en-US" b="1" spc="-55" dirty="0" smtClean="0"/>
              <a:t>electrical synapses </a:t>
            </a:r>
            <a:r>
              <a:rPr lang="en-US" b="1" spc="-55" dirty="0"/>
              <a:t>in </a:t>
            </a:r>
            <a:r>
              <a:rPr lang="en-US" b="1" spc="-55" dirty="0" smtClean="0"/>
              <a:t>vision</a:t>
            </a:r>
            <a:r>
              <a:rPr lang="en-US" spc="-55" dirty="0" smtClean="0"/>
              <a:t>: $31,000</a:t>
            </a:r>
          </a:p>
          <a:p>
            <a:pPr marL="171450" indent="-171450">
              <a:buFont typeface="Arial" charset="0"/>
              <a:buChar char="•"/>
            </a:pPr>
            <a:endParaRPr lang="en-US" spc="-55" dirty="0"/>
          </a:p>
          <a:p>
            <a:pPr marL="171450" indent="-171450">
              <a:buFont typeface="Arial" charset="0"/>
              <a:buChar char="•"/>
            </a:pPr>
            <a:r>
              <a:rPr lang="en-US" spc="-55" dirty="0" smtClean="0"/>
              <a:t>Canadian Foundation for Innovation</a:t>
            </a:r>
          </a:p>
          <a:p>
            <a:pPr marL="171450" indent="-171450">
              <a:buFont typeface="Arial" charset="0"/>
              <a:buChar char="•"/>
            </a:pPr>
            <a:r>
              <a:rPr lang="en-US" b="1" spc="-55" dirty="0"/>
              <a:t>Electrical </a:t>
            </a:r>
            <a:r>
              <a:rPr lang="en-US" b="1" spc="-55" dirty="0" smtClean="0"/>
              <a:t>synapses</a:t>
            </a:r>
            <a:r>
              <a:rPr lang="en-US" b="1" spc="-55" dirty="0"/>
              <a:t>: From genes to functions using transgenic </a:t>
            </a:r>
            <a:r>
              <a:rPr lang="en-US" b="1" spc="-55" dirty="0" err="1" smtClean="0"/>
              <a:t>zebrafish</a:t>
            </a:r>
            <a:r>
              <a:rPr lang="en-US" spc="-55" dirty="0" smtClean="0"/>
              <a:t>: $28,763</a:t>
            </a:r>
          </a:p>
        </p:txBody>
      </p:sp>
      <p:sp>
        <p:nvSpPr>
          <p:cNvPr id="6"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31</a:t>
            </a:r>
            <a:endParaRPr dirty="0"/>
          </a:p>
        </p:txBody>
      </p:sp>
      <p:sp>
        <p:nvSpPr>
          <p:cNvPr id="5" name="object 5"/>
          <p:cNvSpPr/>
          <p:nvPr/>
        </p:nvSpPr>
        <p:spPr>
          <a:xfrm>
            <a:off x="861419" y="6725576"/>
            <a:ext cx="3110750" cy="1810843"/>
          </a:xfrm>
          <a:prstGeom prst="rect">
            <a:avLst/>
          </a:prstGeom>
          <a:blipFill>
            <a:blip r:embed="rId2" cstate="print"/>
            <a:stretch>
              <a:fillRect/>
            </a:stretch>
          </a:blipFill>
          <a:ln>
            <a:solidFill>
              <a:schemeClr val="tx1"/>
            </a:solidFill>
          </a:ln>
        </p:spPr>
        <p:txBody>
          <a:bodyPr wrap="square" lIns="0" tIns="0" rIns="0" bIns="0" rtlCol="0"/>
          <a:lstStyle/>
          <a:p>
            <a:endParaRPr/>
          </a:p>
        </p:txBody>
      </p:sp>
      <p:sp>
        <p:nvSpPr>
          <p:cNvPr id="8" name="object 7"/>
          <p:cNvSpPr txBox="1"/>
          <p:nvPr/>
        </p:nvSpPr>
        <p:spPr>
          <a:xfrm>
            <a:off x="4267201" y="6892333"/>
            <a:ext cx="1600200" cy="1231106"/>
          </a:xfrm>
          <a:prstGeom prst="rect">
            <a:avLst/>
          </a:prstGeom>
          <a:solidFill>
            <a:srgbClr val="E0E0E0"/>
          </a:solidFill>
          <a:ln>
            <a:solidFill>
              <a:srgbClr val="C00000"/>
            </a:solidFill>
          </a:ln>
        </p:spPr>
        <p:txBody>
          <a:bodyPr vert="horz" wrap="square" lIns="0" tIns="0" rIns="0" bIns="0" rtlCol="0">
            <a:spAutoFit/>
          </a:bodyPr>
          <a:lstStyle/>
          <a:p>
            <a:pPr marL="90805" marR="114935">
              <a:lnSpc>
                <a:spcPct val="99500"/>
              </a:lnSpc>
            </a:pPr>
            <a:r>
              <a:rPr sz="1600" spc="25" dirty="0">
                <a:cs typeface="Arial"/>
              </a:rPr>
              <a:t>L</a:t>
            </a:r>
            <a:r>
              <a:rPr sz="1600" spc="-20" dirty="0">
                <a:cs typeface="Arial"/>
              </a:rPr>
              <a:t>e</a:t>
            </a:r>
            <a:r>
              <a:rPr sz="1600" spc="120" dirty="0">
                <a:cs typeface="Arial"/>
              </a:rPr>
              <a:t>f</a:t>
            </a:r>
            <a:r>
              <a:rPr sz="1600" spc="110" dirty="0">
                <a:cs typeface="Arial"/>
              </a:rPr>
              <a:t>t</a:t>
            </a:r>
            <a:r>
              <a:rPr sz="1600" spc="-30" dirty="0">
                <a:cs typeface="Arial"/>
              </a:rPr>
              <a:t>:</a:t>
            </a:r>
            <a:r>
              <a:rPr sz="1600" spc="-10" dirty="0">
                <a:cs typeface="Arial"/>
              </a:rPr>
              <a:t> </a:t>
            </a:r>
            <a:r>
              <a:rPr lang="en-US" sz="1600" spc="10" dirty="0">
                <a:cs typeface="Arial"/>
              </a:rPr>
              <a:t>Z</a:t>
            </a:r>
            <a:r>
              <a:rPr sz="1600" spc="40" dirty="0" smtClean="0">
                <a:cs typeface="Arial"/>
              </a:rPr>
              <a:t>eb</a:t>
            </a:r>
            <a:r>
              <a:rPr sz="1600" spc="-25" dirty="0" smtClean="0">
                <a:cs typeface="Arial"/>
              </a:rPr>
              <a:t>r</a:t>
            </a:r>
            <a:r>
              <a:rPr sz="1600" spc="-15" dirty="0" smtClean="0">
                <a:cs typeface="Arial"/>
              </a:rPr>
              <a:t>a</a:t>
            </a:r>
            <a:r>
              <a:rPr sz="1600" spc="-10" dirty="0" smtClean="0">
                <a:cs typeface="Arial"/>
              </a:rPr>
              <a:t> </a:t>
            </a:r>
            <a:r>
              <a:rPr sz="1600" spc="90" dirty="0">
                <a:cs typeface="Arial"/>
              </a:rPr>
              <a:t>f</a:t>
            </a:r>
            <a:r>
              <a:rPr sz="1600" spc="20" dirty="0">
                <a:cs typeface="Arial"/>
              </a:rPr>
              <a:t>ish</a:t>
            </a:r>
            <a:r>
              <a:rPr sz="1600" spc="-10" dirty="0">
                <a:cs typeface="Arial"/>
              </a:rPr>
              <a:t> </a:t>
            </a:r>
            <a:r>
              <a:rPr sz="1600" spc="5" dirty="0">
                <a:cs typeface="Arial"/>
              </a:rPr>
              <a:t>u</a:t>
            </a:r>
            <a:r>
              <a:rPr sz="1600" spc="-10" dirty="0">
                <a:cs typeface="Arial"/>
              </a:rPr>
              <a:t>s</a:t>
            </a:r>
            <a:r>
              <a:rPr sz="1600" spc="5" dirty="0">
                <a:cs typeface="Arial"/>
              </a:rPr>
              <a:t>ed</a:t>
            </a:r>
            <a:r>
              <a:rPr sz="1600" spc="-10" dirty="0">
                <a:cs typeface="Arial"/>
              </a:rPr>
              <a:t> </a:t>
            </a:r>
            <a:r>
              <a:rPr sz="1600" spc="30" dirty="0">
                <a:cs typeface="Arial"/>
              </a:rPr>
              <a:t>in</a:t>
            </a:r>
            <a:r>
              <a:rPr sz="1600" spc="20" dirty="0">
                <a:cs typeface="Arial"/>
              </a:rPr>
              <a:t> </a:t>
            </a:r>
            <a:r>
              <a:rPr sz="1600" spc="-55" dirty="0">
                <a:solidFill>
                  <a:srgbClr val="C5092B"/>
                </a:solidFill>
                <a:cs typeface="Arial"/>
              </a:rPr>
              <a:t>D</a:t>
            </a:r>
            <a:r>
              <a:rPr sz="1600" spc="-50" dirty="0">
                <a:solidFill>
                  <a:srgbClr val="C5092B"/>
                </a:solidFill>
                <a:cs typeface="Arial"/>
              </a:rPr>
              <a:t>r</a:t>
            </a:r>
            <a:r>
              <a:rPr sz="1600" spc="-30" dirty="0">
                <a:solidFill>
                  <a:srgbClr val="C5092B"/>
                </a:solidFill>
                <a:cs typeface="Arial"/>
              </a:rPr>
              <a:t>.</a:t>
            </a:r>
            <a:r>
              <a:rPr sz="1600" spc="-10" dirty="0">
                <a:solidFill>
                  <a:srgbClr val="C5092B"/>
                </a:solidFill>
                <a:cs typeface="Arial"/>
              </a:rPr>
              <a:t> </a:t>
            </a:r>
            <a:r>
              <a:rPr sz="1600" spc="10" dirty="0">
                <a:solidFill>
                  <a:srgbClr val="C5092B"/>
                </a:solidFill>
                <a:cs typeface="Arial"/>
              </a:rPr>
              <a:t>Z</a:t>
            </a:r>
            <a:r>
              <a:rPr sz="1600" spc="35" dirty="0">
                <a:solidFill>
                  <a:srgbClr val="C5092B"/>
                </a:solidFill>
                <a:cs typeface="Arial"/>
              </a:rPr>
              <a:t>oidl</a:t>
            </a:r>
            <a:r>
              <a:rPr sz="1600" spc="-40" dirty="0">
                <a:solidFill>
                  <a:srgbClr val="C5092B"/>
                </a:solidFill>
                <a:cs typeface="Arial"/>
              </a:rPr>
              <a:t>’</a:t>
            </a:r>
            <a:r>
              <a:rPr sz="1600" spc="-10" dirty="0">
                <a:solidFill>
                  <a:srgbClr val="C5092B"/>
                </a:solidFill>
                <a:cs typeface="Arial"/>
              </a:rPr>
              <a:t>s</a:t>
            </a:r>
            <a:r>
              <a:rPr sz="1600" spc="-5" dirty="0">
                <a:solidFill>
                  <a:srgbClr val="C5092B"/>
                </a:solidFill>
                <a:cs typeface="Arial"/>
              </a:rPr>
              <a:t> </a:t>
            </a:r>
            <a:r>
              <a:rPr sz="1600" spc="70" dirty="0">
                <a:cs typeface="Arial"/>
              </a:rPr>
              <a:t>r</a:t>
            </a:r>
            <a:r>
              <a:rPr sz="1600" spc="-25" dirty="0">
                <a:cs typeface="Arial"/>
              </a:rPr>
              <a:t>es</a:t>
            </a:r>
            <a:r>
              <a:rPr sz="1600" spc="-20" dirty="0">
                <a:cs typeface="Arial"/>
              </a:rPr>
              <a:t>e</a:t>
            </a:r>
            <a:r>
              <a:rPr sz="1600" spc="50" dirty="0">
                <a:cs typeface="Arial"/>
              </a:rPr>
              <a:t>a</a:t>
            </a:r>
            <a:r>
              <a:rPr sz="1600" dirty="0">
                <a:cs typeface="Arial"/>
              </a:rPr>
              <a:t>r</a:t>
            </a:r>
            <a:r>
              <a:rPr sz="1600" spc="15" dirty="0">
                <a:cs typeface="Arial"/>
              </a:rPr>
              <a:t>ch</a:t>
            </a:r>
            <a:r>
              <a:rPr sz="1600" spc="-10" dirty="0">
                <a:cs typeface="Arial"/>
              </a:rPr>
              <a:t> </a:t>
            </a:r>
            <a:r>
              <a:rPr sz="1600" spc="10" dirty="0">
                <a:cs typeface="Arial"/>
              </a:rPr>
              <a:t>on</a:t>
            </a:r>
            <a:r>
              <a:rPr sz="1600" spc="5" dirty="0">
                <a:cs typeface="Arial"/>
              </a:rPr>
              <a:t> </a:t>
            </a:r>
            <a:r>
              <a:rPr sz="1600" spc="45" dirty="0">
                <a:cs typeface="Arial"/>
              </a:rPr>
              <a:t>electri</a:t>
            </a:r>
            <a:r>
              <a:rPr sz="1600" spc="35" dirty="0">
                <a:cs typeface="Arial"/>
              </a:rPr>
              <a:t>c</a:t>
            </a:r>
            <a:r>
              <a:rPr sz="1600" spc="15" dirty="0">
                <a:cs typeface="Arial"/>
              </a:rPr>
              <a:t>al</a:t>
            </a:r>
            <a:r>
              <a:rPr sz="1600" spc="10" dirty="0">
                <a:cs typeface="Arial"/>
              </a:rPr>
              <a:t> </a:t>
            </a:r>
            <a:r>
              <a:rPr sz="1600" spc="-40" dirty="0">
                <a:cs typeface="Arial"/>
              </a:rPr>
              <a:t>s</a:t>
            </a:r>
            <a:r>
              <a:rPr sz="1600" spc="15" dirty="0">
                <a:cs typeface="Arial"/>
              </a:rPr>
              <a:t>yna</a:t>
            </a:r>
            <a:r>
              <a:rPr sz="1600" spc="10" dirty="0">
                <a:cs typeface="Arial"/>
              </a:rPr>
              <a:t>p</a:t>
            </a:r>
            <a:r>
              <a:rPr sz="1600" spc="-25" dirty="0">
                <a:cs typeface="Arial"/>
              </a:rPr>
              <a:t>ses</a:t>
            </a:r>
            <a:r>
              <a:rPr sz="1600" spc="-30" dirty="0">
                <a:cs typeface="Arial"/>
              </a:rPr>
              <a:t>.</a:t>
            </a:r>
            <a:endParaRPr sz="1600" dirty="0">
              <a:cs typeface="Arial"/>
            </a:endParaRPr>
          </a:p>
        </p:txBody>
      </p:sp>
    </p:spTree>
    <p:extLst>
      <p:ext uri="{BB962C8B-B14F-4D97-AF65-F5344CB8AC3E}">
        <p14:creationId xmlns:p14="http://schemas.microsoft.com/office/powerpoint/2010/main" val="10689645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Faculty Awards</a:t>
            </a:r>
            <a:endParaRPr lang="en-US" dirty="0"/>
          </a:p>
        </p:txBody>
      </p:sp>
      <p:sp>
        <p:nvSpPr>
          <p:cNvPr id="6" name="TextBox 5"/>
          <p:cNvSpPr txBox="1"/>
          <p:nvPr/>
        </p:nvSpPr>
        <p:spPr>
          <a:xfrm>
            <a:off x="1828800" y="1445783"/>
            <a:ext cx="3300904" cy="461665"/>
          </a:xfrm>
          <a:prstGeom prst="rect">
            <a:avLst/>
          </a:prstGeom>
          <a:noFill/>
        </p:spPr>
        <p:txBody>
          <a:bodyPr wrap="none" rtlCol="0">
            <a:spAutoFit/>
          </a:bodyPr>
          <a:lstStyle/>
          <a:p>
            <a:r>
              <a:rPr lang="en-US" sz="2400" dirty="0" err="1" smtClean="0">
                <a:latin typeface="Arial" charset="0"/>
                <a:ea typeface="Arial" charset="0"/>
                <a:cs typeface="Arial" charset="0"/>
              </a:rPr>
              <a:t>Honours</a:t>
            </a:r>
            <a:r>
              <a:rPr lang="en-US" sz="2400" dirty="0" smtClean="0">
                <a:latin typeface="Arial" charset="0"/>
                <a:ea typeface="Arial" charset="0"/>
                <a:cs typeface="Arial" charset="0"/>
              </a:rPr>
              <a:t> &amp; Distinctions</a:t>
            </a:r>
            <a:endParaRPr lang="en-US" sz="2400" dirty="0">
              <a:latin typeface="Arial" charset="0"/>
              <a:ea typeface="Arial" charset="0"/>
              <a:cs typeface="Arial" charset="0"/>
            </a:endParaRPr>
          </a:p>
        </p:txBody>
      </p:sp>
      <p:sp>
        <p:nvSpPr>
          <p:cNvPr id="8" name="TextBox 7"/>
          <p:cNvSpPr txBox="1"/>
          <p:nvPr/>
        </p:nvSpPr>
        <p:spPr>
          <a:xfrm>
            <a:off x="480447" y="2293749"/>
            <a:ext cx="184731" cy="369332"/>
          </a:xfrm>
          <a:prstGeom prst="rect">
            <a:avLst/>
          </a:prstGeom>
          <a:noFill/>
        </p:spPr>
        <p:txBody>
          <a:bodyPr wrap="none" rtlCol="0">
            <a:spAutoFit/>
          </a:bodyPr>
          <a:lstStyle/>
          <a:p>
            <a:endParaRPr lang="en-US" dirty="0"/>
          </a:p>
        </p:txBody>
      </p:sp>
      <p:sp>
        <p:nvSpPr>
          <p:cNvPr id="10" name="TextBox 9"/>
          <p:cNvSpPr txBox="1"/>
          <p:nvPr/>
        </p:nvSpPr>
        <p:spPr>
          <a:xfrm>
            <a:off x="294024" y="1909465"/>
            <a:ext cx="6259175" cy="3416320"/>
          </a:xfrm>
          <a:prstGeom prst="rect">
            <a:avLst/>
          </a:prstGeom>
          <a:noFill/>
        </p:spPr>
        <p:txBody>
          <a:bodyPr wrap="square" rtlCol="0">
            <a:spAutoFit/>
          </a:bodyPr>
          <a:lstStyle/>
          <a:p>
            <a:r>
              <a:rPr lang="en-US" sz="1200" spc="-55" dirty="0" smtClean="0">
                <a:solidFill>
                  <a:srgbClr val="C00000"/>
                </a:solidFill>
                <a:latin typeface="Arial" charset="0"/>
                <a:ea typeface="Arial" charset="0"/>
                <a:cs typeface="Arial" charset="0"/>
              </a:rPr>
              <a:t>Dr. Marie </a:t>
            </a:r>
            <a:r>
              <a:rPr lang="en-US" sz="1200" spc="-55" dirty="0" err="1" smtClean="0">
                <a:solidFill>
                  <a:srgbClr val="C00000"/>
                </a:solidFill>
                <a:latin typeface="Arial" charset="0"/>
                <a:ea typeface="Arial" charset="0"/>
                <a:cs typeface="Arial" charset="0"/>
              </a:rPr>
              <a:t>Arsalidou</a:t>
            </a:r>
            <a:endParaRPr lang="en-US" sz="1200" spc="-55" dirty="0" smtClean="0">
              <a:solidFill>
                <a:srgbClr val="C00000"/>
              </a:solidFill>
              <a:latin typeface="Arial" charset="0"/>
              <a:ea typeface="Arial" charset="0"/>
              <a:cs typeface="Arial" charset="0"/>
            </a:endParaRPr>
          </a:p>
          <a:p>
            <a:pPr marL="171450" indent="-171450">
              <a:buFont typeface="Arial" charset="0"/>
              <a:buChar char="•"/>
            </a:pPr>
            <a:r>
              <a:rPr lang="en-US" sz="1200" spc="-55" dirty="0" smtClean="0">
                <a:latin typeface="Arial" charset="0"/>
                <a:ea typeface="Arial" charset="0"/>
                <a:cs typeface="Arial" charset="0"/>
              </a:rPr>
              <a:t>Recipient of the </a:t>
            </a:r>
            <a:r>
              <a:rPr lang="en-US" sz="1200" spc="-55" dirty="0" err="1" smtClean="0">
                <a:latin typeface="Arial" charset="0"/>
                <a:ea typeface="Arial" charset="0"/>
                <a:cs typeface="Arial" charset="0"/>
              </a:rPr>
              <a:t>Hollingworth</a:t>
            </a:r>
            <a:r>
              <a:rPr lang="en-US" sz="1200" spc="-55" dirty="0" smtClean="0">
                <a:latin typeface="Arial" charset="0"/>
                <a:ea typeface="Arial" charset="0"/>
                <a:cs typeface="Arial" charset="0"/>
              </a:rPr>
              <a:t> Award from the National Association for Gifted Children</a:t>
            </a:r>
          </a:p>
          <a:p>
            <a:endParaRPr lang="en-US" sz="1200" spc="-55" dirty="0">
              <a:solidFill>
                <a:srgbClr val="C00000"/>
              </a:solidFill>
              <a:latin typeface="Arial" charset="0"/>
              <a:ea typeface="Arial" charset="0"/>
              <a:cs typeface="Arial" charset="0"/>
            </a:endParaRPr>
          </a:p>
          <a:p>
            <a:r>
              <a:rPr lang="en-US" sz="1200" spc="-55" dirty="0" smtClean="0">
                <a:solidFill>
                  <a:srgbClr val="C00000"/>
                </a:solidFill>
                <a:latin typeface="Arial" charset="0"/>
                <a:ea typeface="Arial" charset="0"/>
                <a:cs typeface="Arial" charset="0"/>
              </a:rPr>
              <a:t>Dr. Ellen Bialystok</a:t>
            </a:r>
          </a:p>
          <a:p>
            <a:pPr marL="171450" indent="-171450">
              <a:buFont typeface="Arial" charset="0"/>
              <a:buChar char="•"/>
            </a:pPr>
            <a:r>
              <a:rPr lang="en-US" sz="1200" spc="-55" dirty="0" smtClean="0">
                <a:latin typeface="Arial" charset="0"/>
                <a:ea typeface="Arial" charset="0"/>
                <a:cs typeface="Arial" charset="0"/>
              </a:rPr>
              <a:t>Officer of the Order of Canada</a:t>
            </a:r>
          </a:p>
          <a:p>
            <a:endParaRPr lang="en-US" sz="1200" spc="-55" dirty="0">
              <a:solidFill>
                <a:srgbClr val="C00000"/>
              </a:solidFill>
              <a:latin typeface="Arial" charset="0"/>
              <a:ea typeface="Arial" charset="0"/>
              <a:cs typeface="Arial" charset="0"/>
            </a:endParaRPr>
          </a:p>
          <a:p>
            <a:r>
              <a:rPr lang="en-US" sz="1200" spc="-55" dirty="0" smtClean="0">
                <a:solidFill>
                  <a:srgbClr val="C00000"/>
                </a:solidFill>
                <a:latin typeface="Arial" charset="0"/>
                <a:ea typeface="Arial" charset="0"/>
                <a:cs typeface="Arial" charset="0"/>
              </a:rPr>
              <a:t>Dr. Yvonne Bohr</a:t>
            </a:r>
          </a:p>
          <a:p>
            <a:pPr marL="171450" indent="-171450">
              <a:buFont typeface="Arial" charset="0"/>
              <a:buChar char="•"/>
            </a:pPr>
            <a:r>
              <a:rPr lang="en-US" sz="1200" spc="-55" dirty="0" smtClean="0">
                <a:latin typeface="Arial" charset="0"/>
                <a:ea typeface="Arial" charset="0"/>
                <a:cs typeface="Arial" charset="0"/>
              </a:rPr>
              <a:t>Nominated for the Canadian Psychological Association Section of Women in Psychology Mentoring Award</a:t>
            </a:r>
          </a:p>
          <a:p>
            <a:endParaRPr lang="en-US" sz="1200" spc="-55" dirty="0">
              <a:latin typeface="Arial" charset="0"/>
              <a:ea typeface="Arial" charset="0"/>
              <a:cs typeface="Arial" charset="0"/>
            </a:endParaRPr>
          </a:p>
          <a:p>
            <a:r>
              <a:rPr lang="en-US" sz="1200" spc="-55" dirty="0" smtClean="0">
                <a:solidFill>
                  <a:srgbClr val="C00000"/>
                </a:solidFill>
                <a:latin typeface="Arial" charset="0"/>
                <a:ea typeface="Arial" charset="0"/>
                <a:cs typeface="Arial" charset="0"/>
              </a:rPr>
              <a:t>Dr. Douglas Crawford</a:t>
            </a:r>
          </a:p>
          <a:p>
            <a:pPr marL="171450" indent="-171450">
              <a:buFont typeface="Arial" charset="0"/>
              <a:buChar char="•"/>
            </a:pPr>
            <a:r>
              <a:rPr lang="en-US" sz="1200" spc="-55" dirty="0" err="1" smtClean="0">
                <a:latin typeface="Arial" charset="0"/>
                <a:ea typeface="Arial" charset="0"/>
                <a:cs typeface="Arial" charset="0"/>
              </a:rPr>
              <a:t>Sarrazin</a:t>
            </a:r>
            <a:r>
              <a:rPr lang="en-US" sz="1200" spc="-55" dirty="0" smtClean="0">
                <a:latin typeface="Arial" charset="0"/>
                <a:ea typeface="Arial" charset="0"/>
                <a:cs typeface="Arial" charset="0"/>
              </a:rPr>
              <a:t> Award in Lectureship </a:t>
            </a:r>
            <a:endParaRPr lang="en-US" sz="1200" spc="-55" dirty="0">
              <a:latin typeface="Arial" charset="0"/>
              <a:ea typeface="Arial" charset="0"/>
              <a:cs typeface="Arial" charset="0"/>
            </a:endParaRPr>
          </a:p>
          <a:p>
            <a:pPr marL="171450" indent="-171450">
              <a:buFont typeface="Arial" charset="0"/>
              <a:buChar char="•"/>
            </a:pPr>
            <a:endParaRPr lang="en-US" sz="1200" spc="-55" dirty="0" smtClean="0">
              <a:latin typeface="Arial" charset="0"/>
              <a:ea typeface="Arial" charset="0"/>
              <a:cs typeface="Arial" charset="0"/>
            </a:endParaRPr>
          </a:p>
          <a:p>
            <a:pPr marL="171450" indent="-171450">
              <a:buFont typeface="Arial" charset="0"/>
              <a:buChar char="•"/>
            </a:pPr>
            <a:r>
              <a:rPr lang="en-US" sz="1200" spc="-55" dirty="0" smtClean="0">
                <a:latin typeface="Arial" charset="0"/>
                <a:ea typeface="Arial" charset="0"/>
                <a:cs typeface="Arial" charset="0"/>
              </a:rPr>
              <a:t>Research Award- Faculty of Health</a:t>
            </a:r>
          </a:p>
          <a:p>
            <a:endParaRPr lang="en-US" sz="1200" spc="-55" dirty="0" smtClean="0">
              <a:latin typeface="Arial" charset="0"/>
              <a:ea typeface="Arial" charset="0"/>
              <a:cs typeface="Arial" charset="0"/>
            </a:endParaRPr>
          </a:p>
          <a:p>
            <a:r>
              <a:rPr lang="en-US" sz="1200" spc="-55" dirty="0" smtClean="0">
                <a:solidFill>
                  <a:srgbClr val="C00000"/>
                </a:solidFill>
                <a:latin typeface="Arial" charset="0"/>
                <a:ea typeface="Arial" charset="0"/>
                <a:cs typeface="Arial" charset="0"/>
              </a:rPr>
              <a:t>Dr. Mary </a:t>
            </a:r>
            <a:r>
              <a:rPr lang="en-US" sz="1200" spc="-55" dirty="0" err="1" smtClean="0">
                <a:solidFill>
                  <a:srgbClr val="C00000"/>
                </a:solidFill>
                <a:latin typeface="Arial" charset="0"/>
                <a:ea typeface="Arial" charset="0"/>
                <a:cs typeface="Arial" charset="0"/>
              </a:rPr>
              <a:t>Desrocher</a:t>
            </a:r>
            <a:endParaRPr lang="en-US" sz="1200" spc="-55" dirty="0" smtClean="0">
              <a:solidFill>
                <a:srgbClr val="C00000"/>
              </a:solidFill>
              <a:latin typeface="Arial" charset="0"/>
              <a:ea typeface="Arial" charset="0"/>
              <a:cs typeface="Arial" charset="0"/>
            </a:endParaRPr>
          </a:p>
          <a:p>
            <a:pPr marL="171450" indent="-171450">
              <a:buFont typeface="Arial" charset="0"/>
              <a:buChar char="•"/>
            </a:pPr>
            <a:r>
              <a:rPr lang="en-US" sz="1200" spc="-55" dirty="0" smtClean="0">
                <a:latin typeface="Arial" charset="0"/>
                <a:ea typeface="Arial" charset="0"/>
                <a:cs typeface="Arial" charset="0"/>
              </a:rPr>
              <a:t>Ontario Psychological </a:t>
            </a:r>
            <a:r>
              <a:rPr lang="en-US" sz="1200" spc="-55" dirty="0" err="1" smtClean="0">
                <a:latin typeface="Arial" charset="0"/>
                <a:ea typeface="Arial" charset="0"/>
                <a:cs typeface="Arial" charset="0"/>
              </a:rPr>
              <a:t>Assocation</a:t>
            </a:r>
            <a:r>
              <a:rPr lang="en-US" sz="1200" spc="-55" dirty="0" smtClean="0">
                <a:latin typeface="Arial" charset="0"/>
                <a:ea typeface="Arial" charset="0"/>
                <a:cs typeface="Arial" charset="0"/>
              </a:rPr>
              <a:t> Harvey </a:t>
            </a:r>
            <a:r>
              <a:rPr lang="en-US" sz="1200" spc="-55" dirty="0" err="1" smtClean="0">
                <a:latin typeface="Arial" charset="0"/>
                <a:ea typeface="Arial" charset="0"/>
                <a:cs typeface="Arial" charset="0"/>
              </a:rPr>
              <a:t>Brooker</a:t>
            </a:r>
            <a:r>
              <a:rPr lang="en-US" sz="1200" spc="-55" dirty="0" smtClean="0">
                <a:latin typeface="Arial" charset="0"/>
                <a:ea typeface="Arial" charset="0"/>
                <a:cs typeface="Arial" charset="0"/>
              </a:rPr>
              <a:t> Award for Excellence in Clinical Teaching</a:t>
            </a:r>
          </a:p>
          <a:p>
            <a:pPr marL="171450" indent="-171450">
              <a:buFont typeface="Arial" charset="0"/>
              <a:buChar char="•"/>
            </a:pPr>
            <a:endParaRPr lang="en-US" sz="1200" spc="-55" dirty="0">
              <a:latin typeface="Arial" charset="0"/>
              <a:ea typeface="Arial" charset="0"/>
              <a:cs typeface="Arial" charset="0"/>
            </a:endParaRPr>
          </a:p>
        </p:txBody>
      </p:sp>
      <p:sp>
        <p:nvSpPr>
          <p:cNvPr id="12" name="TextBox 11"/>
          <p:cNvSpPr txBox="1"/>
          <p:nvPr/>
        </p:nvSpPr>
        <p:spPr>
          <a:xfrm>
            <a:off x="294024" y="5497063"/>
            <a:ext cx="2449176" cy="3323987"/>
          </a:xfrm>
          <a:prstGeom prst="rect">
            <a:avLst/>
          </a:prstGeom>
          <a:noFill/>
        </p:spPr>
        <p:txBody>
          <a:bodyPr wrap="square" rtlCol="0">
            <a:spAutoFit/>
          </a:bodyPr>
          <a:lstStyle/>
          <a:p>
            <a:r>
              <a:rPr lang="en-US" sz="1200" spc="-55" dirty="0">
                <a:solidFill>
                  <a:srgbClr val="C00000"/>
                </a:solidFill>
                <a:latin typeface="Arial" charset="0"/>
                <a:ea typeface="Arial" charset="0"/>
                <a:cs typeface="Arial" charset="0"/>
              </a:rPr>
              <a:t>Dr. Joel Katz</a:t>
            </a:r>
          </a:p>
          <a:p>
            <a:pPr marL="171450" indent="-171450">
              <a:buFont typeface="Arial" charset="0"/>
              <a:buChar char="•"/>
            </a:pPr>
            <a:r>
              <a:rPr lang="en-US" sz="1200" spc="-55" dirty="0">
                <a:latin typeface="Arial" charset="0"/>
                <a:ea typeface="Arial" charset="0"/>
                <a:cs typeface="Arial" charset="0"/>
              </a:rPr>
              <a:t>Canadian Psychological Association Donald O. </a:t>
            </a:r>
            <a:r>
              <a:rPr lang="en-US" sz="1200" spc="-55" dirty="0" err="1">
                <a:latin typeface="Arial" charset="0"/>
                <a:ea typeface="Arial" charset="0"/>
                <a:cs typeface="Arial" charset="0"/>
              </a:rPr>
              <a:t>Hebb</a:t>
            </a:r>
            <a:r>
              <a:rPr lang="en-US" sz="1200" spc="-55" dirty="0">
                <a:latin typeface="Arial" charset="0"/>
                <a:ea typeface="Arial" charset="0"/>
                <a:cs typeface="Arial" charset="0"/>
              </a:rPr>
              <a:t> Award for Distinguished Contributions to Psychology as a </a:t>
            </a:r>
            <a:r>
              <a:rPr lang="en-US" sz="1200" spc="-55" dirty="0" smtClean="0">
                <a:latin typeface="Arial" charset="0"/>
                <a:ea typeface="Arial" charset="0"/>
                <a:cs typeface="Arial" charset="0"/>
              </a:rPr>
              <a:t>Science</a:t>
            </a:r>
          </a:p>
          <a:p>
            <a:pPr marL="171450" indent="-171450">
              <a:buFont typeface="Arial" charset="0"/>
              <a:buChar char="•"/>
            </a:pPr>
            <a:endParaRPr lang="en-US" sz="1200" b="1" spc="-55" dirty="0">
              <a:latin typeface="Arial" charset="0"/>
              <a:ea typeface="Arial" charset="0"/>
              <a:cs typeface="Arial" charset="0"/>
            </a:endParaRPr>
          </a:p>
          <a:p>
            <a:pPr marL="171450" indent="-171450">
              <a:buFont typeface="Arial" charset="0"/>
              <a:buChar char="•"/>
            </a:pPr>
            <a:r>
              <a:rPr lang="en-US" sz="1200" spc="-55" dirty="0">
                <a:latin typeface="Arial" charset="0"/>
                <a:ea typeface="Arial" charset="0"/>
                <a:cs typeface="Arial" charset="0"/>
              </a:rPr>
              <a:t>Outstanding Pain Mentorship Award, Canadian Pain Society</a:t>
            </a:r>
          </a:p>
          <a:p>
            <a:pPr marL="171450" indent="-171450">
              <a:buFont typeface="Arial" charset="0"/>
              <a:buChar char="•"/>
            </a:pPr>
            <a:endParaRPr lang="en-US" sz="1200" spc="-55" dirty="0">
              <a:latin typeface="Arial" charset="0"/>
              <a:ea typeface="Arial" charset="0"/>
              <a:cs typeface="Arial" charset="0"/>
            </a:endParaRPr>
          </a:p>
          <a:p>
            <a:pPr marL="171450" indent="-171450">
              <a:buFont typeface="Arial" charset="0"/>
              <a:buChar char="•"/>
            </a:pPr>
            <a:r>
              <a:rPr lang="en-US" sz="1200" spc="-55" dirty="0">
                <a:latin typeface="Arial" charset="0"/>
                <a:ea typeface="Arial" charset="0"/>
                <a:cs typeface="Arial" charset="0"/>
              </a:rPr>
              <a:t>Most Cited Paper Award, recognition of article by </a:t>
            </a:r>
            <a:r>
              <a:rPr lang="en-US" sz="1200" u="sng" spc="-55" dirty="0" err="1">
                <a:latin typeface="Arial" charset="0"/>
                <a:ea typeface="Arial" charset="0"/>
                <a:cs typeface="Arial" charset="0"/>
              </a:rPr>
              <a:t>Pag</a:t>
            </a:r>
            <a:r>
              <a:rPr lang="en-US" sz="1200" u="sng" dirty="0" err="1">
                <a:latin typeface="Arial" charset="0"/>
                <a:ea typeface="Arial" charset="0"/>
                <a:cs typeface="Arial" charset="0"/>
              </a:rPr>
              <a:t>é</a:t>
            </a:r>
            <a:r>
              <a:rPr lang="en-US" sz="1200" u="sng" dirty="0">
                <a:latin typeface="Arial" charset="0"/>
                <a:ea typeface="Arial" charset="0"/>
                <a:cs typeface="Arial" charset="0"/>
              </a:rPr>
              <a:t>, </a:t>
            </a:r>
            <a:r>
              <a:rPr lang="en-US" sz="1200" dirty="0">
                <a:latin typeface="Arial" charset="0"/>
                <a:ea typeface="Arial" charset="0"/>
                <a:cs typeface="Arial" charset="0"/>
              </a:rPr>
              <a:t>Katz, et al. (</a:t>
            </a:r>
            <a:r>
              <a:rPr lang="en-US" sz="1200" i="1" dirty="0">
                <a:latin typeface="Arial" charset="0"/>
                <a:ea typeface="Arial" charset="0"/>
                <a:cs typeface="Arial" charset="0"/>
              </a:rPr>
              <a:t>Pain 2015</a:t>
            </a:r>
            <a:r>
              <a:rPr lang="en-US" sz="1200" dirty="0">
                <a:latin typeface="Arial" charset="0"/>
                <a:ea typeface="Arial" charset="0"/>
                <a:cs typeface="Arial" charset="0"/>
              </a:rPr>
              <a:t>: </a:t>
            </a:r>
            <a:r>
              <a:rPr lang="en-US" sz="1200" i="1" dirty="0">
                <a:latin typeface="Arial" charset="0"/>
                <a:ea typeface="Arial" charset="0"/>
                <a:cs typeface="Arial" charset="0"/>
              </a:rPr>
              <a:t>156;460-68) </a:t>
            </a:r>
            <a:r>
              <a:rPr lang="en-US" sz="1200" dirty="0">
                <a:latin typeface="Arial" charset="0"/>
                <a:ea typeface="Arial" charset="0"/>
                <a:cs typeface="Arial" charset="0"/>
              </a:rPr>
              <a:t>as a 2015 “Top 25 Cited Article” in the Journal </a:t>
            </a:r>
            <a:r>
              <a:rPr lang="en-US" sz="1200" i="1" dirty="0">
                <a:latin typeface="Arial" charset="0"/>
                <a:ea typeface="Arial" charset="0"/>
                <a:cs typeface="Arial" charset="0"/>
              </a:rPr>
              <a:t>Pain</a:t>
            </a:r>
            <a:endParaRPr lang="en-US" sz="1200" i="1" spc="-55" dirty="0">
              <a:latin typeface="Arial" charset="0"/>
              <a:ea typeface="Arial" charset="0"/>
              <a:cs typeface="Arial" charset="0"/>
            </a:endParaRPr>
          </a:p>
          <a:p>
            <a:endParaRPr lang="en-US" dirty="0"/>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0199" y="5897788"/>
            <a:ext cx="3683000" cy="2667000"/>
          </a:xfrm>
          <a:prstGeom prst="rect">
            <a:avLst/>
          </a:prstGeom>
          <a:ln>
            <a:solidFill>
              <a:schemeClr val="tx1"/>
            </a:solidFill>
          </a:ln>
        </p:spPr>
      </p:pic>
      <p:sp>
        <p:nvSpPr>
          <p:cNvPr id="3" name="TextBox 2"/>
          <p:cNvSpPr txBox="1"/>
          <p:nvPr/>
        </p:nvSpPr>
        <p:spPr>
          <a:xfrm>
            <a:off x="2870199" y="5291945"/>
            <a:ext cx="3683000" cy="492443"/>
          </a:xfrm>
          <a:prstGeom prst="rect">
            <a:avLst/>
          </a:prstGeom>
          <a:solidFill>
            <a:schemeClr val="bg1">
              <a:lumMod val="75000"/>
            </a:schemeClr>
          </a:solidFill>
          <a:ln>
            <a:solidFill>
              <a:srgbClr val="C00000"/>
            </a:solidFill>
          </a:ln>
        </p:spPr>
        <p:txBody>
          <a:bodyPr wrap="square" rtlCol="0">
            <a:spAutoFit/>
          </a:bodyPr>
          <a:lstStyle/>
          <a:p>
            <a:r>
              <a:rPr lang="en-US" sz="1300" dirty="0" smtClean="0">
                <a:ea typeface="Arial" charset="0"/>
                <a:cs typeface="Arial" charset="0"/>
              </a:rPr>
              <a:t>Below: </a:t>
            </a:r>
            <a:r>
              <a:rPr lang="en-US" sz="1300" dirty="0" smtClean="0">
                <a:solidFill>
                  <a:srgbClr val="C00000"/>
                </a:solidFill>
                <a:ea typeface="Arial" charset="0"/>
                <a:cs typeface="Arial" charset="0"/>
              </a:rPr>
              <a:t>Dr. Joel Katz </a:t>
            </a:r>
            <a:r>
              <a:rPr lang="en-US" sz="1300" dirty="0" smtClean="0">
                <a:ea typeface="Arial" charset="0"/>
                <a:cs typeface="Arial" charset="0"/>
              </a:rPr>
              <a:t>receiving the Donald O. </a:t>
            </a:r>
            <a:r>
              <a:rPr lang="en-US" sz="1300" dirty="0" err="1" smtClean="0">
                <a:ea typeface="Arial" charset="0"/>
                <a:cs typeface="Arial" charset="0"/>
              </a:rPr>
              <a:t>Hebb</a:t>
            </a:r>
            <a:r>
              <a:rPr lang="en-US" sz="1300" dirty="0" smtClean="0">
                <a:ea typeface="Arial" charset="0"/>
                <a:cs typeface="Arial" charset="0"/>
              </a:rPr>
              <a:t> Award at the  2016 CPA convention in Victoria, BC</a:t>
            </a:r>
            <a:r>
              <a:rPr lang="en-US" sz="1200" dirty="0" smtClean="0">
                <a:ea typeface="Arial" charset="0"/>
                <a:cs typeface="Arial" charset="0"/>
              </a:rPr>
              <a:t>. </a:t>
            </a:r>
            <a:endParaRPr lang="en-US" sz="1200" dirty="0">
              <a:ea typeface="Arial" charset="0"/>
              <a:cs typeface="Arial" charset="0"/>
            </a:endParaRPr>
          </a:p>
        </p:txBody>
      </p:sp>
      <p:pic>
        <p:nvPicPr>
          <p:cNvPr id="7" name="Picture 6"/>
          <p:cNvPicPr>
            <a:picLocks noChangeAspect="1"/>
          </p:cNvPicPr>
          <p:nvPr/>
        </p:nvPicPr>
        <p:blipFill>
          <a:blip r:embed="rId3"/>
          <a:stretch>
            <a:fillRect/>
          </a:stretch>
        </p:blipFill>
        <p:spPr>
          <a:xfrm flipH="1">
            <a:off x="2541728" y="2339226"/>
            <a:ext cx="656942" cy="919975"/>
          </a:xfrm>
          <a:prstGeom prst="rect">
            <a:avLst/>
          </a:prstGeom>
        </p:spPr>
      </p:pic>
      <p:sp>
        <p:nvSpPr>
          <p:cNvPr id="15"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32</a:t>
            </a:r>
            <a:endParaRPr dirty="0"/>
          </a:p>
        </p:txBody>
      </p:sp>
    </p:spTree>
    <p:extLst>
      <p:ext uri="{BB962C8B-B14F-4D97-AF65-F5344CB8AC3E}">
        <p14:creationId xmlns:p14="http://schemas.microsoft.com/office/powerpoint/2010/main" val="13206946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Faculty Awards</a:t>
            </a:r>
            <a:endParaRPr lang="en-US" dirty="0"/>
          </a:p>
        </p:txBody>
      </p:sp>
      <p:sp>
        <p:nvSpPr>
          <p:cNvPr id="3" name="Text Placeholder 2"/>
          <p:cNvSpPr>
            <a:spLocks noGrp="1"/>
          </p:cNvSpPr>
          <p:nvPr>
            <p:ph type="body" idx="1"/>
          </p:nvPr>
        </p:nvSpPr>
        <p:spPr>
          <a:xfrm>
            <a:off x="457200" y="1676400"/>
            <a:ext cx="6019800" cy="7017306"/>
          </a:xfrm>
        </p:spPr>
        <p:txBody>
          <a:bodyPr/>
          <a:lstStyle/>
          <a:p>
            <a:r>
              <a:rPr lang="en-US" spc="-55" dirty="0">
                <a:solidFill>
                  <a:srgbClr val="C00000"/>
                </a:solidFill>
                <a:latin typeface="Arial" charset="0"/>
                <a:ea typeface="Arial" charset="0"/>
                <a:cs typeface="Arial" charset="0"/>
              </a:rPr>
              <a:t>Dr. Louise Hartley</a:t>
            </a:r>
          </a:p>
          <a:p>
            <a:pPr marL="171450" indent="-171450">
              <a:buFont typeface="Arial" charset="0"/>
              <a:buChar char="•"/>
            </a:pPr>
            <a:r>
              <a:rPr lang="en-US" spc="-55" dirty="0">
                <a:latin typeface="Arial" charset="0"/>
                <a:ea typeface="Arial" charset="0"/>
                <a:cs typeface="Arial" charset="0"/>
              </a:rPr>
              <a:t>The President’s Leadership Award, York </a:t>
            </a:r>
            <a:r>
              <a:rPr lang="en-US" spc="-55" dirty="0" smtClean="0">
                <a:latin typeface="Arial" charset="0"/>
                <a:ea typeface="Arial" charset="0"/>
                <a:cs typeface="Arial" charset="0"/>
              </a:rPr>
              <a:t>University</a:t>
            </a:r>
            <a:endParaRPr lang="en-US" spc="-55" dirty="0" smtClean="0">
              <a:solidFill>
                <a:srgbClr val="C00000"/>
              </a:solidFill>
              <a:latin typeface="Arial" charset="0"/>
              <a:ea typeface="Arial" charset="0"/>
              <a:cs typeface="Arial" charset="0"/>
            </a:endParaRPr>
          </a:p>
          <a:p>
            <a:endParaRPr lang="en-US" spc="-55" dirty="0" smtClean="0">
              <a:solidFill>
                <a:srgbClr val="C00000"/>
              </a:solidFill>
              <a:latin typeface="Arial" charset="0"/>
              <a:ea typeface="Arial" charset="0"/>
              <a:cs typeface="Arial" charset="0"/>
            </a:endParaRPr>
          </a:p>
          <a:p>
            <a:r>
              <a:rPr lang="en-US" spc="-55" dirty="0" smtClean="0">
                <a:solidFill>
                  <a:srgbClr val="C00000"/>
                </a:solidFill>
                <a:latin typeface="Arial" charset="0"/>
                <a:ea typeface="Arial" charset="0"/>
                <a:cs typeface="Arial" charset="0"/>
              </a:rPr>
              <a:t>Dr</a:t>
            </a:r>
            <a:r>
              <a:rPr lang="en-US" spc="-55" dirty="0">
                <a:solidFill>
                  <a:srgbClr val="C00000"/>
                </a:solidFill>
                <a:latin typeface="Arial" charset="0"/>
                <a:ea typeface="Arial" charset="0"/>
                <a:cs typeface="Arial" charset="0"/>
              </a:rPr>
              <a:t>. Michaela </a:t>
            </a:r>
            <a:r>
              <a:rPr lang="en-US" spc="-55" dirty="0" err="1">
                <a:solidFill>
                  <a:srgbClr val="C00000"/>
                </a:solidFill>
                <a:latin typeface="Arial" charset="0"/>
                <a:ea typeface="Arial" charset="0"/>
                <a:cs typeface="Arial" charset="0"/>
              </a:rPr>
              <a:t>Hynie</a:t>
            </a:r>
            <a:endParaRPr lang="en-US" spc="-55" dirty="0">
              <a:solidFill>
                <a:srgbClr val="C00000"/>
              </a:solidFill>
              <a:latin typeface="Arial" charset="0"/>
              <a:ea typeface="Arial" charset="0"/>
              <a:cs typeface="Arial" charset="0"/>
            </a:endParaRPr>
          </a:p>
          <a:p>
            <a:pPr marL="171450" indent="-171450">
              <a:buFont typeface="Arial" charset="0"/>
              <a:buChar char="•"/>
            </a:pPr>
            <a:r>
              <a:rPr lang="en-US" spc="-55" dirty="0">
                <a:latin typeface="Arial" charset="0"/>
                <a:ea typeface="Arial" charset="0"/>
                <a:cs typeface="Arial" charset="0"/>
              </a:rPr>
              <a:t>President of the Canadian Association of Refugee and Forced Migration Studies (CARFMS)</a:t>
            </a:r>
            <a:endParaRPr lang="en-US" dirty="0"/>
          </a:p>
          <a:p>
            <a:endParaRPr lang="en-US" spc="-55" dirty="0" smtClean="0">
              <a:solidFill>
                <a:srgbClr val="C00000"/>
              </a:solidFill>
              <a:latin typeface="Arial" charset="0"/>
              <a:ea typeface="Arial" charset="0"/>
              <a:cs typeface="Arial" charset="0"/>
            </a:endParaRPr>
          </a:p>
          <a:p>
            <a:r>
              <a:rPr lang="en-US" spc="-55" dirty="0" smtClean="0">
                <a:solidFill>
                  <a:srgbClr val="C00000"/>
                </a:solidFill>
                <a:latin typeface="Arial" charset="0"/>
                <a:ea typeface="Arial" charset="0"/>
                <a:cs typeface="Arial" charset="0"/>
              </a:rPr>
              <a:t>Dr. Raymond Mar</a:t>
            </a:r>
          </a:p>
          <a:p>
            <a:pPr marL="171450" indent="-171450">
              <a:buFont typeface="Arial" charset="0"/>
              <a:buChar char="•"/>
            </a:pPr>
            <a:r>
              <a:rPr lang="en-US" spc="-55" dirty="0" smtClean="0">
                <a:latin typeface="Arial" charset="0"/>
                <a:ea typeface="Arial" charset="0"/>
                <a:cs typeface="Arial" charset="0"/>
              </a:rPr>
              <a:t>The Tom </a:t>
            </a:r>
            <a:r>
              <a:rPr lang="en-US" spc="-55" dirty="0" err="1" smtClean="0">
                <a:latin typeface="Arial" charset="0"/>
                <a:ea typeface="Arial" charset="0"/>
                <a:cs typeface="Arial" charset="0"/>
              </a:rPr>
              <a:t>Trabasso</a:t>
            </a:r>
            <a:r>
              <a:rPr lang="en-US" spc="-55" dirty="0" smtClean="0">
                <a:latin typeface="Arial" charset="0"/>
                <a:ea typeface="Arial" charset="0"/>
                <a:cs typeface="Arial" charset="0"/>
              </a:rPr>
              <a:t> Young Investigator Award from the Society for Text &amp; Discourse </a:t>
            </a:r>
          </a:p>
          <a:p>
            <a:endParaRPr lang="en-US" spc="-55" dirty="0">
              <a:latin typeface="Arial" charset="0"/>
              <a:ea typeface="Arial" charset="0"/>
              <a:cs typeface="Arial" charset="0"/>
            </a:endParaRPr>
          </a:p>
          <a:p>
            <a:r>
              <a:rPr lang="en-US" spc="-55" dirty="0" smtClean="0">
                <a:solidFill>
                  <a:srgbClr val="C00000"/>
                </a:solidFill>
                <a:latin typeface="Arial" charset="0"/>
                <a:ea typeface="Arial" charset="0"/>
                <a:cs typeface="Arial" charset="0"/>
              </a:rPr>
              <a:t>Dr. Amy </a:t>
            </a:r>
            <a:r>
              <a:rPr lang="en-US" spc="-55" dirty="0" err="1" smtClean="0">
                <a:solidFill>
                  <a:srgbClr val="C00000"/>
                </a:solidFill>
                <a:latin typeface="Arial" charset="0"/>
                <a:ea typeface="Arial" charset="0"/>
                <a:cs typeface="Arial" charset="0"/>
              </a:rPr>
              <a:t>Muise</a:t>
            </a:r>
            <a:endParaRPr lang="en-US" spc="-55" dirty="0" smtClean="0">
              <a:solidFill>
                <a:srgbClr val="C00000"/>
              </a:solidFill>
              <a:latin typeface="Arial" charset="0"/>
              <a:ea typeface="Arial" charset="0"/>
              <a:cs typeface="Arial" charset="0"/>
            </a:endParaRPr>
          </a:p>
          <a:p>
            <a:pPr marL="171450" indent="-171450">
              <a:buFont typeface="Arial" charset="0"/>
              <a:buChar char="•"/>
            </a:pPr>
            <a:r>
              <a:rPr lang="en-US" spc="-55" dirty="0" smtClean="0">
                <a:latin typeface="Arial" charset="0"/>
                <a:ea typeface="Arial" charset="0"/>
                <a:cs typeface="Arial" charset="0"/>
              </a:rPr>
              <a:t>Canadian Psychological Association (CPA) President’s New Researcher Award</a:t>
            </a:r>
          </a:p>
          <a:p>
            <a:endParaRPr lang="en-US" spc="-55" dirty="0">
              <a:latin typeface="Arial" charset="0"/>
              <a:ea typeface="Arial" charset="0"/>
              <a:cs typeface="Arial" charset="0"/>
            </a:endParaRPr>
          </a:p>
          <a:p>
            <a:r>
              <a:rPr lang="en-US" spc="-55" dirty="0" smtClean="0">
                <a:solidFill>
                  <a:srgbClr val="C00000"/>
                </a:solidFill>
                <a:latin typeface="Arial" charset="0"/>
                <a:ea typeface="Arial" charset="0"/>
                <a:cs typeface="Arial" charset="0"/>
              </a:rPr>
              <a:t>Dr. </a:t>
            </a:r>
            <a:r>
              <a:rPr lang="en-US" spc="-55" dirty="0" err="1" smtClean="0">
                <a:solidFill>
                  <a:srgbClr val="C00000"/>
                </a:solidFill>
                <a:latin typeface="Arial" charset="0"/>
                <a:ea typeface="Arial" charset="0"/>
                <a:cs typeface="Arial" charset="0"/>
              </a:rPr>
              <a:t>Jolynn</a:t>
            </a:r>
            <a:r>
              <a:rPr lang="en-US" spc="-55" dirty="0" smtClean="0">
                <a:solidFill>
                  <a:srgbClr val="C00000"/>
                </a:solidFill>
                <a:latin typeface="Arial" charset="0"/>
                <a:ea typeface="Arial" charset="0"/>
                <a:cs typeface="Arial" charset="0"/>
              </a:rPr>
              <a:t> </a:t>
            </a:r>
            <a:r>
              <a:rPr lang="en-US" spc="-55" dirty="0" err="1" smtClean="0">
                <a:solidFill>
                  <a:srgbClr val="C00000"/>
                </a:solidFill>
                <a:latin typeface="Arial" charset="0"/>
                <a:ea typeface="Arial" charset="0"/>
                <a:cs typeface="Arial" charset="0"/>
              </a:rPr>
              <a:t>Pek</a:t>
            </a:r>
            <a:endParaRPr lang="en-US" spc="-55" dirty="0" smtClean="0">
              <a:solidFill>
                <a:srgbClr val="C00000"/>
              </a:solidFill>
              <a:latin typeface="Arial" charset="0"/>
              <a:ea typeface="Arial" charset="0"/>
              <a:cs typeface="Arial" charset="0"/>
            </a:endParaRPr>
          </a:p>
          <a:p>
            <a:pPr marL="171450" indent="-171450">
              <a:buFont typeface="Arial" charset="0"/>
              <a:buChar char="•"/>
            </a:pPr>
            <a:r>
              <a:rPr lang="en-US" spc="-55" dirty="0" smtClean="0">
                <a:latin typeface="Arial" charset="0"/>
                <a:ea typeface="Arial" charset="0"/>
                <a:cs typeface="Arial" charset="0"/>
              </a:rPr>
              <a:t>Ontario Ministry of Research and Innovation’s Early Research Award</a:t>
            </a:r>
          </a:p>
          <a:p>
            <a:endParaRPr lang="en-US" spc="-55" dirty="0">
              <a:latin typeface="Arial" charset="0"/>
              <a:ea typeface="Arial" charset="0"/>
              <a:cs typeface="Arial" charset="0"/>
            </a:endParaRPr>
          </a:p>
          <a:p>
            <a:r>
              <a:rPr lang="en-US" spc="-55" dirty="0" smtClean="0">
                <a:solidFill>
                  <a:srgbClr val="C00000"/>
                </a:solidFill>
                <a:latin typeface="Arial" charset="0"/>
                <a:ea typeface="Arial" charset="0"/>
                <a:cs typeface="Arial" charset="0"/>
              </a:rPr>
              <a:t>Dr. Debra </a:t>
            </a:r>
            <a:r>
              <a:rPr lang="en-US" spc="-55" dirty="0" err="1" smtClean="0">
                <a:solidFill>
                  <a:srgbClr val="C00000"/>
                </a:solidFill>
                <a:latin typeface="Arial" charset="0"/>
                <a:ea typeface="Arial" charset="0"/>
                <a:cs typeface="Arial" charset="0"/>
              </a:rPr>
              <a:t>Pepler</a:t>
            </a:r>
            <a:endParaRPr lang="en-US" spc="-55" dirty="0" smtClean="0">
              <a:solidFill>
                <a:srgbClr val="C00000"/>
              </a:solidFill>
              <a:latin typeface="Arial" charset="0"/>
              <a:ea typeface="Arial" charset="0"/>
              <a:cs typeface="Arial" charset="0"/>
            </a:endParaRPr>
          </a:p>
          <a:p>
            <a:pPr marL="171450" indent="-171450">
              <a:buFont typeface="Arial" charset="0"/>
              <a:buChar char="•"/>
            </a:pPr>
            <a:r>
              <a:rPr lang="en-US" spc="-55" dirty="0" smtClean="0">
                <a:latin typeface="Arial" charset="0"/>
                <a:ea typeface="Arial" charset="0"/>
                <a:cs typeface="Arial" charset="0"/>
              </a:rPr>
              <a:t>Queen’s University Doctorate of Science, </a:t>
            </a:r>
            <a:r>
              <a:rPr lang="en-US" spc="-55" dirty="0" err="1" smtClean="0">
                <a:latin typeface="Arial" charset="0"/>
                <a:ea typeface="Arial" charset="0"/>
                <a:cs typeface="Arial" charset="0"/>
              </a:rPr>
              <a:t>Honoris</a:t>
            </a:r>
            <a:r>
              <a:rPr lang="en-US" spc="-55" dirty="0" smtClean="0">
                <a:latin typeface="Arial" charset="0"/>
                <a:ea typeface="Arial" charset="0"/>
                <a:cs typeface="Arial" charset="0"/>
              </a:rPr>
              <a:t> </a:t>
            </a:r>
            <a:r>
              <a:rPr lang="en-US" spc="-55" dirty="0" err="1" smtClean="0">
                <a:latin typeface="Arial" charset="0"/>
                <a:ea typeface="Arial" charset="0"/>
                <a:cs typeface="Arial" charset="0"/>
              </a:rPr>
              <a:t>Causa</a:t>
            </a:r>
            <a:endParaRPr lang="en-US" spc="-55" dirty="0">
              <a:latin typeface="Arial" charset="0"/>
              <a:ea typeface="Arial" charset="0"/>
              <a:cs typeface="Arial" charset="0"/>
            </a:endParaRPr>
          </a:p>
          <a:p>
            <a:pPr marL="171450" indent="-171450">
              <a:buFont typeface="Arial" charset="0"/>
              <a:buChar char="•"/>
            </a:pPr>
            <a:endParaRPr lang="en-US" spc="-55" dirty="0" smtClean="0">
              <a:latin typeface="Arial" charset="0"/>
              <a:ea typeface="Arial" charset="0"/>
              <a:cs typeface="Arial" charset="0"/>
            </a:endParaRPr>
          </a:p>
          <a:p>
            <a:pPr marL="171450" indent="-171450">
              <a:buFont typeface="Arial" charset="0"/>
              <a:buChar char="•"/>
            </a:pPr>
            <a:r>
              <a:rPr lang="en-US" spc="-55" dirty="0" smtClean="0">
                <a:latin typeface="Arial" charset="0"/>
                <a:ea typeface="Arial" charset="0"/>
                <a:cs typeface="Arial" charset="0"/>
              </a:rPr>
              <a:t>UNICEF </a:t>
            </a:r>
            <a:r>
              <a:rPr lang="en-US" spc="-55" dirty="0" err="1" smtClean="0">
                <a:latin typeface="Arial" charset="0"/>
                <a:ea typeface="Arial" charset="0"/>
                <a:cs typeface="Arial" charset="0"/>
              </a:rPr>
              <a:t>Innocenti</a:t>
            </a:r>
            <a:r>
              <a:rPr lang="en-US" spc="-55" dirty="0" smtClean="0">
                <a:latin typeface="Arial" charset="0"/>
                <a:ea typeface="Arial" charset="0"/>
                <a:cs typeface="Arial" charset="0"/>
              </a:rPr>
              <a:t> Research Centre Senior Research Fellow</a:t>
            </a:r>
          </a:p>
          <a:p>
            <a:endParaRPr lang="en-US" spc="-55" dirty="0">
              <a:latin typeface="Arial" charset="0"/>
              <a:ea typeface="Arial" charset="0"/>
              <a:cs typeface="Arial" charset="0"/>
            </a:endParaRPr>
          </a:p>
          <a:p>
            <a:r>
              <a:rPr lang="en-US" spc="-55" dirty="0" smtClean="0">
                <a:solidFill>
                  <a:srgbClr val="C00000"/>
                </a:solidFill>
                <a:latin typeface="Arial" charset="0"/>
                <a:ea typeface="Arial" charset="0"/>
                <a:cs typeface="Arial" charset="0"/>
              </a:rPr>
              <a:t>Dr. Rebecca Pillai Riddell</a:t>
            </a:r>
          </a:p>
          <a:p>
            <a:pPr marL="171450" indent="-171450">
              <a:buFont typeface="Arial" charset="0"/>
              <a:buChar char="•"/>
            </a:pPr>
            <a:r>
              <a:rPr lang="en-US" spc="-55" dirty="0" smtClean="0">
                <a:latin typeface="Arial" charset="0"/>
                <a:ea typeface="Arial" charset="0"/>
                <a:cs typeface="Arial" charset="0"/>
              </a:rPr>
              <a:t>York University’s Presidential Emerging Research Leadership Award </a:t>
            </a:r>
          </a:p>
          <a:p>
            <a:pPr marL="171450" indent="-171450">
              <a:buFont typeface="Arial" charset="0"/>
              <a:buChar char="•"/>
            </a:pPr>
            <a:endParaRPr lang="en-US" spc="-55" dirty="0">
              <a:latin typeface="Arial" charset="0"/>
              <a:ea typeface="Arial" charset="0"/>
              <a:cs typeface="Arial" charset="0"/>
            </a:endParaRPr>
          </a:p>
          <a:p>
            <a:pPr marL="171450" indent="-171450">
              <a:buFont typeface="Arial" charset="0"/>
              <a:buChar char="•"/>
            </a:pPr>
            <a:r>
              <a:rPr lang="en-US" spc="-55" dirty="0" smtClean="0">
                <a:latin typeface="Arial" charset="0"/>
                <a:ea typeface="Arial" charset="0"/>
                <a:cs typeface="Arial" charset="0"/>
              </a:rPr>
              <a:t>York University Academic Innovation Fund</a:t>
            </a:r>
          </a:p>
          <a:p>
            <a:endParaRPr lang="en-US" spc="-55" dirty="0">
              <a:latin typeface="Arial" charset="0"/>
              <a:ea typeface="Arial" charset="0"/>
              <a:cs typeface="Arial" charset="0"/>
            </a:endParaRPr>
          </a:p>
          <a:p>
            <a:r>
              <a:rPr lang="en-US" spc="-55" dirty="0" smtClean="0">
                <a:solidFill>
                  <a:srgbClr val="C00000"/>
                </a:solidFill>
                <a:latin typeface="Arial" charset="0"/>
                <a:ea typeface="Arial" charset="0"/>
                <a:cs typeface="Arial" charset="0"/>
              </a:rPr>
              <a:t>Dr. Shayna Rosenbaum</a:t>
            </a:r>
          </a:p>
          <a:p>
            <a:pPr marL="171450" indent="-171450">
              <a:buFont typeface="Arial" charset="0"/>
              <a:buChar char="•"/>
            </a:pPr>
            <a:r>
              <a:rPr lang="en-US" spc="-55" dirty="0" smtClean="0">
                <a:latin typeface="Arial" charset="0"/>
                <a:ea typeface="Arial" charset="0"/>
                <a:cs typeface="Arial" charset="0"/>
              </a:rPr>
              <a:t>INS Award for Early Career Research, International Neuropsychological Society </a:t>
            </a:r>
          </a:p>
          <a:p>
            <a:pPr marL="171450" indent="-171450">
              <a:buFont typeface="Arial" charset="0"/>
              <a:buChar char="•"/>
            </a:pPr>
            <a:endParaRPr lang="en-US" spc="-55" dirty="0">
              <a:latin typeface="Arial" charset="0"/>
              <a:ea typeface="Arial" charset="0"/>
              <a:cs typeface="Arial" charset="0"/>
            </a:endParaRPr>
          </a:p>
          <a:p>
            <a:pPr marL="171450" indent="-171450">
              <a:buFont typeface="Arial" charset="0"/>
              <a:buChar char="•"/>
            </a:pPr>
            <a:r>
              <a:rPr lang="en-US" spc="-55" dirty="0" smtClean="0">
                <a:latin typeface="Arial" charset="0"/>
                <a:ea typeface="Arial" charset="0"/>
                <a:cs typeface="Arial" charset="0"/>
              </a:rPr>
              <a:t>York University’s Teaching Award-Established Career</a:t>
            </a:r>
          </a:p>
          <a:p>
            <a:endParaRPr lang="en-US" spc="-55" dirty="0">
              <a:latin typeface="Arial" charset="0"/>
              <a:ea typeface="Arial" charset="0"/>
              <a:cs typeface="Arial" charset="0"/>
            </a:endParaRPr>
          </a:p>
          <a:p>
            <a:r>
              <a:rPr lang="en-US" spc="-55" dirty="0" smtClean="0">
                <a:solidFill>
                  <a:srgbClr val="C00000"/>
                </a:solidFill>
                <a:latin typeface="Arial" charset="0"/>
                <a:ea typeface="Arial" charset="0"/>
                <a:cs typeface="Arial" charset="0"/>
              </a:rPr>
              <a:t>Dr. Alexandra Rutherford</a:t>
            </a:r>
          </a:p>
          <a:p>
            <a:pPr marL="171450" indent="-171450">
              <a:buFont typeface="Arial" charset="0"/>
              <a:buChar char="•"/>
            </a:pPr>
            <a:r>
              <a:rPr lang="en-US" spc="-55" dirty="0" smtClean="0">
                <a:latin typeface="Arial" charset="0"/>
                <a:ea typeface="Arial" charset="0"/>
                <a:cs typeface="Arial" charset="0"/>
              </a:rPr>
              <a:t>Association for Women in Psychology’s Florence Denmark Distinguished Mentoring Award</a:t>
            </a:r>
          </a:p>
          <a:p>
            <a:endParaRPr lang="en-US" spc="-55" dirty="0">
              <a:latin typeface="Arial" charset="0"/>
              <a:ea typeface="Arial" charset="0"/>
              <a:cs typeface="Arial" charset="0"/>
            </a:endParaRPr>
          </a:p>
          <a:p>
            <a:r>
              <a:rPr lang="en-US" spc="-55" dirty="0" smtClean="0">
                <a:solidFill>
                  <a:srgbClr val="C00000"/>
                </a:solidFill>
                <a:latin typeface="Arial" charset="0"/>
                <a:ea typeface="Arial" charset="0"/>
                <a:cs typeface="Arial" charset="0"/>
              </a:rPr>
              <a:t>Dr. Thomas </a:t>
            </a:r>
            <a:r>
              <a:rPr lang="en-US" spc="-55" dirty="0" err="1" smtClean="0">
                <a:solidFill>
                  <a:srgbClr val="C00000"/>
                </a:solidFill>
                <a:latin typeface="Arial" charset="0"/>
                <a:ea typeface="Arial" charset="0"/>
                <a:cs typeface="Arial" charset="0"/>
              </a:rPr>
              <a:t>Teo</a:t>
            </a:r>
            <a:endParaRPr lang="en-US" spc="-55" dirty="0" smtClean="0">
              <a:solidFill>
                <a:srgbClr val="C00000"/>
              </a:solidFill>
              <a:latin typeface="Arial" charset="0"/>
              <a:ea typeface="Arial" charset="0"/>
              <a:cs typeface="Arial" charset="0"/>
            </a:endParaRPr>
          </a:p>
          <a:p>
            <a:pPr marL="171450" indent="-171450">
              <a:buFont typeface="Arial" charset="0"/>
              <a:buChar char="•"/>
            </a:pPr>
            <a:r>
              <a:rPr lang="en-US" spc="-55" dirty="0" smtClean="0">
                <a:latin typeface="Arial" charset="0"/>
                <a:ea typeface="Arial" charset="0"/>
                <a:cs typeface="Arial" charset="0"/>
              </a:rPr>
              <a:t>President, American Psychological Association, Division 24: Society for Theoretical and Philosophical Psychology  </a:t>
            </a:r>
          </a:p>
          <a:p>
            <a:pPr marL="171450" indent="-171450">
              <a:buFont typeface="Arial" charset="0"/>
              <a:buChar char="•"/>
            </a:pPr>
            <a:endParaRPr lang="en-US" spc="-55" dirty="0" smtClean="0">
              <a:latin typeface="Arial" charset="0"/>
              <a:ea typeface="Arial" charset="0"/>
              <a:cs typeface="Arial" charset="0"/>
            </a:endParaRPr>
          </a:p>
        </p:txBody>
      </p:sp>
      <p:sp>
        <p:nvSpPr>
          <p:cNvPr id="6"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33</a:t>
            </a:r>
            <a:endParaRPr dirty="0"/>
          </a:p>
        </p:txBody>
      </p:sp>
    </p:spTree>
    <p:extLst>
      <p:ext uri="{BB962C8B-B14F-4D97-AF65-F5344CB8AC3E}">
        <p14:creationId xmlns:p14="http://schemas.microsoft.com/office/powerpoint/2010/main" val="14924317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smtClean="0"/>
              <a:t>Faculty Awards</a:t>
            </a:r>
            <a:endParaRPr lang="en-US"/>
          </a:p>
        </p:txBody>
      </p:sp>
      <p:sp>
        <p:nvSpPr>
          <p:cNvPr id="3" name="Text Placeholder 2"/>
          <p:cNvSpPr>
            <a:spLocks noGrp="1"/>
          </p:cNvSpPr>
          <p:nvPr>
            <p:ph type="body" idx="1"/>
          </p:nvPr>
        </p:nvSpPr>
        <p:spPr>
          <a:xfrm>
            <a:off x="359836" y="2111677"/>
            <a:ext cx="6138326" cy="2031325"/>
          </a:xfrm>
        </p:spPr>
        <p:txBody>
          <a:bodyPr/>
          <a:lstStyle/>
          <a:p>
            <a:r>
              <a:rPr lang="en-US" spc="-55" dirty="0" smtClean="0">
                <a:solidFill>
                  <a:srgbClr val="C00000"/>
                </a:solidFill>
                <a:latin typeface="Arial" charset="0"/>
                <a:ea typeface="Arial" charset="0"/>
                <a:cs typeface="Arial" charset="0"/>
              </a:rPr>
              <a:t>Dr. Doug Crawford</a:t>
            </a:r>
          </a:p>
          <a:p>
            <a:r>
              <a:rPr lang="en-US" spc="-55" dirty="0" smtClean="0">
                <a:latin typeface="Arial" charset="0"/>
                <a:ea typeface="Arial" charset="0"/>
                <a:cs typeface="Arial" charset="0"/>
              </a:rPr>
              <a:t>Canada Research Chair (Tier 1) in Visual-Motor Neuroscience (CIHR)</a:t>
            </a:r>
          </a:p>
          <a:p>
            <a:endParaRPr lang="en-US" spc="-55" dirty="0">
              <a:latin typeface="Arial" charset="0"/>
              <a:ea typeface="Arial" charset="0"/>
              <a:cs typeface="Arial" charset="0"/>
            </a:endParaRPr>
          </a:p>
          <a:p>
            <a:r>
              <a:rPr lang="en-US" spc="-55" dirty="0" smtClean="0">
                <a:solidFill>
                  <a:srgbClr val="C00000"/>
                </a:solidFill>
                <a:latin typeface="Arial" charset="0"/>
                <a:ea typeface="Arial" charset="0"/>
                <a:cs typeface="Arial" charset="0"/>
              </a:rPr>
              <a:t>Dr. Gordon </a:t>
            </a:r>
            <a:r>
              <a:rPr lang="en-US" spc="-55" dirty="0" err="1" smtClean="0">
                <a:solidFill>
                  <a:srgbClr val="C00000"/>
                </a:solidFill>
                <a:latin typeface="Arial" charset="0"/>
                <a:ea typeface="Arial" charset="0"/>
                <a:cs typeface="Arial" charset="0"/>
              </a:rPr>
              <a:t>Flett</a:t>
            </a:r>
            <a:endParaRPr lang="en-US" spc="-55" dirty="0" smtClean="0">
              <a:solidFill>
                <a:srgbClr val="C00000"/>
              </a:solidFill>
              <a:latin typeface="Arial" charset="0"/>
              <a:ea typeface="Arial" charset="0"/>
              <a:cs typeface="Arial" charset="0"/>
            </a:endParaRPr>
          </a:p>
          <a:p>
            <a:r>
              <a:rPr lang="en-US" spc="-55" dirty="0" smtClean="0">
                <a:latin typeface="Arial" charset="0"/>
                <a:ea typeface="Arial" charset="0"/>
                <a:cs typeface="Arial" charset="0"/>
              </a:rPr>
              <a:t>Canada Research Chair (Tier 1) in Personality &amp; Health (SSHRC)</a:t>
            </a:r>
          </a:p>
          <a:p>
            <a:endParaRPr lang="en-US" spc="-55" dirty="0">
              <a:latin typeface="Arial" charset="0"/>
              <a:ea typeface="Arial" charset="0"/>
              <a:cs typeface="Arial" charset="0"/>
            </a:endParaRPr>
          </a:p>
          <a:p>
            <a:r>
              <a:rPr lang="en-US" spc="-55" dirty="0" smtClean="0">
                <a:solidFill>
                  <a:srgbClr val="C00000"/>
                </a:solidFill>
                <a:latin typeface="Arial" charset="0"/>
                <a:ea typeface="Arial" charset="0"/>
                <a:cs typeface="Arial" charset="0"/>
              </a:rPr>
              <a:t>Dr. Joel Katz</a:t>
            </a:r>
          </a:p>
          <a:p>
            <a:r>
              <a:rPr lang="en-US" spc="-55" dirty="0">
                <a:latin typeface="Arial" charset="0"/>
                <a:ea typeface="Arial" charset="0"/>
                <a:cs typeface="Arial" charset="0"/>
              </a:rPr>
              <a:t>Canada Research Chair (Tier 1) </a:t>
            </a:r>
            <a:r>
              <a:rPr lang="en-US" spc="-55" dirty="0" smtClean="0">
                <a:latin typeface="Arial" charset="0"/>
                <a:ea typeface="Arial" charset="0"/>
                <a:cs typeface="Arial" charset="0"/>
              </a:rPr>
              <a:t>in Health Psychology (CIHR)</a:t>
            </a:r>
          </a:p>
          <a:p>
            <a:endParaRPr lang="en-US" spc="-55" dirty="0">
              <a:latin typeface="Arial" charset="0"/>
              <a:ea typeface="Arial" charset="0"/>
              <a:cs typeface="Arial" charset="0"/>
            </a:endParaRPr>
          </a:p>
          <a:p>
            <a:r>
              <a:rPr lang="en-US" spc="-55" dirty="0" smtClean="0">
                <a:solidFill>
                  <a:srgbClr val="C00000"/>
                </a:solidFill>
                <a:latin typeface="Arial" charset="0"/>
                <a:ea typeface="Arial" charset="0"/>
                <a:cs typeface="Arial" charset="0"/>
              </a:rPr>
              <a:t>Dr. Georg </a:t>
            </a:r>
            <a:r>
              <a:rPr lang="en-US" spc="-55" dirty="0" err="1" smtClean="0">
                <a:solidFill>
                  <a:srgbClr val="C00000"/>
                </a:solidFill>
                <a:latin typeface="Arial" charset="0"/>
                <a:ea typeface="Arial" charset="0"/>
                <a:cs typeface="Arial" charset="0"/>
              </a:rPr>
              <a:t>Zoidi</a:t>
            </a:r>
            <a:r>
              <a:rPr lang="en-US" spc="-55" dirty="0" smtClean="0">
                <a:solidFill>
                  <a:srgbClr val="C00000"/>
                </a:solidFill>
                <a:latin typeface="Arial" charset="0"/>
                <a:ea typeface="Arial" charset="0"/>
                <a:cs typeface="Arial" charset="0"/>
              </a:rPr>
              <a:t> </a:t>
            </a:r>
          </a:p>
          <a:p>
            <a:r>
              <a:rPr lang="en-US" spc="-55" dirty="0">
                <a:latin typeface="Arial" charset="0"/>
                <a:ea typeface="Arial" charset="0"/>
                <a:cs typeface="Arial" charset="0"/>
              </a:rPr>
              <a:t>Canada Research Chair (Tier 1) in </a:t>
            </a:r>
            <a:r>
              <a:rPr lang="en-US" spc="-55" dirty="0" smtClean="0">
                <a:latin typeface="Arial" charset="0"/>
                <a:ea typeface="Arial" charset="0"/>
                <a:cs typeface="Arial" charset="0"/>
              </a:rPr>
              <a:t>Molecular and Cellular Neuroscience (CIHR)</a:t>
            </a:r>
            <a:endParaRPr lang="en-US" spc="-55" dirty="0">
              <a:latin typeface="Arial" charset="0"/>
              <a:ea typeface="Arial" charset="0"/>
              <a:cs typeface="Arial" charset="0"/>
            </a:endParaRPr>
          </a:p>
        </p:txBody>
      </p:sp>
      <p:sp>
        <p:nvSpPr>
          <p:cNvPr id="6" name="TextBox 5"/>
          <p:cNvSpPr txBox="1"/>
          <p:nvPr/>
        </p:nvSpPr>
        <p:spPr>
          <a:xfrm>
            <a:off x="1028666" y="1447800"/>
            <a:ext cx="4842993" cy="461665"/>
          </a:xfrm>
          <a:prstGeom prst="rect">
            <a:avLst/>
          </a:prstGeom>
          <a:noFill/>
          <a:ln>
            <a:solidFill>
              <a:schemeClr val="tx1"/>
            </a:solidFill>
          </a:ln>
        </p:spPr>
        <p:txBody>
          <a:bodyPr wrap="none" rtlCol="0">
            <a:spAutoFit/>
          </a:bodyPr>
          <a:lstStyle/>
          <a:p>
            <a:pPr algn="ctr"/>
            <a:r>
              <a:rPr lang="en-US" sz="2400" dirty="0">
                <a:latin typeface="Arial" charset="0"/>
                <a:ea typeface="Arial" charset="0"/>
                <a:cs typeface="Arial" charset="0"/>
              </a:rPr>
              <a:t>Current Canada Research Chairs </a:t>
            </a:r>
          </a:p>
        </p:txBody>
      </p:sp>
      <p:sp>
        <p:nvSpPr>
          <p:cNvPr id="7" name="TextBox 6"/>
          <p:cNvSpPr txBox="1"/>
          <p:nvPr/>
        </p:nvSpPr>
        <p:spPr>
          <a:xfrm>
            <a:off x="1007017" y="4287835"/>
            <a:ext cx="4842991" cy="461665"/>
          </a:xfrm>
          <a:prstGeom prst="rect">
            <a:avLst/>
          </a:prstGeom>
          <a:noFill/>
          <a:ln>
            <a:solidFill>
              <a:schemeClr val="tx1"/>
            </a:solidFill>
          </a:ln>
        </p:spPr>
        <p:txBody>
          <a:bodyPr wrap="square" rtlCol="0">
            <a:spAutoFit/>
          </a:bodyPr>
          <a:lstStyle/>
          <a:p>
            <a:pPr algn="ctr"/>
            <a:r>
              <a:rPr lang="en-US" sz="2400" dirty="0">
                <a:latin typeface="Arial" charset="0"/>
                <a:ea typeface="Arial" charset="0"/>
                <a:cs typeface="Arial" charset="0"/>
              </a:rPr>
              <a:t>Current </a:t>
            </a:r>
            <a:r>
              <a:rPr lang="en-US" sz="2400" dirty="0" smtClean="0">
                <a:latin typeface="Arial" charset="0"/>
                <a:ea typeface="Arial" charset="0"/>
                <a:cs typeface="Arial" charset="0"/>
              </a:rPr>
              <a:t>York </a:t>
            </a:r>
            <a:r>
              <a:rPr lang="en-US" sz="2400" dirty="0">
                <a:latin typeface="Arial" charset="0"/>
                <a:ea typeface="Arial" charset="0"/>
                <a:cs typeface="Arial" charset="0"/>
              </a:rPr>
              <a:t>Research Chairs </a:t>
            </a:r>
          </a:p>
        </p:txBody>
      </p:sp>
      <p:sp>
        <p:nvSpPr>
          <p:cNvPr id="9" name="TextBox 8"/>
          <p:cNvSpPr txBox="1"/>
          <p:nvPr/>
        </p:nvSpPr>
        <p:spPr>
          <a:xfrm>
            <a:off x="228417" y="4796968"/>
            <a:ext cx="6128987" cy="1754326"/>
          </a:xfrm>
          <a:prstGeom prst="rect">
            <a:avLst/>
          </a:prstGeom>
          <a:noFill/>
        </p:spPr>
        <p:txBody>
          <a:bodyPr wrap="square" rtlCol="0">
            <a:spAutoFit/>
          </a:bodyPr>
          <a:lstStyle/>
          <a:p>
            <a:r>
              <a:rPr lang="en-US" sz="1200" spc="-55" dirty="0">
                <a:solidFill>
                  <a:srgbClr val="C00000"/>
                </a:solidFill>
                <a:latin typeface="Arial" charset="0"/>
                <a:ea typeface="Arial" charset="0"/>
                <a:cs typeface="Arial" charset="0"/>
              </a:rPr>
              <a:t>Dr. </a:t>
            </a:r>
            <a:r>
              <a:rPr lang="en-US" sz="1200" spc="-55" dirty="0" smtClean="0">
                <a:solidFill>
                  <a:srgbClr val="C00000"/>
                </a:solidFill>
                <a:latin typeface="Arial" charset="0"/>
                <a:ea typeface="Arial" charset="0"/>
                <a:cs typeface="Arial" charset="0"/>
              </a:rPr>
              <a:t>Ellen Bialystok* </a:t>
            </a:r>
            <a:r>
              <a:rPr lang="en-US" sz="1200" spc="-55" dirty="0" smtClean="0">
                <a:latin typeface="Arial" charset="0"/>
                <a:ea typeface="Arial" charset="0"/>
                <a:cs typeface="Arial" charset="0"/>
              </a:rPr>
              <a:t>NEW</a:t>
            </a:r>
            <a:endParaRPr lang="en-US" sz="1200" spc="-55" dirty="0">
              <a:latin typeface="Arial" charset="0"/>
              <a:ea typeface="Arial" charset="0"/>
              <a:cs typeface="Arial" charset="0"/>
            </a:endParaRPr>
          </a:p>
          <a:p>
            <a:r>
              <a:rPr lang="en-US" sz="1200" spc="-55" dirty="0" smtClean="0">
                <a:latin typeface="Arial" charset="0"/>
                <a:ea typeface="Arial" charset="0"/>
                <a:cs typeface="Arial" charset="0"/>
              </a:rPr>
              <a:t>Walter Gordon York Research Chair (Tier 1) in Lifespan Cognitive Development </a:t>
            </a:r>
          </a:p>
          <a:p>
            <a:endParaRPr lang="en-US" sz="1200" spc="-55" dirty="0">
              <a:latin typeface="Arial" charset="0"/>
              <a:ea typeface="Arial" charset="0"/>
              <a:cs typeface="Arial" charset="0"/>
            </a:endParaRPr>
          </a:p>
          <a:p>
            <a:r>
              <a:rPr lang="en-US" sz="1200" spc="-55" dirty="0">
                <a:solidFill>
                  <a:srgbClr val="C00000"/>
                </a:solidFill>
                <a:latin typeface="Arial" charset="0"/>
                <a:ea typeface="Arial" charset="0"/>
                <a:cs typeface="Arial" charset="0"/>
              </a:rPr>
              <a:t>Dr. </a:t>
            </a:r>
            <a:r>
              <a:rPr lang="en-US" sz="1200" spc="-55" dirty="0" smtClean="0">
                <a:solidFill>
                  <a:srgbClr val="C00000"/>
                </a:solidFill>
                <a:latin typeface="Arial" charset="0"/>
                <a:ea typeface="Arial" charset="0"/>
                <a:cs typeface="Arial" charset="0"/>
              </a:rPr>
              <a:t>Shayna Rosenbaum* </a:t>
            </a:r>
            <a:r>
              <a:rPr lang="en-US" sz="1200" spc="-55" dirty="0" smtClean="0">
                <a:latin typeface="Arial" charset="0"/>
                <a:ea typeface="Arial" charset="0"/>
                <a:cs typeface="Arial" charset="0"/>
              </a:rPr>
              <a:t>NEW</a:t>
            </a:r>
          </a:p>
          <a:p>
            <a:r>
              <a:rPr lang="en-US" sz="1200" spc="-55" dirty="0" smtClean="0">
                <a:latin typeface="Arial" charset="0"/>
                <a:ea typeface="Arial" charset="0"/>
                <a:cs typeface="Arial" charset="0"/>
              </a:rPr>
              <a:t>York Research Chair (Tier 2) in Cognitive Neuroscience of Memory</a:t>
            </a:r>
          </a:p>
          <a:p>
            <a:endParaRPr lang="en-US" sz="1200" spc="-55" dirty="0">
              <a:latin typeface="Arial" charset="0"/>
              <a:ea typeface="Arial" charset="0"/>
              <a:cs typeface="Arial" charset="0"/>
            </a:endParaRPr>
          </a:p>
          <a:p>
            <a:r>
              <a:rPr lang="en-US" sz="1200" spc="-55" dirty="0" smtClean="0">
                <a:solidFill>
                  <a:srgbClr val="C00000"/>
                </a:solidFill>
                <a:latin typeface="Arial" charset="0"/>
                <a:ea typeface="Arial" charset="0"/>
                <a:cs typeface="Arial" charset="0"/>
              </a:rPr>
              <a:t>Dr. Rebecca Pillai Riddell</a:t>
            </a:r>
          </a:p>
          <a:p>
            <a:r>
              <a:rPr lang="en-US" sz="1200" spc="-55" dirty="0" smtClean="0">
                <a:latin typeface="Arial" charset="0"/>
                <a:ea typeface="Arial" charset="0"/>
                <a:cs typeface="Arial" charset="0"/>
              </a:rPr>
              <a:t>York Research Chair (Tier 2) in Pain and Mental Health</a:t>
            </a:r>
            <a:endParaRPr lang="en-US" sz="1200" spc="-55" dirty="0">
              <a:latin typeface="Arial" charset="0"/>
              <a:ea typeface="Arial" charset="0"/>
              <a:cs typeface="Arial" charset="0"/>
            </a:endParaRPr>
          </a:p>
          <a:p>
            <a:r>
              <a:rPr lang="en-US" sz="1200" dirty="0" smtClean="0"/>
              <a:t>                </a:t>
            </a:r>
            <a:endParaRPr lang="en-US" sz="12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29" y="6746397"/>
            <a:ext cx="1543050" cy="20574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6689488"/>
            <a:ext cx="1542150" cy="213359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3159" y="6772924"/>
            <a:ext cx="1517031" cy="2022709"/>
          </a:xfrm>
          <a:prstGeom prst="rect">
            <a:avLst/>
          </a:prstGeom>
        </p:spPr>
      </p:pic>
      <p:sp>
        <p:nvSpPr>
          <p:cNvPr id="11"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34</a:t>
            </a:r>
            <a:endParaRPr dirty="0"/>
          </a:p>
        </p:txBody>
      </p:sp>
      <p:sp>
        <p:nvSpPr>
          <p:cNvPr id="5" name="TextBox 4"/>
          <p:cNvSpPr txBox="1"/>
          <p:nvPr/>
        </p:nvSpPr>
        <p:spPr>
          <a:xfrm>
            <a:off x="690308" y="6468869"/>
            <a:ext cx="1062292" cy="276999"/>
          </a:xfrm>
          <a:prstGeom prst="rect">
            <a:avLst/>
          </a:prstGeom>
          <a:solidFill>
            <a:schemeClr val="bg1">
              <a:lumMod val="85000"/>
            </a:schemeClr>
          </a:solidFill>
          <a:ln>
            <a:solidFill>
              <a:schemeClr val="tx1"/>
            </a:solidFill>
          </a:ln>
        </p:spPr>
        <p:txBody>
          <a:bodyPr wrap="square" rtlCol="0">
            <a:spAutoFit/>
          </a:bodyPr>
          <a:lstStyle/>
          <a:p>
            <a:r>
              <a:rPr lang="en-US" sz="1200" dirty="0" smtClean="0">
                <a:latin typeface="Arial" charset="0"/>
                <a:ea typeface="Arial" charset="0"/>
                <a:cs typeface="Arial" charset="0"/>
              </a:rPr>
              <a:t>Dr. Bialystok</a:t>
            </a:r>
            <a:endParaRPr lang="en-US" sz="1200" dirty="0">
              <a:latin typeface="Arial" charset="0"/>
              <a:ea typeface="Arial" charset="0"/>
              <a:cs typeface="Arial" charset="0"/>
            </a:endParaRPr>
          </a:p>
        </p:txBody>
      </p:sp>
      <p:sp>
        <p:nvSpPr>
          <p:cNvPr id="13" name="TextBox 12"/>
          <p:cNvSpPr txBox="1"/>
          <p:nvPr/>
        </p:nvSpPr>
        <p:spPr>
          <a:xfrm>
            <a:off x="2883327" y="6479834"/>
            <a:ext cx="1253159" cy="276999"/>
          </a:xfrm>
          <a:prstGeom prst="rect">
            <a:avLst/>
          </a:prstGeom>
          <a:solidFill>
            <a:schemeClr val="bg1">
              <a:lumMod val="85000"/>
            </a:schemeClr>
          </a:solidFill>
          <a:ln>
            <a:solidFill>
              <a:schemeClr val="tx1"/>
            </a:solidFill>
          </a:ln>
        </p:spPr>
        <p:txBody>
          <a:bodyPr wrap="square" rtlCol="0">
            <a:spAutoFit/>
          </a:bodyPr>
          <a:lstStyle/>
          <a:p>
            <a:r>
              <a:rPr lang="en-US" sz="1200" dirty="0" smtClean="0">
                <a:latin typeface="Arial" charset="0"/>
                <a:ea typeface="Arial" charset="0"/>
                <a:cs typeface="Arial" charset="0"/>
              </a:rPr>
              <a:t>Dr. Rosenbaum</a:t>
            </a:r>
            <a:endParaRPr lang="en-US" sz="1200" dirty="0">
              <a:latin typeface="Arial" charset="0"/>
              <a:ea typeface="Arial" charset="0"/>
              <a:cs typeface="Arial" charset="0"/>
            </a:endParaRPr>
          </a:p>
        </p:txBody>
      </p:sp>
      <p:sp>
        <p:nvSpPr>
          <p:cNvPr id="14" name="TextBox 13"/>
          <p:cNvSpPr txBox="1"/>
          <p:nvPr/>
        </p:nvSpPr>
        <p:spPr>
          <a:xfrm>
            <a:off x="4913346" y="6495925"/>
            <a:ext cx="1253159" cy="276999"/>
          </a:xfrm>
          <a:prstGeom prst="rect">
            <a:avLst/>
          </a:prstGeom>
          <a:solidFill>
            <a:schemeClr val="bg1">
              <a:lumMod val="85000"/>
            </a:schemeClr>
          </a:solidFill>
          <a:ln>
            <a:solidFill>
              <a:schemeClr val="tx1"/>
            </a:solidFill>
          </a:ln>
        </p:spPr>
        <p:txBody>
          <a:bodyPr wrap="square" rtlCol="0">
            <a:spAutoFit/>
          </a:bodyPr>
          <a:lstStyle/>
          <a:p>
            <a:r>
              <a:rPr lang="en-US" sz="1200" dirty="0" smtClean="0">
                <a:latin typeface="Arial" charset="0"/>
                <a:ea typeface="Arial" charset="0"/>
                <a:cs typeface="Arial" charset="0"/>
              </a:rPr>
              <a:t>Dr. Pillai Riddell</a:t>
            </a:r>
            <a:endParaRPr lang="en-US" sz="1200" dirty="0">
              <a:latin typeface="Arial" charset="0"/>
              <a:ea typeface="Arial" charset="0"/>
              <a:cs typeface="Arial" charset="0"/>
            </a:endParaRPr>
          </a:p>
        </p:txBody>
      </p:sp>
    </p:spTree>
    <p:extLst>
      <p:ext uri="{BB962C8B-B14F-4D97-AF65-F5344CB8AC3E}">
        <p14:creationId xmlns:p14="http://schemas.microsoft.com/office/powerpoint/2010/main" val="362392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Organized Research Units</a:t>
            </a:r>
            <a:endParaRPr lang="en-US" dirty="0"/>
          </a:p>
        </p:txBody>
      </p:sp>
      <p:sp>
        <p:nvSpPr>
          <p:cNvPr id="6" name="TextBox 5"/>
          <p:cNvSpPr txBox="1"/>
          <p:nvPr/>
        </p:nvSpPr>
        <p:spPr>
          <a:xfrm>
            <a:off x="341524" y="1497786"/>
            <a:ext cx="6235906" cy="276999"/>
          </a:xfrm>
          <a:prstGeom prst="rect">
            <a:avLst/>
          </a:prstGeom>
          <a:solidFill>
            <a:schemeClr val="bg1">
              <a:lumMod val="85000"/>
            </a:schemeClr>
          </a:solidFill>
          <a:ln>
            <a:solidFill>
              <a:srgbClr val="C00000"/>
            </a:solidFill>
          </a:ln>
        </p:spPr>
        <p:txBody>
          <a:bodyPr wrap="square" rtlCol="0">
            <a:spAutoFit/>
          </a:bodyPr>
          <a:lstStyle/>
          <a:p>
            <a:pPr algn="ctr"/>
            <a:r>
              <a:rPr lang="en-US" sz="1200" dirty="0" smtClean="0">
                <a:latin typeface="Arial" charset="0"/>
                <a:ea typeface="Arial" charset="0"/>
                <a:cs typeface="Arial" charset="0"/>
              </a:rPr>
              <a:t>Institute for Social Research (ISR)</a:t>
            </a:r>
            <a:endParaRPr lang="en-US" sz="1200" dirty="0">
              <a:latin typeface="Arial" charset="0"/>
              <a:ea typeface="Arial" charset="0"/>
              <a:cs typeface="Arial" charset="0"/>
            </a:endParaRPr>
          </a:p>
        </p:txBody>
      </p:sp>
      <p:sp>
        <p:nvSpPr>
          <p:cNvPr id="7" name="TextBox 6"/>
          <p:cNvSpPr txBox="1"/>
          <p:nvPr/>
        </p:nvSpPr>
        <p:spPr>
          <a:xfrm>
            <a:off x="341524" y="1900352"/>
            <a:ext cx="6205426" cy="2677656"/>
          </a:xfrm>
          <a:prstGeom prst="rect">
            <a:avLst/>
          </a:prstGeom>
          <a:noFill/>
          <a:ln>
            <a:noFill/>
          </a:ln>
        </p:spPr>
        <p:txBody>
          <a:bodyPr wrap="square" rtlCol="0">
            <a:spAutoFit/>
          </a:bodyPr>
          <a:lstStyle/>
          <a:p>
            <a:pPr marL="171450" indent="-171450">
              <a:buFont typeface="Arial" charset="0"/>
              <a:buChar char="•"/>
            </a:pPr>
            <a:r>
              <a:rPr lang="en-US" sz="1200" dirty="0">
                <a:latin typeface="Arial" charset="0"/>
                <a:ea typeface="Arial" charset="0"/>
                <a:cs typeface="Arial" charset="0"/>
              </a:rPr>
              <a:t>Contains the largest university-based survey research </a:t>
            </a:r>
            <a:r>
              <a:rPr lang="en-US" sz="1200" dirty="0" err="1">
                <a:latin typeface="Arial" charset="0"/>
                <a:ea typeface="Arial" charset="0"/>
                <a:cs typeface="Arial" charset="0"/>
              </a:rPr>
              <a:t>centre</a:t>
            </a:r>
            <a:r>
              <a:rPr lang="en-US" sz="1200" dirty="0">
                <a:latin typeface="Arial" charset="0"/>
                <a:ea typeface="Arial" charset="0"/>
                <a:cs typeface="Arial" charset="0"/>
              </a:rPr>
              <a:t> in Canada.</a:t>
            </a:r>
          </a:p>
          <a:p>
            <a:pPr marL="171450" indent="-171450">
              <a:buFont typeface="Arial" charset="0"/>
              <a:buChar char="•"/>
            </a:pPr>
            <a:r>
              <a:rPr lang="en-US" sz="1200" dirty="0" smtClean="0">
                <a:latin typeface="Arial" charset="0"/>
                <a:ea typeface="Arial" charset="0"/>
                <a:cs typeface="Arial" charset="0"/>
              </a:rPr>
              <a:t>Offers </a:t>
            </a:r>
            <a:r>
              <a:rPr lang="en-US" sz="1200" dirty="0">
                <a:latin typeface="Arial" charset="0"/>
                <a:ea typeface="Arial" charset="0"/>
                <a:cs typeface="Arial" charset="0"/>
              </a:rPr>
              <a:t>expert consulting in statistics for York faculty, graduate students and community members.</a:t>
            </a:r>
          </a:p>
          <a:p>
            <a:pPr marL="171450" indent="-171450">
              <a:buFont typeface="Arial" charset="0"/>
              <a:buChar char="•"/>
            </a:pPr>
            <a:r>
              <a:rPr lang="en-US" sz="1200" dirty="0" smtClean="0">
                <a:latin typeface="Arial" charset="0"/>
                <a:ea typeface="Arial" charset="0"/>
                <a:cs typeface="Arial" charset="0"/>
              </a:rPr>
              <a:t>Provides </a:t>
            </a:r>
            <a:r>
              <a:rPr lang="en-US" sz="1200" dirty="0">
                <a:latin typeface="Arial" charset="0"/>
                <a:ea typeface="Arial" charset="0"/>
                <a:cs typeface="Arial" charset="0"/>
              </a:rPr>
              <a:t>a range of “short courses” in statistical programs and analysis such as:</a:t>
            </a:r>
          </a:p>
          <a:p>
            <a:pPr marL="171450" indent="-171450">
              <a:buFont typeface="Arial" charset="0"/>
              <a:buChar char="•"/>
            </a:pPr>
            <a:r>
              <a:rPr lang="en-US" sz="1200" dirty="0" smtClean="0">
                <a:latin typeface="Arial" charset="0"/>
                <a:ea typeface="Arial" charset="0"/>
                <a:cs typeface="Arial" charset="0"/>
              </a:rPr>
              <a:t>Introduction </a:t>
            </a:r>
            <a:r>
              <a:rPr lang="en-US" sz="1200" dirty="0">
                <a:latin typeface="Arial" charset="0"/>
                <a:ea typeface="Arial" charset="0"/>
                <a:cs typeface="Arial" charset="0"/>
              </a:rPr>
              <a:t>to Structural Equation Modeling (</a:t>
            </a:r>
            <a:r>
              <a:rPr lang="en-US" sz="1200" dirty="0">
                <a:solidFill>
                  <a:srgbClr val="C00000"/>
                </a:solidFill>
                <a:latin typeface="Arial" charset="0"/>
                <a:ea typeface="Arial" charset="0"/>
                <a:cs typeface="Arial" charset="0"/>
              </a:rPr>
              <a:t>Dr. Robert </a:t>
            </a:r>
            <a:r>
              <a:rPr lang="en-US" sz="1200" dirty="0" err="1">
                <a:solidFill>
                  <a:srgbClr val="C00000"/>
                </a:solidFill>
                <a:latin typeface="Arial" charset="0"/>
                <a:ea typeface="Arial" charset="0"/>
                <a:cs typeface="Arial" charset="0"/>
              </a:rPr>
              <a:t>Cribbie</a:t>
            </a:r>
            <a:r>
              <a:rPr lang="en-US" sz="1200" dirty="0">
                <a:latin typeface="Arial" charset="0"/>
                <a:ea typeface="Arial" charset="0"/>
                <a:cs typeface="Arial" charset="0"/>
              </a:rPr>
              <a:t>)</a:t>
            </a:r>
          </a:p>
          <a:p>
            <a:pPr marL="171450" indent="-171450">
              <a:buFont typeface="Arial" charset="0"/>
              <a:buChar char="•"/>
            </a:pPr>
            <a:r>
              <a:rPr lang="en-US" sz="1200" dirty="0" smtClean="0">
                <a:latin typeface="Arial" charset="0"/>
                <a:ea typeface="Arial" charset="0"/>
                <a:cs typeface="Arial" charset="0"/>
              </a:rPr>
              <a:t>Practical </a:t>
            </a:r>
            <a:r>
              <a:rPr lang="en-US" sz="1200" dirty="0">
                <a:latin typeface="Arial" charset="0"/>
                <a:ea typeface="Arial" charset="0"/>
                <a:cs typeface="Arial" charset="0"/>
              </a:rPr>
              <a:t>Power Analysis (</a:t>
            </a:r>
            <a:r>
              <a:rPr lang="en-US" sz="1200" dirty="0">
                <a:solidFill>
                  <a:srgbClr val="C00000"/>
                </a:solidFill>
                <a:latin typeface="Arial" charset="0"/>
                <a:ea typeface="Arial" charset="0"/>
                <a:cs typeface="Arial" charset="0"/>
              </a:rPr>
              <a:t>Dr. </a:t>
            </a:r>
            <a:r>
              <a:rPr lang="en-US" sz="1200" dirty="0" err="1">
                <a:solidFill>
                  <a:srgbClr val="C00000"/>
                </a:solidFill>
                <a:latin typeface="Arial" charset="0"/>
                <a:ea typeface="Arial" charset="0"/>
                <a:cs typeface="Arial" charset="0"/>
              </a:rPr>
              <a:t>Jolynn</a:t>
            </a:r>
            <a:r>
              <a:rPr lang="en-US" sz="1200" dirty="0">
                <a:solidFill>
                  <a:srgbClr val="C00000"/>
                </a:solidFill>
                <a:latin typeface="Arial" charset="0"/>
                <a:ea typeface="Arial" charset="0"/>
                <a:cs typeface="Arial" charset="0"/>
              </a:rPr>
              <a:t> </a:t>
            </a:r>
            <a:r>
              <a:rPr lang="en-US" sz="1200" dirty="0" err="1">
                <a:solidFill>
                  <a:srgbClr val="C00000"/>
                </a:solidFill>
                <a:latin typeface="Arial" charset="0"/>
                <a:ea typeface="Arial" charset="0"/>
                <a:cs typeface="Arial" charset="0"/>
              </a:rPr>
              <a:t>Pek</a:t>
            </a:r>
            <a:r>
              <a:rPr lang="en-US" sz="1200" dirty="0">
                <a:latin typeface="Arial" charset="0"/>
                <a:ea typeface="Arial" charset="0"/>
                <a:cs typeface="Arial" charset="0"/>
              </a:rPr>
              <a:t>)</a:t>
            </a:r>
          </a:p>
          <a:p>
            <a:pPr marL="171450" indent="-171450">
              <a:buFont typeface="Arial" charset="0"/>
              <a:buChar char="•"/>
            </a:pPr>
            <a:r>
              <a:rPr lang="en-US" sz="1200" dirty="0" smtClean="0">
                <a:latin typeface="Arial" charset="0"/>
                <a:ea typeface="Arial" charset="0"/>
                <a:cs typeface="Arial" charset="0"/>
              </a:rPr>
              <a:t>Using </a:t>
            </a:r>
            <a:r>
              <a:rPr lang="en-US" sz="1200" dirty="0">
                <a:latin typeface="Arial" charset="0"/>
                <a:ea typeface="Arial" charset="0"/>
                <a:cs typeface="Arial" charset="0"/>
              </a:rPr>
              <a:t>R for Graphics </a:t>
            </a:r>
            <a:r>
              <a:rPr lang="en-US" sz="1200" dirty="0" smtClean="0">
                <a:latin typeface="Arial" charset="0"/>
                <a:ea typeface="Arial" charset="0"/>
                <a:cs typeface="Arial" charset="0"/>
              </a:rPr>
              <a:t>(</a:t>
            </a:r>
            <a:r>
              <a:rPr lang="en-US" sz="1200" dirty="0" smtClean="0">
                <a:solidFill>
                  <a:srgbClr val="C00000"/>
                </a:solidFill>
                <a:latin typeface="Arial" charset="0"/>
                <a:ea typeface="Arial" charset="0"/>
                <a:cs typeface="Arial" charset="0"/>
              </a:rPr>
              <a:t>Dr. Michael </a:t>
            </a:r>
            <a:r>
              <a:rPr lang="en-US" sz="1200" dirty="0">
                <a:solidFill>
                  <a:srgbClr val="C00000"/>
                </a:solidFill>
                <a:latin typeface="Arial" charset="0"/>
                <a:ea typeface="Arial" charset="0"/>
                <a:cs typeface="Arial" charset="0"/>
              </a:rPr>
              <a:t>Friendly</a:t>
            </a:r>
            <a:r>
              <a:rPr lang="en-US" sz="1200" dirty="0">
                <a:latin typeface="Arial" charset="0"/>
                <a:ea typeface="Arial" charset="0"/>
                <a:cs typeface="Arial" charset="0"/>
              </a:rPr>
              <a:t>)</a:t>
            </a:r>
          </a:p>
          <a:p>
            <a:pPr marL="171450" indent="-171450">
              <a:buFont typeface="Arial" charset="0"/>
              <a:buChar char="•"/>
            </a:pPr>
            <a:r>
              <a:rPr lang="en-US" sz="1200" dirty="0" smtClean="0">
                <a:latin typeface="Arial" charset="0"/>
                <a:ea typeface="Arial" charset="0"/>
                <a:cs typeface="Arial" charset="0"/>
              </a:rPr>
              <a:t>Modeling </a:t>
            </a:r>
            <a:r>
              <a:rPr lang="en-US" sz="1200" dirty="0">
                <a:latin typeface="Arial" charset="0"/>
                <a:ea typeface="Arial" charset="0"/>
                <a:cs typeface="Arial" charset="0"/>
              </a:rPr>
              <a:t>and Analysis of Longitudinal and Nested Data (</a:t>
            </a:r>
            <a:r>
              <a:rPr lang="en-US" sz="1200" dirty="0">
                <a:solidFill>
                  <a:srgbClr val="C00000"/>
                </a:solidFill>
                <a:latin typeface="Arial" charset="0"/>
                <a:ea typeface="Arial" charset="0"/>
                <a:cs typeface="Arial" charset="0"/>
              </a:rPr>
              <a:t>Dr. Georges </a:t>
            </a:r>
            <a:r>
              <a:rPr lang="en-US" sz="1200" dirty="0" err="1">
                <a:solidFill>
                  <a:srgbClr val="C00000"/>
                </a:solidFill>
                <a:latin typeface="Arial" charset="0"/>
                <a:ea typeface="Arial" charset="0"/>
                <a:cs typeface="Arial" charset="0"/>
              </a:rPr>
              <a:t>Monette</a:t>
            </a:r>
            <a:r>
              <a:rPr lang="en-US" sz="1200" dirty="0">
                <a:latin typeface="Arial" charset="0"/>
                <a:ea typeface="Arial" charset="0"/>
                <a:cs typeface="Arial" charset="0"/>
              </a:rPr>
              <a:t>)</a:t>
            </a:r>
          </a:p>
          <a:p>
            <a:endParaRPr lang="en-US" sz="1200" dirty="0">
              <a:latin typeface="Arial" charset="0"/>
              <a:ea typeface="Arial" charset="0"/>
              <a:cs typeface="Arial" charset="0"/>
            </a:endParaRPr>
          </a:p>
          <a:p>
            <a:r>
              <a:rPr lang="en-US" sz="1200" dirty="0">
                <a:latin typeface="Arial" charset="0"/>
                <a:ea typeface="Arial" charset="0"/>
                <a:cs typeface="Arial" charset="0"/>
              </a:rPr>
              <a:t>Selected </a:t>
            </a:r>
            <a:r>
              <a:rPr lang="en-US" sz="1200" dirty="0" smtClean="0">
                <a:latin typeface="Arial" charset="0"/>
                <a:ea typeface="Arial" charset="0"/>
                <a:cs typeface="Arial" charset="0"/>
              </a:rPr>
              <a:t>projects</a:t>
            </a:r>
            <a:endParaRPr lang="en-US" sz="1200" dirty="0">
              <a:latin typeface="Arial" charset="0"/>
              <a:ea typeface="Arial" charset="0"/>
              <a:cs typeface="Arial" charset="0"/>
            </a:endParaRPr>
          </a:p>
          <a:p>
            <a:pPr marL="171450" indent="-171450">
              <a:buFont typeface="Arial" charset="0"/>
              <a:buChar char="•"/>
            </a:pPr>
            <a:r>
              <a:rPr lang="en-US" sz="1200" dirty="0" smtClean="0">
                <a:latin typeface="Arial" charset="0"/>
                <a:ea typeface="Arial" charset="0"/>
                <a:cs typeface="Arial" charset="0"/>
              </a:rPr>
              <a:t>Health </a:t>
            </a:r>
            <a:r>
              <a:rPr lang="en-US" sz="1200" dirty="0">
                <a:latin typeface="Arial" charset="0"/>
                <a:ea typeface="Arial" charset="0"/>
                <a:cs typeface="Arial" charset="0"/>
              </a:rPr>
              <a:t>Care Experience Survey (</a:t>
            </a:r>
            <a:r>
              <a:rPr lang="en-US" sz="1200" dirty="0" smtClean="0">
                <a:latin typeface="Arial" charset="0"/>
                <a:ea typeface="Arial" charset="0"/>
                <a:cs typeface="Arial" charset="0"/>
              </a:rPr>
              <a:t>2012-present</a:t>
            </a:r>
          </a:p>
          <a:p>
            <a:pPr marL="171450" indent="-171450">
              <a:buFont typeface="Arial" charset="0"/>
              <a:buChar char="•"/>
            </a:pPr>
            <a:r>
              <a:rPr lang="en-US" sz="1200" dirty="0" smtClean="0">
                <a:latin typeface="Arial" charset="0"/>
                <a:ea typeface="Arial" charset="0"/>
                <a:cs typeface="Arial" charset="0"/>
              </a:rPr>
              <a:t>Rapid </a:t>
            </a:r>
            <a:r>
              <a:rPr lang="en-US" sz="1200" dirty="0">
                <a:latin typeface="Arial" charset="0"/>
                <a:ea typeface="Arial" charset="0"/>
                <a:cs typeface="Arial" charset="0"/>
              </a:rPr>
              <a:t>Risk Factor Surveillance Survey (</a:t>
            </a:r>
            <a:r>
              <a:rPr lang="en-US" sz="1200" dirty="0" smtClean="0">
                <a:latin typeface="Arial" charset="0"/>
                <a:ea typeface="Arial" charset="0"/>
                <a:cs typeface="Arial" charset="0"/>
              </a:rPr>
              <a:t>2001-present)</a:t>
            </a:r>
          </a:p>
          <a:p>
            <a:pPr marL="171450" indent="-171450">
              <a:buFont typeface="Arial" charset="0"/>
              <a:buChar char="•"/>
            </a:pPr>
            <a:r>
              <a:rPr lang="en-US" sz="1200" dirty="0" smtClean="0">
                <a:latin typeface="Arial" charset="0"/>
                <a:ea typeface="Arial" charset="0"/>
                <a:cs typeface="Arial" charset="0"/>
              </a:rPr>
              <a:t>Medical </a:t>
            </a:r>
            <a:r>
              <a:rPr lang="en-US" sz="1200" dirty="0">
                <a:latin typeface="Arial" charset="0"/>
                <a:ea typeface="Arial" charset="0"/>
                <a:cs typeface="Arial" charset="0"/>
              </a:rPr>
              <a:t>Marijuana Use in Ontario Study (2015)</a:t>
            </a:r>
          </a:p>
          <a:p>
            <a:r>
              <a:rPr lang="en-US" sz="1200" dirty="0" smtClean="0">
                <a:latin typeface="Arial" charset="0"/>
                <a:ea typeface="Arial" charset="0"/>
                <a:cs typeface="Arial" charset="0"/>
              </a:rPr>
              <a:t>Website</a:t>
            </a:r>
            <a:r>
              <a:rPr lang="en-US" sz="1200" dirty="0">
                <a:latin typeface="Arial" charset="0"/>
                <a:ea typeface="Arial" charset="0"/>
                <a:cs typeface="Arial" charset="0"/>
              </a:rPr>
              <a:t>: </a:t>
            </a:r>
            <a:r>
              <a:rPr lang="en-US" sz="1200" u="sng" dirty="0" smtClean="0">
                <a:latin typeface="Arial" charset="0"/>
                <a:ea typeface="Arial" charset="0"/>
                <a:cs typeface="Arial" charset="0"/>
                <a:hlinkClick r:id="rId2"/>
              </a:rPr>
              <a:t>www.yorku.ca/isr</a:t>
            </a:r>
            <a:endParaRPr lang="en-US" sz="1200" u="sng" dirty="0">
              <a:latin typeface="Arial" charset="0"/>
              <a:ea typeface="Arial" charset="0"/>
              <a:cs typeface="Arial" charset="0"/>
              <a:hlinkClick r:id="rId2"/>
            </a:endParaRPr>
          </a:p>
        </p:txBody>
      </p:sp>
      <p:sp>
        <p:nvSpPr>
          <p:cNvPr id="8" name="TextBox 7"/>
          <p:cNvSpPr txBox="1"/>
          <p:nvPr/>
        </p:nvSpPr>
        <p:spPr>
          <a:xfrm>
            <a:off x="341524" y="4648200"/>
            <a:ext cx="6235906" cy="276999"/>
          </a:xfrm>
          <a:prstGeom prst="rect">
            <a:avLst/>
          </a:prstGeom>
          <a:solidFill>
            <a:schemeClr val="bg1">
              <a:lumMod val="85000"/>
            </a:schemeClr>
          </a:solidFill>
          <a:ln>
            <a:solidFill>
              <a:srgbClr val="C00000"/>
            </a:solidFill>
          </a:ln>
        </p:spPr>
        <p:txBody>
          <a:bodyPr wrap="square" rtlCol="0">
            <a:spAutoFit/>
          </a:bodyPr>
          <a:lstStyle/>
          <a:p>
            <a:pPr algn="ctr"/>
            <a:r>
              <a:rPr lang="en-US" sz="1200" dirty="0" err="1" smtClean="0">
                <a:latin typeface="Arial" charset="0"/>
                <a:ea typeface="Arial" charset="0"/>
                <a:cs typeface="Arial" charset="0"/>
              </a:rPr>
              <a:t>LaMarsh</a:t>
            </a:r>
            <a:r>
              <a:rPr lang="en-US" sz="1200" dirty="0" smtClean="0">
                <a:latin typeface="Arial" charset="0"/>
                <a:ea typeface="Arial" charset="0"/>
                <a:cs typeface="Arial" charset="0"/>
              </a:rPr>
              <a:t> Centre for Child and Youth Research</a:t>
            </a:r>
            <a:endParaRPr lang="en-US" sz="1200" dirty="0">
              <a:latin typeface="Arial" charset="0"/>
              <a:ea typeface="Arial" charset="0"/>
              <a:cs typeface="Arial" charset="0"/>
            </a:endParaRPr>
          </a:p>
        </p:txBody>
      </p:sp>
      <p:sp>
        <p:nvSpPr>
          <p:cNvPr id="3" name="TextBox 2"/>
          <p:cNvSpPr txBox="1"/>
          <p:nvPr/>
        </p:nvSpPr>
        <p:spPr>
          <a:xfrm>
            <a:off x="372003" y="5029200"/>
            <a:ext cx="6205427" cy="1554272"/>
          </a:xfrm>
          <a:prstGeom prst="rect">
            <a:avLst/>
          </a:prstGeom>
          <a:noFill/>
          <a:ln>
            <a:noFill/>
          </a:ln>
        </p:spPr>
        <p:txBody>
          <a:bodyPr wrap="square" rtlCol="0">
            <a:spAutoFit/>
          </a:bodyPr>
          <a:lstStyle/>
          <a:p>
            <a:pPr marL="177800" marR="5080" indent="-165100">
              <a:lnSpc>
                <a:spcPts val="1400"/>
              </a:lnSpc>
              <a:buFont typeface="Arial"/>
              <a:buChar char="•"/>
              <a:tabLst>
                <a:tab pos="184150" algn="l"/>
              </a:tabLst>
            </a:pPr>
            <a:r>
              <a:rPr lang="en-US" sz="1200" spc="-35" dirty="0" smtClean="0">
                <a:latin typeface="Arial" charset="0"/>
                <a:ea typeface="Arial" charset="0"/>
                <a:cs typeface="Arial" charset="0"/>
              </a:rPr>
              <a:t>D</a:t>
            </a:r>
            <a:r>
              <a:rPr lang="en-US" sz="1200" spc="-60" dirty="0" smtClean="0">
                <a:latin typeface="Arial" charset="0"/>
                <a:ea typeface="Arial" charset="0"/>
                <a:cs typeface="Arial" charset="0"/>
              </a:rPr>
              <a:t>e</a:t>
            </a:r>
            <a:r>
              <a:rPr lang="en-US" sz="1200" spc="20" dirty="0" smtClean="0">
                <a:latin typeface="Arial" charset="0"/>
                <a:ea typeface="Arial" charset="0"/>
                <a:cs typeface="Arial" charset="0"/>
              </a:rPr>
              <a:t>v</a:t>
            </a:r>
            <a:r>
              <a:rPr lang="en-US" sz="1200" spc="15" dirty="0" smtClean="0">
                <a:latin typeface="Arial" charset="0"/>
                <a:ea typeface="Arial" charset="0"/>
                <a:cs typeface="Arial" charset="0"/>
              </a:rPr>
              <a:t>elo</a:t>
            </a:r>
            <a:r>
              <a:rPr lang="en-US" sz="1200" spc="10" dirty="0" smtClean="0">
                <a:latin typeface="Arial" charset="0"/>
                <a:ea typeface="Arial" charset="0"/>
                <a:cs typeface="Arial" charset="0"/>
              </a:rPr>
              <a:t>p</a:t>
            </a:r>
            <a:r>
              <a:rPr lang="en-US" sz="1200" spc="-10" dirty="0" smtClean="0">
                <a:latin typeface="Arial" charset="0"/>
                <a:ea typeface="Arial" charset="0"/>
                <a:cs typeface="Arial" charset="0"/>
              </a:rPr>
              <a:t>s </a:t>
            </a:r>
            <a:r>
              <a:rPr lang="en-US" sz="1200" spc="-5" dirty="0" smtClean="0">
                <a:latin typeface="Arial" charset="0"/>
                <a:ea typeface="Arial" charset="0"/>
                <a:cs typeface="Arial" charset="0"/>
              </a:rPr>
              <a:t>c</a:t>
            </a:r>
            <a:r>
              <a:rPr lang="en-US" sz="1200" spc="40" dirty="0" smtClean="0">
                <a:latin typeface="Arial" charset="0"/>
                <a:ea typeface="Arial" charset="0"/>
                <a:cs typeface="Arial" charset="0"/>
              </a:rPr>
              <a:t>ommuni</a:t>
            </a:r>
            <a:r>
              <a:rPr lang="en-US" sz="1200" spc="-5" dirty="0" smtClean="0">
                <a:latin typeface="Arial" charset="0"/>
                <a:ea typeface="Arial" charset="0"/>
                <a:cs typeface="Arial" charset="0"/>
              </a:rPr>
              <a:t>t</a:t>
            </a:r>
            <a:r>
              <a:rPr lang="en-US" sz="1200" spc="50" dirty="0" smtClean="0">
                <a:latin typeface="Arial" charset="0"/>
                <a:ea typeface="Arial" charset="0"/>
                <a:cs typeface="Arial" charset="0"/>
              </a:rPr>
              <a:t>y</a:t>
            </a:r>
            <a:r>
              <a:rPr lang="en-US" sz="1200" spc="5" dirty="0" smtClean="0">
                <a:latin typeface="Arial" charset="0"/>
                <a:ea typeface="Arial" charset="0"/>
                <a:cs typeface="Arial" charset="0"/>
              </a:rPr>
              <a:t>-engaged</a:t>
            </a:r>
            <a:r>
              <a:rPr lang="en-US" sz="1200" spc="-10" dirty="0" smtClean="0">
                <a:latin typeface="Arial" charset="0"/>
                <a:ea typeface="Arial" charset="0"/>
                <a:cs typeface="Arial" charset="0"/>
              </a:rPr>
              <a:t> </a:t>
            </a:r>
            <a:r>
              <a:rPr lang="en-US" sz="1200" spc="15" dirty="0" smtClean="0">
                <a:latin typeface="Arial" charset="0"/>
                <a:ea typeface="Arial" charset="0"/>
                <a:cs typeface="Arial" charset="0"/>
              </a:rPr>
              <a:t>i</a:t>
            </a:r>
            <a:r>
              <a:rPr lang="en-US" sz="1200" spc="35" dirty="0" smtClean="0">
                <a:latin typeface="Arial" charset="0"/>
                <a:ea typeface="Arial" charset="0"/>
                <a:cs typeface="Arial" charset="0"/>
              </a:rPr>
              <a:t>n</a:t>
            </a:r>
            <a:r>
              <a:rPr lang="en-US" sz="1200" spc="120" dirty="0" smtClean="0">
                <a:latin typeface="Arial" charset="0"/>
                <a:ea typeface="Arial" charset="0"/>
                <a:cs typeface="Arial" charset="0"/>
              </a:rPr>
              <a:t>t</a:t>
            </a:r>
            <a:r>
              <a:rPr lang="en-US" sz="1200" spc="60" dirty="0" smtClean="0">
                <a:latin typeface="Arial" charset="0"/>
                <a:ea typeface="Arial" charset="0"/>
                <a:cs typeface="Arial" charset="0"/>
              </a:rPr>
              <a:t>e</a:t>
            </a:r>
            <a:r>
              <a:rPr lang="en-US" sz="1200" dirty="0" smtClean="0">
                <a:latin typeface="Arial" charset="0"/>
                <a:ea typeface="Arial" charset="0"/>
                <a:cs typeface="Arial" charset="0"/>
              </a:rPr>
              <a:t>r</a:t>
            </a:r>
            <a:r>
              <a:rPr lang="en-US" sz="1200" spc="15" dirty="0" smtClean="0">
                <a:latin typeface="Arial" charset="0"/>
                <a:ea typeface="Arial" charset="0"/>
                <a:cs typeface="Arial" charset="0"/>
              </a:rPr>
              <a:t>di</a:t>
            </a:r>
            <a:r>
              <a:rPr lang="en-US" sz="1200" spc="5" dirty="0" smtClean="0">
                <a:latin typeface="Arial" charset="0"/>
                <a:ea typeface="Arial" charset="0"/>
                <a:cs typeface="Arial" charset="0"/>
              </a:rPr>
              <a:t>s</a:t>
            </a:r>
            <a:r>
              <a:rPr lang="en-US" sz="1200" spc="35" dirty="0" smtClean="0">
                <a:latin typeface="Arial" charset="0"/>
                <a:ea typeface="Arial" charset="0"/>
                <a:cs typeface="Arial" charset="0"/>
              </a:rPr>
              <a:t>ciplinary</a:t>
            </a:r>
            <a:r>
              <a:rPr lang="en-US" sz="1200" spc="-10" dirty="0" smtClean="0">
                <a:latin typeface="Arial" charset="0"/>
                <a:ea typeface="Arial" charset="0"/>
                <a:cs typeface="Arial" charset="0"/>
              </a:rPr>
              <a:t> </a:t>
            </a:r>
            <a:r>
              <a:rPr lang="en-US" sz="1200" spc="70" dirty="0" smtClean="0">
                <a:latin typeface="Arial" charset="0"/>
                <a:ea typeface="Arial" charset="0"/>
                <a:cs typeface="Arial" charset="0"/>
              </a:rPr>
              <a:t>r</a:t>
            </a:r>
            <a:r>
              <a:rPr lang="en-US" sz="1200" spc="-25" dirty="0" smtClean="0">
                <a:latin typeface="Arial" charset="0"/>
                <a:ea typeface="Arial" charset="0"/>
                <a:cs typeface="Arial" charset="0"/>
              </a:rPr>
              <a:t>es</a:t>
            </a:r>
            <a:r>
              <a:rPr lang="en-US" sz="1200" spc="-20" dirty="0" smtClean="0">
                <a:latin typeface="Arial" charset="0"/>
                <a:ea typeface="Arial" charset="0"/>
                <a:cs typeface="Arial" charset="0"/>
              </a:rPr>
              <a:t>e</a:t>
            </a:r>
            <a:r>
              <a:rPr lang="en-US" sz="1200" spc="50" dirty="0" smtClean="0">
                <a:latin typeface="Arial" charset="0"/>
                <a:ea typeface="Arial" charset="0"/>
                <a:cs typeface="Arial" charset="0"/>
              </a:rPr>
              <a:t>a</a:t>
            </a:r>
            <a:r>
              <a:rPr lang="en-US" sz="1200" dirty="0" smtClean="0">
                <a:latin typeface="Arial" charset="0"/>
                <a:ea typeface="Arial" charset="0"/>
                <a:cs typeface="Arial" charset="0"/>
              </a:rPr>
              <a:t>r</a:t>
            </a:r>
            <a:r>
              <a:rPr lang="en-US" sz="1200" spc="15" dirty="0" smtClean="0">
                <a:latin typeface="Arial" charset="0"/>
                <a:ea typeface="Arial" charset="0"/>
                <a:cs typeface="Arial" charset="0"/>
              </a:rPr>
              <a:t>ch</a:t>
            </a:r>
            <a:r>
              <a:rPr lang="en-US" sz="1200" spc="-10" dirty="0" smtClean="0">
                <a:latin typeface="Arial" charset="0"/>
                <a:ea typeface="Arial" charset="0"/>
                <a:cs typeface="Arial" charset="0"/>
              </a:rPr>
              <a:t> </a:t>
            </a:r>
            <a:r>
              <a:rPr lang="en-US" sz="1200" spc="30" dirty="0" smtClean="0">
                <a:latin typeface="Arial" charset="0"/>
                <a:ea typeface="Arial" charset="0"/>
                <a:cs typeface="Arial" charset="0"/>
              </a:rPr>
              <a:t>in</a:t>
            </a:r>
            <a:r>
              <a:rPr lang="en-US" sz="1200" spc="-10" dirty="0" smtClean="0">
                <a:latin typeface="Arial" charset="0"/>
                <a:ea typeface="Arial" charset="0"/>
                <a:cs typeface="Arial" charset="0"/>
              </a:rPr>
              <a:t> </a:t>
            </a:r>
            <a:r>
              <a:rPr lang="en-US" sz="1200" spc="10" dirty="0" smtClean="0">
                <a:latin typeface="Arial" charset="0"/>
                <a:ea typeface="Arial" charset="0"/>
                <a:cs typeface="Arial" charset="0"/>
              </a:rPr>
              <a:t>edu</a:t>
            </a:r>
            <a:r>
              <a:rPr lang="en-US" sz="1200" spc="-15" dirty="0" smtClean="0">
                <a:latin typeface="Arial" charset="0"/>
                <a:ea typeface="Arial" charset="0"/>
                <a:cs typeface="Arial" charset="0"/>
              </a:rPr>
              <a:t>c</a:t>
            </a:r>
            <a:r>
              <a:rPr lang="en-US" sz="1200" spc="25" dirty="0" smtClean="0">
                <a:latin typeface="Arial" charset="0"/>
                <a:ea typeface="Arial" charset="0"/>
                <a:cs typeface="Arial" charset="0"/>
              </a:rPr>
              <a:t>ation,</a:t>
            </a:r>
            <a:r>
              <a:rPr lang="en-US" sz="1200" spc="-10" dirty="0" smtClean="0">
                <a:latin typeface="Arial" charset="0"/>
                <a:ea typeface="Arial" charset="0"/>
                <a:cs typeface="Arial" charset="0"/>
              </a:rPr>
              <a:t> </a:t>
            </a:r>
            <a:r>
              <a:rPr lang="en-US" sz="1200" spc="5" dirty="0" smtClean="0">
                <a:latin typeface="Arial" charset="0"/>
                <a:ea typeface="Arial" charset="0"/>
                <a:cs typeface="Arial" charset="0"/>
              </a:rPr>
              <a:t>h</a:t>
            </a:r>
            <a:r>
              <a:rPr lang="en-US" sz="1200" spc="-5" dirty="0" smtClean="0">
                <a:latin typeface="Arial" charset="0"/>
                <a:ea typeface="Arial" charset="0"/>
                <a:cs typeface="Arial" charset="0"/>
              </a:rPr>
              <a:t>e</a:t>
            </a:r>
            <a:r>
              <a:rPr lang="en-US" sz="1200" spc="35" dirty="0" smtClean="0">
                <a:latin typeface="Arial" charset="0"/>
                <a:ea typeface="Arial" charset="0"/>
                <a:cs typeface="Arial" charset="0"/>
              </a:rPr>
              <a:t>alth,</a:t>
            </a:r>
            <a:r>
              <a:rPr lang="en-US" sz="1200" spc="25" dirty="0" smtClean="0">
                <a:latin typeface="Arial" charset="0"/>
                <a:ea typeface="Arial" charset="0"/>
                <a:cs typeface="Arial" charset="0"/>
              </a:rPr>
              <a:t> </a:t>
            </a:r>
            <a:r>
              <a:rPr lang="en-US" sz="1200" spc="70" dirty="0" smtClean="0">
                <a:latin typeface="Arial" charset="0"/>
                <a:ea typeface="Arial" charset="0"/>
                <a:cs typeface="Arial" charset="0"/>
              </a:rPr>
              <a:t>r</a:t>
            </a:r>
            <a:r>
              <a:rPr lang="en-US" sz="1200" spc="30" dirty="0" smtClean="0">
                <a:latin typeface="Arial" charset="0"/>
                <a:ea typeface="Arial" charset="0"/>
                <a:cs typeface="Arial" charset="0"/>
              </a:rPr>
              <a:t>elationship</a:t>
            </a:r>
            <a:r>
              <a:rPr lang="en-US" sz="1200" spc="-10" dirty="0" smtClean="0">
                <a:latin typeface="Arial" charset="0"/>
                <a:ea typeface="Arial" charset="0"/>
                <a:cs typeface="Arial" charset="0"/>
              </a:rPr>
              <a:t>s </a:t>
            </a:r>
            <a:r>
              <a:rPr lang="en-US" sz="1200" spc="5" dirty="0" smtClean="0">
                <a:latin typeface="Arial" charset="0"/>
                <a:ea typeface="Arial" charset="0"/>
                <a:cs typeface="Arial" charset="0"/>
              </a:rPr>
              <a:t>and</a:t>
            </a:r>
            <a:r>
              <a:rPr lang="en-US" sz="1200" spc="-10" dirty="0" smtClean="0">
                <a:latin typeface="Arial" charset="0"/>
                <a:ea typeface="Arial" charset="0"/>
                <a:cs typeface="Arial" charset="0"/>
              </a:rPr>
              <a:t> </a:t>
            </a:r>
            <a:r>
              <a:rPr lang="en-US" sz="1200" spc="50" dirty="0" smtClean="0">
                <a:latin typeface="Arial" charset="0"/>
                <a:ea typeface="Arial" charset="0"/>
                <a:cs typeface="Arial" charset="0"/>
              </a:rPr>
              <a:t>the</a:t>
            </a:r>
            <a:r>
              <a:rPr lang="en-US" sz="1200" spc="-10" dirty="0" smtClean="0">
                <a:latin typeface="Arial" charset="0"/>
                <a:ea typeface="Arial" charset="0"/>
                <a:cs typeface="Arial" charset="0"/>
              </a:rPr>
              <a:t> </a:t>
            </a:r>
            <a:r>
              <a:rPr lang="en-US" sz="1200" spc="5" dirty="0" smtClean="0">
                <a:latin typeface="Arial" charset="0"/>
                <a:ea typeface="Arial" charset="0"/>
                <a:cs typeface="Arial" charset="0"/>
              </a:rPr>
              <a:t>d</a:t>
            </a:r>
            <a:r>
              <a:rPr lang="en-US" sz="1200" spc="-25" dirty="0" smtClean="0">
                <a:latin typeface="Arial" charset="0"/>
                <a:ea typeface="Arial" charset="0"/>
                <a:cs typeface="Arial" charset="0"/>
              </a:rPr>
              <a:t>e</a:t>
            </a:r>
            <a:r>
              <a:rPr lang="en-US" sz="1200" spc="20" dirty="0" smtClean="0">
                <a:latin typeface="Arial" charset="0"/>
                <a:ea typeface="Arial" charset="0"/>
                <a:cs typeface="Arial" charset="0"/>
              </a:rPr>
              <a:t>v</a:t>
            </a:r>
            <a:r>
              <a:rPr lang="en-US" sz="1200" spc="10" dirty="0" smtClean="0">
                <a:latin typeface="Arial" charset="0"/>
                <a:ea typeface="Arial" charset="0"/>
                <a:cs typeface="Arial" charset="0"/>
              </a:rPr>
              <a:t>elopme</a:t>
            </a:r>
            <a:r>
              <a:rPr lang="en-US" sz="1200" dirty="0" smtClean="0">
                <a:latin typeface="Arial" charset="0"/>
                <a:ea typeface="Arial" charset="0"/>
                <a:cs typeface="Arial" charset="0"/>
              </a:rPr>
              <a:t>n</a:t>
            </a:r>
            <a:r>
              <a:rPr lang="en-US" sz="1200" spc="145" dirty="0" smtClean="0">
                <a:latin typeface="Arial" charset="0"/>
                <a:ea typeface="Arial" charset="0"/>
                <a:cs typeface="Arial" charset="0"/>
              </a:rPr>
              <a:t>t</a:t>
            </a:r>
            <a:r>
              <a:rPr lang="en-US" sz="1200" spc="-10" dirty="0" smtClean="0">
                <a:latin typeface="Arial" charset="0"/>
                <a:ea typeface="Arial" charset="0"/>
                <a:cs typeface="Arial" charset="0"/>
              </a:rPr>
              <a:t> o</a:t>
            </a:r>
            <a:r>
              <a:rPr lang="en-US" sz="1200" spc="100" dirty="0" smtClean="0">
                <a:latin typeface="Arial" charset="0"/>
                <a:ea typeface="Arial" charset="0"/>
                <a:cs typeface="Arial" charset="0"/>
              </a:rPr>
              <a:t>f</a:t>
            </a:r>
            <a:r>
              <a:rPr lang="en-US" sz="1200" spc="-10" dirty="0" smtClean="0">
                <a:latin typeface="Arial" charset="0"/>
                <a:ea typeface="Arial" charset="0"/>
                <a:cs typeface="Arial" charset="0"/>
              </a:rPr>
              <a:t> </a:t>
            </a:r>
            <a:r>
              <a:rPr lang="en-US" sz="1200" spc="15" dirty="0" smtClean="0">
                <a:latin typeface="Arial" charset="0"/>
                <a:ea typeface="Arial" charset="0"/>
                <a:cs typeface="Arial" charset="0"/>
              </a:rPr>
              <a:t>i</a:t>
            </a:r>
            <a:r>
              <a:rPr lang="en-US" sz="1200" spc="25" dirty="0" smtClean="0">
                <a:latin typeface="Arial" charset="0"/>
                <a:ea typeface="Arial" charset="0"/>
                <a:cs typeface="Arial" charset="0"/>
              </a:rPr>
              <a:t>n</a:t>
            </a:r>
            <a:r>
              <a:rPr lang="en-US" sz="1200" spc="55" dirty="0" smtClean="0">
                <a:latin typeface="Arial" charset="0"/>
                <a:ea typeface="Arial" charset="0"/>
                <a:cs typeface="Arial" charset="0"/>
              </a:rPr>
              <a:t>f</a:t>
            </a:r>
            <a:r>
              <a:rPr lang="en-US" sz="1200" dirty="0" smtClean="0">
                <a:latin typeface="Arial" charset="0"/>
                <a:ea typeface="Arial" charset="0"/>
                <a:cs typeface="Arial" charset="0"/>
              </a:rPr>
              <a:t>a</a:t>
            </a:r>
            <a:r>
              <a:rPr lang="en-US" sz="1200" spc="-10" dirty="0" smtClean="0">
                <a:latin typeface="Arial" charset="0"/>
                <a:ea typeface="Arial" charset="0"/>
                <a:cs typeface="Arial" charset="0"/>
              </a:rPr>
              <a:t>n</a:t>
            </a:r>
            <a:r>
              <a:rPr lang="en-US" sz="1200" spc="135" dirty="0" smtClean="0">
                <a:latin typeface="Arial" charset="0"/>
                <a:ea typeface="Arial" charset="0"/>
                <a:cs typeface="Arial" charset="0"/>
              </a:rPr>
              <a:t>t</a:t>
            </a:r>
            <a:r>
              <a:rPr lang="en-US" sz="1200" spc="-25" dirty="0" smtClean="0">
                <a:latin typeface="Arial" charset="0"/>
                <a:ea typeface="Arial" charset="0"/>
                <a:cs typeface="Arial" charset="0"/>
              </a:rPr>
              <a:t>s</a:t>
            </a:r>
            <a:r>
              <a:rPr lang="en-US" sz="1200" spc="-30" dirty="0" smtClean="0">
                <a:latin typeface="Arial" charset="0"/>
                <a:ea typeface="Arial" charset="0"/>
                <a:cs typeface="Arial" charset="0"/>
              </a:rPr>
              <a:t>,</a:t>
            </a:r>
            <a:r>
              <a:rPr lang="en-US" sz="1200" spc="-10" dirty="0" smtClean="0">
                <a:latin typeface="Arial" charset="0"/>
                <a:ea typeface="Arial" charset="0"/>
                <a:cs typeface="Arial" charset="0"/>
              </a:rPr>
              <a:t> </a:t>
            </a:r>
            <a:r>
              <a:rPr lang="en-US" sz="1200" spc="40" dirty="0" smtClean="0">
                <a:latin typeface="Arial" charset="0"/>
                <a:ea typeface="Arial" charset="0"/>
                <a:cs typeface="Arial" charset="0"/>
              </a:rPr>
              <a:t>child</a:t>
            </a:r>
            <a:r>
              <a:rPr lang="en-US" sz="1200" spc="5" dirty="0" smtClean="0">
                <a:latin typeface="Arial" charset="0"/>
                <a:ea typeface="Arial" charset="0"/>
                <a:cs typeface="Arial" charset="0"/>
              </a:rPr>
              <a:t>r</a:t>
            </a:r>
            <a:r>
              <a:rPr lang="en-US" sz="1200" spc="-10" dirty="0" smtClean="0">
                <a:latin typeface="Arial" charset="0"/>
                <a:ea typeface="Arial" charset="0"/>
                <a:cs typeface="Arial" charset="0"/>
              </a:rPr>
              <a:t>en, </a:t>
            </a:r>
            <a:r>
              <a:rPr lang="en-US" sz="1200" spc="10" dirty="0" smtClean="0">
                <a:latin typeface="Arial" charset="0"/>
                <a:ea typeface="Arial" charset="0"/>
                <a:cs typeface="Arial" charset="0"/>
              </a:rPr>
              <a:t>adol</a:t>
            </a:r>
            <a:r>
              <a:rPr lang="en-US" sz="1200" spc="-5" dirty="0" smtClean="0">
                <a:latin typeface="Arial" charset="0"/>
                <a:ea typeface="Arial" charset="0"/>
                <a:cs typeface="Arial" charset="0"/>
              </a:rPr>
              <a:t>e</a:t>
            </a:r>
            <a:r>
              <a:rPr lang="en-US" sz="1200" spc="-25" dirty="0" smtClean="0">
                <a:latin typeface="Arial" charset="0"/>
                <a:ea typeface="Arial" charset="0"/>
                <a:cs typeface="Arial" charset="0"/>
              </a:rPr>
              <a:t>s</a:t>
            </a:r>
            <a:r>
              <a:rPr lang="en-US" sz="1200" spc="-5" dirty="0" smtClean="0">
                <a:latin typeface="Arial" charset="0"/>
                <a:ea typeface="Arial" charset="0"/>
                <a:cs typeface="Arial" charset="0"/>
              </a:rPr>
              <a:t>c</a:t>
            </a:r>
            <a:r>
              <a:rPr lang="en-US" sz="1200" spc="5" dirty="0" smtClean="0">
                <a:latin typeface="Arial" charset="0"/>
                <a:ea typeface="Arial" charset="0"/>
                <a:cs typeface="Arial" charset="0"/>
              </a:rPr>
              <a:t>e</a:t>
            </a:r>
            <a:r>
              <a:rPr lang="en-US" sz="1200" spc="-5" dirty="0" smtClean="0">
                <a:latin typeface="Arial" charset="0"/>
                <a:ea typeface="Arial" charset="0"/>
                <a:cs typeface="Arial" charset="0"/>
              </a:rPr>
              <a:t>n</a:t>
            </a:r>
            <a:r>
              <a:rPr lang="en-US" sz="1200" spc="135" dirty="0" smtClean="0">
                <a:latin typeface="Arial" charset="0"/>
                <a:ea typeface="Arial" charset="0"/>
                <a:cs typeface="Arial" charset="0"/>
              </a:rPr>
              <a:t>t</a:t>
            </a:r>
            <a:r>
              <a:rPr lang="en-US" sz="1200" spc="-25" dirty="0" smtClean="0">
                <a:latin typeface="Arial" charset="0"/>
                <a:ea typeface="Arial" charset="0"/>
                <a:cs typeface="Arial" charset="0"/>
              </a:rPr>
              <a:t>s</a:t>
            </a:r>
            <a:r>
              <a:rPr lang="en-US" sz="1200" spc="-30" dirty="0" smtClean="0">
                <a:latin typeface="Arial" charset="0"/>
                <a:ea typeface="Arial" charset="0"/>
                <a:cs typeface="Arial" charset="0"/>
              </a:rPr>
              <a:t>,</a:t>
            </a:r>
            <a:r>
              <a:rPr lang="en-US" sz="1200" spc="-10" dirty="0" smtClean="0">
                <a:latin typeface="Arial" charset="0"/>
                <a:ea typeface="Arial" charset="0"/>
                <a:cs typeface="Arial" charset="0"/>
              </a:rPr>
              <a:t> </a:t>
            </a:r>
            <a:r>
              <a:rPr lang="en-US" sz="1200" spc="30" dirty="0" smtClean="0">
                <a:latin typeface="Arial" charset="0"/>
                <a:ea typeface="Arial" charset="0"/>
                <a:cs typeface="Arial" charset="0"/>
              </a:rPr>
              <a:t>eme</a:t>
            </a:r>
            <a:r>
              <a:rPr lang="en-US" sz="1200" spc="-20" dirty="0" smtClean="0">
                <a:latin typeface="Arial" charset="0"/>
                <a:ea typeface="Arial" charset="0"/>
                <a:cs typeface="Arial" charset="0"/>
              </a:rPr>
              <a:t>r</a:t>
            </a:r>
            <a:r>
              <a:rPr lang="en-US" sz="1200" spc="20" dirty="0" smtClean="0">
                <a:latin typeface="Arial" charset="0"/>
                <a:ea typeface="Arial" charset="0"/>
                <a:cs typeface="Arial" charset="0"/>
              </a:rPr>
              <a:t>ging</a:t>
            </a:r>
            <a:r>
              <a:rPr lang="en-US" sz="1200" spc="10" dirty="0" smtClean="0">
                <a:latin typeface="Arial" charset="0"/>
                <a:ea typeface="Arial" charset="0"/>
                <a:cs typeface="Arial" charset="0"/>
              </a:rPr>
              <a:t> </a:t>
            </a:r>
            <a:r>
              <a:rPr lang="en-US" sz="1200" spc="45" dirty="0" smtClean="0">
                <a:latin typeface="Arial" charset="0"/>
                <a:ea typeface="Arial" charset="0"/>
                <a:cs typeface="Arial" charset="0"/>
              </a:rPr>
              <a:t>adul</a:t>
            </a:r>
            <a:r>
              <a:rPr lang="en-US" sz="1200" spc="15" dirty="0" smtClean="0">
                <a:latin typeface="Arial" charset="0"/>
                <a:ea typeface="Arial" charset="0"/>
                <a:cs typeface="Arial" charset="0"/>
              </a:rPr>
              <a:t>t</a:t>
            </a:r>
            <a:r>
              <a:rPr lang="en-US" sz="1200" spc="-10" dirty="0" smtClean="0">
                <a:latin typeface="Arial" charset="0"/>
                <a:ea typeface="Arial" charset="0"/>
                <a:cs typeface="Arial" charset="0"/>
              </a:rPr>
              <a:t>s </a:t>
            </a:r>
            <a:r>
              <a:rPr lang="en-US" sz="1200" spc="5" dirty="0" smtClean="0">
                <a:latin typeface="Arial" charset="0"/>
                <a:ea typeface="Arial" charset="0"/>
                <a:cs typeface="Arial" charset="0"/>
              </a:rPr>
              <a:t>and</a:t>
            </a:r>
            <a:r>
              <a:rPr lang="en-US" sz="1200" spc="-10" dirty="0" smtClean="0">
                <a:latin typeface="Arial" charset="0"/>
                <a:ea typeface="Arial" charset="0"/>
                <a:cs typeface="Arial" charset="0"/>
              </a:rPr>
              <a:t> </a:t>
            </a:r>
            <a:r>
              <a:rPr lang="en-US" sz="1200" spc="55" dirty="0" smtClean="0">
                <a:latin typeface="Arial" charset="0"/>
                <a:ea typeface="Arial" charset="0"/>
                <a:cs typeface="Arial" charset="0"/>
              </a:rPr>
              <a:t>f</a:t>
            </a:r>
            <a:r>
              <a:rPr lang="en-US" sz="1200" spc="20" dirty="0" smtClean="0">
                <a:latin typeface="Arial" charset="0"/>
                <a:ea typeface="Arial" charset="0"/>
                <a:cs typeface="Arial" charset="0"/>
              </a:rPr>
              <a:t>amili</a:t>
            </a:r>
            <a:r>
              <a:rPr lang="en-US" sz="1200" spc="15" dirty="0" smtClean="0">
                <a:latin typeface="Arial" charset="0"/>
                <a:ea typeface="Arial" charset="0"/>
                <a:cs typeface="Arial" charset="0"/>
              </a:rPr>
              <a:t>e</a:t>
            </a:r>
            <a:r>
              <a:rPr lang="en-US" sz="1200" spc="-10" dirty="0" smtClean="0">
                <a:latin typeface="Arial" charset="0"/>
                <a:ea typeface="Arial" charset="0"/>
                <a:cs typeface="Arial" charset="0"/>
              </a:rPr>
              <a:t>s</a:t>
            </a:r>
          </a:p>
          <a:p>
            <a:pPr marL="171450" indent="-171450">
              <a:buFont typeface="Arial" charset="0"/>
              <a:buChar char="•"/>
            </a:pPr>
            <a:r>
              <a:rPr lang="en-US" sz="1200" spc="-10" dirty="0" smtClean="0">
                <a:latin typeface="Arial" charset="0"/>
                <a:ea typeface="Arial" charset="0"/>
                <a:cs typeface="Arial" charset="0"/>
              </a:rPr>
              <a:t>This year’s annual Dr. Eric </a:t>
            </a:r>
            <a:r>
              <a:rPr lang="en-US" sz="1200" spc="-10" dirty="0" err="1" smtClean="0">
                <a:latin typeface="Arial" charset="0"/>
                <a:ea typeface="Arial" charset="0"/>
                <a:cs typeface="Arial" charset="0"/>
              </a:rPr>
              <a:t>Jackman</a:t>
            </a:r>
            <a:r>
              <a:rPr lang="en-US" sz="1200" spc="-10" dirty="0" smtClean="0">
                <a:latin typeface="Arial" charset="0"/>
                <a:ea typeface="Arial" charset="0"/>
                <a:cs typeface="Arial" charset="0"/>
              </a:rPr>
              <a:t> lecture was held on April 28, 2016 featuring guest speaker Dr. Marc Bornstein, </a:t>
            </a:r>
            <a:r>
              <a:rPr lang="en-US" sz="1200" dirty="0" smtClean="0">
                <a:latin typeface="Arial" charset="0"/>
                <a:ea typeface="Arial" charset="0"/>
                <a:cs typeface="Arial" charset="0"/>
              </a:rPr>
              <a:t>president-elect of the Society for Research in Child Development, and founding editor of </a:t>
            </a:r>
            <a:r>
              <a:rPr lang="en-US" sz="1200" i="1" dirty="0" smtClean="0">
                <a:latin typeface="Arial" charset="0"/>
                <a:ea typeface="Arial" charset="0"/>
                <a:cs typeface="Arial" charset="0"/>
              </a:rPr>
              <a:t>Parenting: Science and Practice</a:t>
            </a:r>
            <a:r>
              <a:rPr lang="en-US" sz="1200" dirty="0" smtClean="0">
                <a:latin typeface="Arial" charset="0"/>
                <a:ea typeface="Arial" charset="0"/>
                <a:cs typeface="Arial" charset="0"/>
              </a:rPr>
              <a:t>. His talk was entitled, “Developing Children in the Developing World</a:t>
            </a:r>
            <a:r>
              <a:rPr lang="en-US" sz="1200" dirty="0" smtClean="0"/>
              <a:t>”</a:t>
            </a:r>
          </a:p>
          <a:p>
            <a:r>
              <a:rPr lang="en-US" sz="1200" spc="-160" dirty="0">
                <a:latin typeface="Arial"/>
                <a:cs typeface="Arial"/>
              </a:rPr>
              <a:t>W</a:t>
            </a:r>
            <a:r>
              <a:rPr lang="en-US" sz="1200" spc="5" dirty="0">
                <a:latin typeface="Arial"/>
                <a:cs typeface="Arial"/>
              </a:rPr>
              <a:t>e</a:t>
            </a:r>
            <a:r>
              <a:rPr lang="en-US" sz="1200" spc="-5" dirty="0">
                <a:latin typeface="Arial"/>
                <a:cs typeface="Arial"/>
              </a:rPr>
              <a:t>b</a:t>
            </a:r>
            <a:r>
              <a:rPr lang="en-US" sz="1200" spc="65" dirty="0">
                <a:latin typeface="Arial"/>
                <a:cs typeface="Arial"/>
              </a:rPr>
              <a:t>si</a:t>
            </a:r>
            <a:r>
              <a:rPr lang="en-US" sz="1200" spc="25" dirty="0">
                <a:latin typeface="Arial"/>
                <a:cs typeface="Arial"/>
              </a:rPr>
              <a:t>t</a:t>
            </a:r>
            <a:r>
              <a:rPr lang="en-US" sz="1200" spc="-20" dirty="0">
                <a:latin typeface="Arial"/>
                <a:cs typeface="Arial"/>
              </a:rPr>
              <a:t>e:</a:t>
            </a:r>
            <a:r>
              <a:rPr lang="en-US" sz="1200" spc="-10" dirty="0">
                <a:latin typeface="Arial"/>
                <a:cs typeface="Arial"/>
              </a:rPr>
              <a:t> </a:t>
            </a:r>
            <a:r>
              <a:rPr lang="en-US" sz="1200" spc="15" dirty="0" smtClean="0">
                <a:latin typeface="Arial"/>
                <a:cs typeface="Arial"/>
                <a:hlinkClick r:id="rId3"/>
              </a:rPr>
              <a:t>ww</a:t>
            </a:r>
            <a:r>
              <a:rPr lang="en-US" sz="1200" spc="-75" dirty="0" smtClean="0">
                <a:latin typeface="Arial"/>
                <a:cs typeface="Arial"/>
                <a:hlinkClick r:id="rId3"/>
              </a:rPr>
              <a:t>w</a:t>
            </a:r>
            <a:r>
              <a:rPr lang="en-US" sz="1200" spc="-130" dirty="0" smtClean="0">
                <a:latin typeface="Arial"/>
                <a:cs typeface="Arial"/>
                <a:hlinkClick r:id="rId3"/>
              </a:rPr>
              <a:t>.</a:t>
            </a:r>
            <a:r>
              <a:rPr lang="en-US" sz="1200" spc="35" dirty="0" smtClean="0">
                <a:latin typeface="Arial"/>
                <a:cs typeface="Arial"/>
                <a:hlinkClick r:id="rId3"/>
              </a:rPr>
              <a:t>y</a:t>
            </a:r>
            <a:r>
              <a:rPr lang="en-US" sz="1200" spc="45" dirty="0" smtClean="0">
                <a:latin typeface="Arial"/>
                <a:cs typeface="Arial"/>
                <a:hlinkClick r:id="rId3"/>
              </a:rPr>
              <a:t>or</a:t>
            </a:r>
            <a:r>
              <a:rPr lang="en-US" sz="1200" spc="20" dirty="0" smtClean="0">
                <a:latin typeface="Arial"/>
                <a:cs typeface="Arial"/>
                <a:hlinkClick r:id="rId3"/>
              </a:rPr>
              <a:t>k</a:t>
            </a:r>
            <a:r>
              <a:rPr lang="en-US" sz="1200" spc="-15" dirty="0" smtClean="0">
                <a:latin typeface="Arial"/>
                <a:cs typeface="Arial"/>
                <a:hlinkClick r:id="rId3"/>
              </a:rPr>
              <a:t>u</a:t>
            </a:r>
            <a:r>
              <a:rPr lang="en-US" sz="1200" spc="-40" dirty="0" smtClean="0">
                <a:latin typeface="Arial"/>
                <a:cs typeface="Arial"/>
                <a:hlinkClick r:id="rId3"/>
              </a:rPr>
              <a:t>.</a:t>
            </a:r>
            <a:r>
              <a:rPr lang="en-US" sz="1200" spc="-5" dirty="0" smtClean="0">
                <a:latin typeface="Arial"/>
                <a:cs typeface="Arial"/>
                <a:hlinkClick r:id="rId3"/>
              </a:rPr>
              <a:t>c</a:t>
            </a:r>
            <a:r>
              <a:rPr lang="en-US" sz="1200" spc="-15" dirty="0" smtClean="0">
                <a:latin typeface="Arial"/>
                <a:cs typeface="Arial"/>
                <a:hlinkClick r:id="rId3"/>
              </a:rPr>
              <a:t>a</a:t>
            </a:r>
            <a:r>
              <a:rPr lang="en-US" sz="1200" spc="185" dirty="0" smtClean="0">
                <a:latin typeface="Arial"/>
                <a:cs typeface="Arial"/>
                <a:hlinkClick r:id="rId3"/>
              </a:rPr>
              <a:t>/</a:t>
            </a:r>
            <a:r>
              <a:rPr lang="en-US" sz="1200" spc="30" dirty="0" smtClean="0">
                <a:latin typeface="Arial"/>
                <a:cs typeface="Arial"/>
                <a:hlinkClick r:id="rId3"/>
              </a:rPr>
              <a:t>lama</a:t>
            </a:r>
            <a:r>
              <a:rPr lang="en-US" sz="1200" spc="-5" dirty="0" smtClean="0">
                <a:latin typeface="Arial"/>
                <a:cs typeface="Arial"/>
                <a:hlinkClick r:id="rId3"/>
              </a:rPr>
              <a:t>r</a:t>
            </a:r>
            <a:r>
              <a:rPr lang="en-US" sz="1200" spc="5" dirty="0" smtClean="0">
                <a:latin typeface="Arial"/>
                <a:cs typeface="Arial"/>
                <a:hlinkClick r:id="rId3"/>
              </a:rPr>
              <a:t>sh</a:t>
            </a:r>
            <a:endParaRPr lang="en-US" sz="1200" dirty="0">
              <a:solidFill>
                <a:srgbClr val="C00000"/>
              </a:solidFill>
              <a:latin typeface="Arial"/>
              <a:cs typeface="Aria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805" y="6812932"/>
            <a:ext cx="2514600" cy="1676400"/>
          </a:xfrm>
          <a:prstGeom prst="rect">
            <a:avLst/>
          </a:prstGeom>
          <a:ln>
            <a:solidFill>
              <a:schemeClr val="tx1"/>
            </a:solidFill>
          </a:ln>
        </p:spPr>
      </p:pic>
      <p:sp>
        <p:nvSpPr>
          <p:cNvPr id="10" name="TextBox 9"/>
          <p:cNvSpPr txBox="1"/>
          <p:nvPr/>
        </p:nvSpPr>
        <p:spPr>
          <a:xfrm>
            <a:off x="3694536" y="6834633"/>
            <a:ext cx="2471386" cy="1661993"/>
          </a:xfrm>
          <a:prstGeom prst="rect">
            <a:avLst/>
          </a:prstGeom>
          <a:solidFill>
            <a:schemeClr val="bg1">
              <a:lumMod val="75000"/>
            </a:schemeClr>
          </a:solidFill>
          <a:ln>
            <a:solidFill>
              <a:srgbClr val="C00000"/>
            </a:solidFill>
          </a:ln>
        </p:spPr>
        <p:txBody>
          <a:bodyPr wrap="square" rtlCol="0">
            <a:spAutoFit/>
          </a:bodyPr>
          <a:lstStyle/>
          <a:p>
            <a:r>
              <a:rPr lang="en-US" sz="1700" dirty="0" smtClean="0"/>
              <a:t>Left: Director of the </a:t>
            </a:r>
            <a:r>
              <a:rPr lang="en-US" sz="1700" dirty="0" err="1" smtClean="0"/>
              <a:t>LaMarsh</a:t>
            </a:r>
            <a:r>
              <a:rPr lang="en-US" sz="1700" dirty="0" smtClean="0"/>
              <a:t> Centre for Child and Youth Research, </a:t>
            </a:r>
            <a:r>
              <a:rPr lang="en-US" sz="1700" dirty="0" smtClean="0">
                <a:solidFill>
                  <a:srgbClr val="C00000"/>
                </a:solidFill>
              </a:rPr>
              <a:t>Dr. Gordon </a:t>
            </a:r>
            <a:r>
              <a:rPr lang="en-US" sz="1700" dirty="0" err="1" smtClean="0">
                <a:solidFill>
                  <a:srgbClr val="C00000"/>
                </a:solidFill>
              </a:rPr>
              <a:t>Flett</a:t>
            </a:r>
            <a:r>
              <a:rPr lang="en-US" sz="1700" dirty="0" smtClean="0"/>
              <a:t>, at the annual Dr. Eric </a:t>
            </a:r>
            <a:r>
              <a:rPr lang="en-US" sz="1700" dirty="0" err="1" smtClean="0"/>
              <a:t>Jackman</a:t>
            </a:r>
            <a:r>
              <a:rPr lang="en-US" sz="1700" dirty="0" smtClean="0"/>
              <a:t> Lecture (April 2016)</a:t>
            </a:r>
            <a:endParaRPr lang="en-US" sz="1700" dirty="0"/>
          </a:p>
        </p:txBody>
      </p:sp>
      <p:sp>
        <p:nvSpPr>
          <p:cNvPr id="11"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35</a:t>
            </a:r>
            <a:endParaRPr dirty="0"/>
          </a:p>
        </p:txBody>
      </p:sp>
    </p:spTree>
    <p:extLst>
      <p:ext uri="{BB962C8B-B14F-4D97-AF65-F5344CB8AC3E}">
        <p14:creationId xmlns:p14="http://schemas.microsoft.com/office/powerpoint/2010/main" val="13351354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729" y="609600"/>
            <a:ext cx="6622540" cy="482600"/>
          </a:xfrm>
          <a:prstGeom prst="rect">
            <a:avLst/>
          </a:prstGeom>
        </p:spPr>
        <p:txBody>
          <a:bodyPr vert="horz" wrap="square" lIns="0" tIns="0" rIns="0" bIns="0" rtlCol="0">
            <a:spAutoFit/>
          </a:bodyPr>
          <a:lstStyle/>
          <a:p>
            <a:pPr marL="1474470">
              <a:lnSpc>
                <a:spcPct val="100000"/>
              </a:lnSpc>
            </a:pPr>
            <a:r>
              <a:rPr spc="-475" dirty="0"/>
              <a:t>T</a:t>
            </a:r>
            <a:r>
              <a:rPr spc="30" dirty="0"/>
              <a:t>able</a:t>
            </a:r>
            <a:r>
              <a:rPr spc="-30" dirty="0"/>
              <a:t> </a:t>
            </a:r>
            <a:r>
              <a:rPr spc="-15" dirty="0"/>
              <a:t>o</a:t>
            </a:r>
            <a:r>
              <a:rPr spc="300" dirty="0"/>
              <a:t>f</a:t>
            </a:r>
            <a:r>
              <a:rPr spc="-30" dirty="0"/>
              <a:t> </a:t>
            </a:r>
            <a:r>
              <a:rPr spc="-335" dirty="0"/>
              <a:t>C</a:t>
            </a:r>
            <a:r>
              <a:rPr spc="40" dirty="0"/>
              <a:t>o</a:t>
            </a:r>
            <a:r>
              <a:rPr spc="20" dirty="0"/>
              <a:t>n</a:t>
            </a:r>
            <a:r>
              <a:rPr spc="365" dirty="0"/>
              <a:t>t</a:t>
            </a:r>
            <a:r>
              <a:rPr spc="20" dirty="0"/>
              <a:t>e</a:t>
            </a:r>
            <a:r>
              <a:rPr dirty="0"/>
              <a:t>n</a:t>
            </a:r>
            <a:r>
              <a:rPr spc="409" dirty="0"/>
              <a:t>t</a:t>
            </a:r>
            <a:r>
              <a:rPr spc="-20" dirty="0"/>
              <a:t>s</a:t>
            </a:r>
          </a:p>
        </p:txBody>
      </p:sp>
      <p:sp>
        <p:nvSpPr>
          <p:cNvPr id="4" name="object 4"/>
          <p:cNvSpPr txBox="1"/>
          <p:nvPr/>
        </p:nvSpPr>
        <p:spPr>
          <a:xfrm>
            <a:off x="408939" y="1721620"/>
            <a:ext cx="4647565" cy="520700"/>
          </a:xfrm>
          <a:prstGeom prst="rect">
            <a:avLst/>
          </a:prstGeom>
        </p:spPr>
        <p:txBody>
          <a:bodyPr vert="horz" wrap="square" lIns="0" tIns="0" rIns="0" bIns="0" rtlCol="0">
            <a:spAutoFit/>
          </a:bodyPr>
          <a:lstStyle/>
          <a:p>
            <a:pPr marL="12700" marR="5080">
              <a:lnSpc>
                <a:spcPts val="2100"/>
              </a:lnSpc>
            </a:pPr>
            <a:r>
              <a:rPr sz="1800" spc="-65" dirty="0">
                <a:latin typeface="Arial"/>
                <a:cs typeface="Arial"/>
              </a:rPr>
              <a:t>P</a:t>
            </a:r>
            <a:r>
              <a:rPr sz="1800" spc="-55" dirty="0">
                <a:latin typeface="Arial"/>
                <a:cs typeface="Arial"/>
              </a:rPr>
              <a:t>s</a:t>
            </a:r>
            <a:r>
              <a:rPr sz="1800" spc="50" dirty="0">
                <a:latin typeface="Arial"/>
                <a:cs typeface="Arial"/>
              </a:rPr>
              <a:t>y</a:t>
            </a:r>
            <a:r>
              <a:rPr sz="1800" spc="40" dirty="0">
                <a:latin typeface="Arial"/>
                <a:cs typeface="Arial"/>
              </a:rPr>
              <a:t>chology</a:t>
            </a:r>
            <a:r>
              <a:rPr sz="1800" spc="-15" dirty="0">
                <a:latin typeface="Arial"/>
                <a:cs typeface="Arial"/>
              </a:rPr>
              <a:t> </a:t>
            </a:r>
            <a:r>
              <a:rPr sz="1800" spc="25" dirty="0">
                <a:latin typeface="Arial"/>
                <a:cs typeface="Arial"/>
              </a:rPr>
              <a:t>Unloc</a:t>
            </a:r>
            <a:r>
              <a:rPr sz="1800" spc="-20" dirty="0">
                <a:latin typeface="Arial"/>
                <a:cs typeface="Arial"/>
              </a:rPr>
              <a:t>k</a:t>
            </a:r>
            <a:r>
              <a:rPr sz="1800" spc="-10" dirty="0">
                <a:latin typeface="Arial"/>
                <a:cs typeface="Arial"/>
              </a:rPr>
              <a:t>ed:</a:t>
            </a:r>
            <a:r>
              <a:rPr sz="1800" spc="-15" dirty="0">
                <a:latin typeface="Arial"/>
                <a:cs typeface="Arial"/>
              </a:rPr>
              <a:t> </a:t>
            </a:r>
            <a:r>
              <a:rPr sz="1800" spc="25" dirty="0">
                <a:latin typeface="Arial"/>
                <a:cs typeface="Arial"/>
              </a:rPr>
              <a:t>Experie</a:t>
            </a:r>
            <a:r>
              <a:rPr sz="1800" spc="20" dirty="0">
                <a:latin typeface="Arial"/>
                <a:cs typeface="Arial"/>
              </a:rPr>
              <a:t>n</a:t>
            </a:r>
            <a:r>
              <a:rPr sz="1800" spc="90" dirty="0">
                <a:latin typeface="Arial"/>
                <a:cs typeface="Arial"/>
              </a:rPr>
              <a:t>tial</a:t>
            </a:r>
            <a:r>
              <a:rPr sz="1800" spc="-15" dirty="0">
                <a:latin typeface="Arial"/>
                <a:cs typeface="Arial"/>
              </a:rPr>
              <a:t> </a:t>
            </a:r>
            <a:r>
              <a:rPr sz="1800" spc="40" dirty="0">
                <a:latin typeface="Arial"/>
                <a:cs typeface="Arial"/>
              </a:rPr>
              <a:t>L</a:t>
            </a:r>
            <a:r>
              <a:rPr sz="1800" spc="-25" dirty="0">
                <a:latin typeface="Arial"/>
                <a:cs typeface="Arial"/>
              </a:rPr>
              <a:t>e</a:t>
            </a:r>
            <a:r>
              <a:rPr sz="1800" spc="40" dirty="0">
                <a:latin typeface="Arial"/>
                <a:cs typeface="Arial"/>
              </a:rPr>
              <a:t>arning</a:t>
            </a:r>
            <a:r>
              <a:rPr sz="1800" spc="25" dirty="0">
                <a:latin typeface="Arial"/>
                <a:cs typeface="Arial"/>
              </a:rPr>
              <a:t> </a:t>
            </a:r>
            <a:r>
              <a:rPr sz="1800" dirty="0">
                <a:latin typeface="Arial"/>
                <a:cs typeface="Arial"/>
              </a:rPr>
              <a:t>Mome</a:t>
            </a:r>
            <a:r>
              <a:rPr sz="1800" spc="-10" dirty="0">
                <a:latin typeface="Arial"/>
                <a:cs typeface="Arial"/>
              </a:rPr>
              <a:t>n</a:t>
            </a:r>
            <a:r>
              <a:rPr sz="1800" spc="204" dirty="0">
                <a:latin typeface="Arial"/>
                <a:cs typeface="Arial"/>
              </a:rPr>
              <a:t>t</a:t>
            </a:r>
            <a:r>
              <a:rPr sz="1800" spc="-10" dirty="0">
                <a:latin typeface="Arial"/>
                <a:cs typeface="Arial"/>
              </a:rPr>
              <a:t>s</a:t>
            </a:r>
            <a:endParaRPr sz="1800">
              <a:latin typeface="Arial"/>
              <a:cs typeface="Arial"/>
            </a:endParaRPr>
          </a:p>
        </p:txBody>
      </p:sp>
      <p:sp>
        <p:nvSpPr>
          <p:cNvPr id="5" name="object 5"/>
          <p:cNvSpPr txBox="1"/>
          <p:nvPr/>
        </p:nvSpPr>
        <p:spPr>
          <a:xfrm>
            <a:off x="408939" y="2534420"/>
            <a:ext cx="5079365" cy="533400"/>
          </a:xfrm>
          <a:prstGeom prst="rect">
            <a:avLst/>
          </a:prstGeom>
        </p:spPr>
        <p:txBody>
          <a:bodyPr vert="horz" wrap="square" lIns="0" tIns="0" rIns="0" bIns="0" rtlCol="0">
            <a:spAutoFit/>
          </a:bodyPr>
          <a:lstStyle/>
          <a:p>
            <a:pPr marL="12700" marR="5080">
              <a:lnSpc>
                <a:spcPct val="101899"/>
              </a:lnSpc>
            </a:pPr>
            <a:r>
              <a:rPr sz="1800" spc="-45" dirty="0">
                <a:latin typeface="Arial"/>
                <a:cs typeface="Arial"/>
              </a:rPr>
              <a:t>T</a:t>
            </a:r>
            <a:r>
              <a:rPr sz="1800" spc="10" dirty="0">
                <a:latin typeface="Arial"/>
                <a:cs typeface="Arial"/>
              </a:rPr>
              <a:t>he</a:t>
            </a:r>
            <a:r>
              <a:rPr sz="1800" spc="-15" dirty="0">
                <a:latin typeface="Arial"/>
                <a:cs typeface="Arial"/>
              </a:rPr>
              <a:t> </a:t>
            </a:r>
            <a:r>
              <a:rPr sz="1800" spc="-185" dirty="0">
                <a:latin typeface="Arial"/>
                <a:cs typeface="Arial"/>
              </a:rPr>
              <a:t>Y</a:t>
            </a:r>
            <a:r>
              <a:rPr sz="1800" spc="75" dirty="0">
                <a:latin typeface="Arial"/>
                <a:cs typeface="Arial"/>
              </a:rPr>
              <a:t>ork</a:t>
            </a:r>
            <a:r>
              <a:rPr sz="1800" spc="-15" dirty="0">
                <a:latin typeface="Arial"/>
                <a:cs typeface="Arial"/>
              </a:rPr>
              <a:t> </a:t>
            </a:r>
            <a:r>
              <a:rPr sz="1800" spc="-235" dirty="0">
                <a:latin typeface="Arial"/>
                <a:cs typeface="Arial"/>
              </a:rPr>
              <a:t>T</a:t>
            </a:r>
            <a:r>
              <a:rPr sz="1800" spc="-25" dirty="0">
                <a:latin typeface="Arial"/>
                <a:cs typeface="Arial"/>
              </a:rPr>
              <a:t>e</a:t>
            </a:r>
            <a:r>
              <a:rPr sz="1800" spc="25" dirty="0">
                <a:latin typeface="Arial"/>
                <a:cs typeface="Arial"/>
              </a:rPr>
              <a:t>aching</a:t>
            </a:r>
            <a:r>
              <a:rPr sz="1800" spc="-15" dirty="0">
                <a:latin typeface="Arial"/>
                <a:cs typeface="Arial"/>
              </a:rPr>
              <a:t> </a:t>
            </a:r>
            <a:r>
              <a:rPr sz="1800" spc="-170" dirty="0">
                <a:latin typeface="Arial"/>
                <a:cs typeface="Arial"/>
              </a:rPr>
              <a:t>C</a:t>
            </a:r>
            <a:r>
              <a:rPr sz="1800" spc="60" dirty="0">
                <a:latin typeface="Arial"/>
                <a:cs typeface="Arial"/>
              </a:rPr>
              <a:t>ommuni</a:t>
            </a:r>
            <a:r>
              <a:rPr sz="1800" spc="-10" dirty="0">
                <a:latin typeface="Arial"/>
                <a:cs typeface="Arial"/>
              </a:rPr>
              <a:t>t</a:t>
            </a:r>
            <a:r>
              <a:rPr sz="1800" spc="25" dirty="0">
                <a:latin typeface="Arial"/>
                <a:cs typeface="Arial"/>
              </a:rPr>
              <a:t>y:</a:t>
            </a:r>
            <a:r>
              <a:rPr sz="1800" spc="-15" dirty="0">
                <a:latin typeface="Arial"/>
                <a:cs typeface="Arial"/>
              </a:rPr>
              <a:t> </a:t>
            </a:r>
            <a:r>
              <a:rPr sz="1800" spc="-170" dirty="0">
                <a:latin typeface="Arial"/>
                <a:cs typeface="Arial"/>
              </a:rPr>
              <a:t>C</a:t>
            </a:r>
            <a:r>
              <a:rPr sz="1800" spc="20" dirty="0">
                <a:latin typeface="Arial"/>
                <a:cs typeface="Arial"/>
              </a:rPr>
              <a:t>o</a:t>
            </a:r>
            <a:r>
              <a:rPr sz="1800" spc="10" dirty="0">
                <a:latin typeface="Arial"/>
                <a:cs typeface="Arial"/>
              </a:rPr>
              <a:t>n</a:t>
            </a:r>
            <a:r>
              <a:rPr sz="1800" spc="170" dirty="0">
                <a:latin typeface="Arial"/>
                <a:cs typeface="Arial"/>
              </a:rPr>
              <a:t>t</a:t>
            </a:r>
            <a:r>
              <a:rPr sz="1800" spc="135" dirty="0">
                <a:latin typeface="Arial"/>
                <a:cs typeface="Arial"/>
              </a:rPr>
              <a:t>r</a:t>
            </a:r>
            <a:r>
              <a:rPr sz="1800" spc="80" dirty="0">
                <a:latin typeface="Arial"/>
                <a:cs typeface="Arial"/>
              </a:rPr>
              <a:t>act</a:t>
            </a:r>
            <a:r>
              <a:rPr sz="1800" spc="-15" dirty="0">
                <a:latin typeface="Arial"/>
                <a:cs typeface="Arial"/>
              </a:rPr>
              <a:t> </a:t>
            </a:r>
            <a:r>
              <a:rPr sz="1800" spc="-245" dirty="0">
                <a:latin typeface="Arial"/>
                <a:cs typeface="Arial"/>
              </a:rPr>
              <a:t>F</a:t>
            </a:r>
            <a:r>
              <a:rPr sz="1800" spc="10" dirty="0">
                <a:latin typeface="Arial"/>
                <a:cs typeface="Arial"/>
              </a:rPr>
              <a:t>a</a:t>
            </a:r>
            <a:r>
              <a:rPr sz="1800" spc="-5" dirty="0">
                <a:latin typeface="Arial"/>
                <a:cs typeface="Arial"/>
              </a:rPr>
              <a:t>c</a:t>
            </a:r>
            <a:r>
              <a:rPr sz="1800" spc="114" dirty="0">
                <a:latin typeface="Arial"/>
                <a:cs typeface="Arial"/>
              </a:rPr>
              <a:t>ul</a:t>
            </a:r>
            <a:r>
              <a:rPr sz="1800" spc="45" dirty="0">
                <a:latin typeface="Arial"/>
                <a:cs typeface="Arial"/>
              </a:rPr>
              <a:t>t</a:t>
            </a:r>
            <a:r>
              <a:rPr sz="1800" spc="95" dirty="0">
                <a:latin typeface="Arial"/>
                <a:cs typeface="Arial"/>
              </a:rPr>
              <a:t>y</a:t>
            </a:r>
            <a:r>
              <a:rPr sz="1800" spc="55" dirty="0">
                <a:latin typeface="Arial"/>
                <a:cs typeface="Arial"/>
              </a:rPr>
              <a:t> </a:t>
            </a:r>
            <a:r>
              <a:rPr sz="1800" spc="-170" dirty="0">
                <a:latin typeface="Arial"/>
                <a:cs typeface="Arial"/>
              </a:rPr>
              <a:t>C</a:t>
            </a:r>
            <a:r>
              <a:rPr sz="1800" spc="20" dirty="0">
                <a:latin typeface="Arial"/>
                <a:cs typeface="Arial"/>
              </a:rPr>
              <a:t>o</a:t>
            </a:r>
            <a:r>
              <a:rPr sz="1800" spc="10" dirty="0">
                <a:latin typeface="Arial"/>
                <a:cs typeface="Arial"/>
              </a:rPr>
              <a:t>n</a:t>
            </a:r>
            <a:r>
              <a:rPr sz="1800" spc="80" dirty="0">
                <a:latin typeface="Arial"/>
                <a:cs typeface="Arial"/>
              </a:rPr>
              <a:t>tributions</a:t>
            </a:r>
            <a:endParaRPr sz="1800">
              <a:latin typeface="Arial"/>
              <a:cs typeface="Arial"/>
            </a:endParaRPr>
          </a:p>
        </p:txBody>
      </p:sp>
      <p:sp>
        <p:nvSpPr>
          <p:cNvPr id="6" name="object 6"/>
          <p:cNvSpPr txBox="1"/>
          <p:nvPr/>
        </p:nvSpPr>
        <p:spPr>
          <a:xfrm>
            <a:off x="400047" y="4213945"/>
            <a:ext cx="5100320" cy="800100"/>
          </a:xfrm>
          <a:prstGeom prst="rect">
            <a:avLst/>
          </a:prstGeom>
        </p:spPr>
        <p:txBody>
          <a:bodyPr vert="horz" wrap="square" lIns="0" tIns="0" rIns="0" bIns="0" rtlCol="0">
            <a:spAutoFit/>
          </a:bodyPr>
          <a:lstStyle/>
          <a:p>
            <a:pPr marL="12700" marR="5080">
              <a:lnSpc>
                <a:spcPct val="99500"/>
              </a:lnSpc>
            </a:pPr>
            <a:r>
              <a:rPr sz="1800" spc="-105" dirty="0">
                <a:latin typeface="Arial"/>
                <a:cs typeface="Arial"/>
              </a:rPr>
              <a:t>P</a:t>
            </a:r>
            <a:r>
              <a:rPr sz="1800" spc="80" dirty="0">
                <a:latin typeface="Arial"/>
                <a:cs typeface="Arial"/>
              </a:rPr>
              <a:t>a</a:t>
            </a:r>
            <a:r>
              <a:rPr sz="1800" spc="55" dirty="0">
                <a:latin typeface="Arial"/>
                <a:cs typeface="Arial"/>
              </a:rPr>
              <a:t>r</a:t>
            </a:r>
            <a:r>
              <a:rPr sz="1800" spc="70" dirty="0">
                <a:latin typeface="Arial"/>
                <a:cs typeface="Arial"/>
              </a:rPr>
              <a:t>tnering</a:t>
            </a:r>
            <a:r>
              <a:rPr sz="1800" spc="-15" dirty="0">
                <a:latin typeface="Arial"/>
                <a:cs typeface="Arial"/>
              </a:rPr>
              <a:t> </a:t>
            </a:r>
            <a:r>
              <a:rPr sz="1800" spc="85" dirty="0">
                <a:latin typeface="Arial"/>
                <a:cs typeface="Arial"/>
              </a:rPr>
              <a:t>with</a:t>
            </a:r>
            <a:r>
              <a:rPr sz="1800" spc="-15" dirty="0">
                <a:latin typeface="Arial"/>
                <a:cs typeface="Arial"/>
              </a:rPr>
              <a:t> </a:t>
            </a:r>
            <a:r>
              <a:rPr sz="1800" spc="-170" dirty="0">
                <a:latin typeface="Arial"/>
                <a:cs typeface="Arial"/>
              </a:rPr>
              <a:t>C</a:t>
            </a:r>
            <a:r>
              <a:rPr sz="1800" spc="30" dirty="0">
                <a:latin typeface="Arial"/>
                <a:cs typeface="Arial"/>
              </a:rPr>
              <a:t>olleg</a:t>
            </a:r>
            <a:r>
              <a:rPr sz="1800" spc="20" dirty="0">
                <a:latin typeface="Arial"/>
                <a:cs typeface="Arial"/>
              </a:rPr>
              <a:t>e</a:t>
            </a:r>
            <a:r>
              <a:rPr sz="1800" spc="-30" dirty="0">
                <a:latin typeface="Arial"/>
                <a:cs typeface="Arial"/>
              </a:rPr>
              <a:t>s:</a:t>
            </a:r>
            <a:r>
              <a:rPr sz="1800" spc="-15" dirty="0">
                <a:latin typeface="Arial"/>
                <a:cs typeface="Arial"/>
              </a:rPr>
              <a:t> Sp</a:t>
            </a:r>
            <a:r>
              <a:rPr sz="1800" spc="-20" dirty="0">
                <a:latin typeface="Arial"/>
                <a:cs typeface="Arial"/>
              </a:rPr>
              <a:t>o</a:t>
            </a:r>
            <a:r>
              <a:rPr sz="1800" spc="70" dirty="0">
                <a:latin typeface="Arial"/>
                <a:cs typeface="Arial"/>
              </a:rPr>
              <a:t>tlig</a:t>
            </a:r>
            <a:r>
              <a:rPr sz="1800" spc="120" dirty="0">
                <a:latin typeface="Arial"/>
                <a:cs typeface="Arial"/>
              </a:rPr>
              <a:t>h</a:t>
            </a:r>
            <a:r>
              <a:rPr sz="1800" spc="180" dirty="0">
                <a:latin typeface="Arial"/>
                <a:cs typeface="Arial"/>
              </a:rPr>
              <a:t>t</a:t>
            </a:r>
            <a:r>
              <a:rPr sz="1800" spc="-365" dirty="0">
                <a:latin typeface="Arial"/>
                <a:cs typeface="Arial"/>
              </a:rPr>
              <a:t>–</a:t>
            </a:r>
            <a:r>
              <a:rPr sz="1800" spc="-185" dirty="0">
                <a:latin typeface="Arial"/>
                <a:cs typeface="Arial"/>
              </a:rPr>
              <a:t>Y</a:t>
            </a:r>
            <a:r>
              <a:rPr sz="1800" spc="70" dirty="0">
                <a:latin typeface="Arial"/>
                <a:cs typeface="Arial"/>
              </a:rPr>
              <a:t>or</a:t>
            </a:r>
            <a:r>
              <a:rPr sz="1800" spc="5" dirty="0">
                <a:latin typeface="Arial"/>
                <a:cs typeface="Arial"/>
              </a:rPr>
              <a:t>k-</a:t>
            </a:r>
            <a:r>
              <a:rPr sz="1800" spc="-105" dirty="0">
                <a:latin typeface="Arial"/>
                <a:cs typeface="Arial"/>
              </a:rPr>
              <a:t>S</a:t>
            </a:r>
            <a:r>
              <a:rPr sz="1800" spc="10" dirty="0">
                <a:latin typeface="Arial"/>
                <a:cs typeface="Arial"/>
              </a:rPr>
              <a:t>ene</a:t>
            </a:r>
            <a:r>
              <a:rPr sz="1800" spc="-30" dirty="0">
                <a:latin typeface="Arial"/>
                <a:cs typeface="Arial"/>
              </a:rPr>
              <a:t>c</a:t>
            </a:r>
            <a:r>
              <a:rPr sz="1800" spc="-20" dirty="0">
                <a:latin typeface="Arial"/>
                <a:cs typeface="Arial"/>
              </a:rPr>
              <a:t>a</a:t>
            </a:r>
            <a:r>
              <a:rPr sz="1800" spc="-10" dirty="0">
                <a:latin typeface="Arial"/>
                <a:cs typeface="Arial"/>
              </a:rPr>
              <a:t> </a:t>
            </a:r>
            <a:r>
              <a:rPr sz="1800" spc="-100" dirty="0">
                <a:latin typeface="Arial"/>
                <a:cs typeface="Arial"/>
              </a:rPr>
              <a:t>R</a:t>
            </a:r>
            <a:r>
              <a:rPr sz="1800" spc="55" dirty="0">
                <a:latin typeface="Arial"/>
                <a:cs typeface="Arial"/>
              </a:rPr>
              <a:t>ehabili</a:t>
            </a:r>
            <a:r>
              <a:rPr sz="1800" spc="10" dirty="0">
                <a:latin typeface="Arial"/>
                <a:cs typeface="Arial"/>
              </a:rPr>
              <a:t>t</a:t>
            </a:r>
            <a:r>
              <a:rPr sz="1800" spc="60" dirty="0">
                <a:latin typeface="Arial"/>
                <a:cs typeface="Arial"/>
              </a:rPr>
              <a:t>ation</a:t>
            </a:r>
            <a:r>
              <a:rPr sz="1800" spc="-15" dirty="0">
                <a:latin typeface="Arial"/>
                <a:cs typeface="Arial"/>
              </a:rPr>
              <a:t> </a:t>
            </a:r>
            <a:r>
              <a:rPr sz="1800" spc="-105" dirty="0">
                <a:latin typeface="Arial"/>
                <a:cs typeface="Arial"/>
              </a:rPr>
              <a:t>S</a:t>
            </a:r>
            <a:r>
              <a:rPr sz="1800" spc="65" dirty="0">
                <a:latin typeface="Arial"/>
                <a:cs typeface="Arial"/>
              </a:rPr>
              <a:t>ervi</a:t>
            </a:r>
            <a:r>
              <a:rPr sz="1800" spc="45" dirty="0">
                <a:latin typeface="Arial"/>
                <a:cs typeface="Arial"/>
              </a:rPr>
              <a:t>c</a:t>
            </a:r>
            <a:r>
              <a:rPr sz="1800" spc="-30" dirty="0">
                <a:latin typeface="Arial"/>
                <a:cs typeface="Arial"/>
              </a:rPr>
              <a:t>e</a:t>
            </a:r>
            <a:r>
              <a:rPr sz="1800" spc="-10" dirty="0">
                <a:latin typeface="Arial"/>
                <a:cs typeface="Arial"/>
              </a:rPr>
              <a:t>s</a:t>
            </a:r>
            <a:r>
              <a:rPr sz="1800" spc="-15" dirty="0">
                <a:latin typeface="Arial"/>
                <a:cs typeface="Arial"/>
              </a:rPr>
              <a:t> </a:t>
            </a:r>
            <a:r>
              <a:rPr sz="1800" spc="-170" dirty="0">
                <a:latin typeface="Arial"/>
                <a:cs typeface="Arial"/>
              </a:rPr>
              <a:t>C</a:t>
            </a:r>
            <a:r>
              <a:rPr sz="1800" spc="90" dirty="0">
                <a:latin typeface="Arial"/>
                <a:cs typeface="Arial"/>
              </a:rPr>
              <a:t>e</a:t>
            </a:r>
            <a:r>
              <a:rPr sz="1800" spc="65" dirty="0">
                <a:latin typeface="Arial"/>
                <a:cs typeface="Arial"/>
              </a:rPr>
              <a:t>r</a:t>
            </a:r>
            <a:r>
              <a:rPr sz="1800" spc="140" dirty="0">
                <a:latin typeface="Arial"/>
                <a:cs typeface="Arial"/>
              </a:rPr>
              <a:t>ti</a:t>
            </a:r>
            <a:r>
              <a:rPr sz="1800" spc="150" dirty="0">
                <a:latin typeface="Arial"/>
                <a:cs typeface="Arial"/>
              </a:rPr>
              <a:t>f</a:t>
            </a:r>
            <a:r>
              <a:rPr sz="1800" spc="35" dirty="0">
                <a:latin typeface="Arial"/>
                <a:cs typeface="Arial"/>
              </a:rPr>
              <a:t>i</a:t>
            </a:r>
            <a:r>
              <a:rPr sz="1800" spc="45" dirty="0">
                <a:latin typeface="Arial"/>
                <a:cs typeface="Arial"/>
              </a:rPr>
              <a:t>c</a:t>
            </a:r>
            <a:r>
              <a:rPr sz="1800" spc="140" dirty="0">
                <a:latin typeface="Arial"/>
                <a:cs typeface="Arial"/>
              </a:rPr>
              <a:t>a</a:t>
            </a:r>
            <a:r>
              <a:rPr sz="1800" spc="30" dirty="0">
                <a:latin typeface="Arial"/>
                <a:cs typeface="Arial"/>
              </a:rPr>
              <a:t>t</a:t>
            </a:r>
            <a:r>
              <a:rPr sz="1800" spc="-10" dirty="0">
                <a:latin typeface="Arial"/>
                <a:cs typeface="Arial"/>
              </a:rPr>
              <a:t>e</a:t>
            </a:r>
            <a:r>
              <a:rPr sz="1800" spc="-15" dirty="0">
                <a:latin typeface="Arial"/>
                <a:cs typeface="Arial"/>
              </a:rPr>
              <a:t> </a:t>
            </a:r>
            <a:r>
              <a:rPr sz="1800" spc="80" dirty="0">
                <a:latin typeface="Arial"/>
                <a:cs typeface="Arial"/>
              </a:rPr>
              <a:t>P</a:t>
            </a:r>
            <a:r>
              <a:rPr sz="1800" spc="-5" dirty="0">
                <a:latin typeface="Arial"/>
                <a:cs typeface="Arial"/>
              </a:rPr>
              <a:t>r</a:t>
            </a:r>
            <a:r>
              <a:rPr sz="1800" spc="70" dirty="0">
                <a:latin typeface="Arial"/>
                <a:cs typeface="Arial"/>
              </a:rPr>
              <a:t>og</a:t>
            </a:r>
            <a:r>
              <a:rPr sz="1800" spc="-25" dirty="0">
                <a:latin typeface="Arial"/>
                <a:cs typeface="Arial"/>
              </a:rPr>
              <a:t>r</a:t>
            </a:r>
            <a:r>
              <a:rPr sz="1800" spc="10" dirty="0">
                <a:latin typeface="Arial"/>
                <a:cs typeface="Arial"/>
              </a:rPr>
              <a:t>am</a:t>
            </a:r>
            <a:r>
              <a:rPr sz="1800" spc="5" dirty="0">
                <a:latin typeface="Arial"/>
                <a:cs typeface="Arial"/>
              </a:rPr>
              <a:t> </a:t>
            </a:r>
            <a:r>
              <a:rPr sz="1800" spc="-30" dirty="0">
                <a:latin typeface="Arial"/>
                <a:cs typeface="Arial"/>
              </a:rPr>
              <a:t>(R</a:t>
            </a:r>
            <a:r>
              <a:rPr sz="1800" spc="-50" dirty="0">
                <a:latin typeface="Arial"/>
                <a:cs typeface="Arial"/>
              </a:rPr>
              <a:t>S</a:t>
            </a:r>
            <a:r>
              <a:rPr sz="1800" spc="-45" dirty="0">
                <a:latin typeface="Arial"/>
                <a:cs typeface="Arial"/>
              </a:rPr>
              <a:t>CP)</a:t>
            </a:r>
            <a:endParaRPr sz="1800" dirty="0">
              <a:latin typeface="Arial"/>
              <a:cs typeface="Arial"/>
            </a:endParaRPr>
          </a:p>
        </p:txBody>
      </p:sp>
      <p:sp>
        <p:nvSpPr>
          <p:cNvPr id="7" name="object 7"/>
          <p:cNvSpPr txBox="1"/>
          <p:nvPr/>
        </p:nvSpPr>
        <p:spPr>
          <a:xfrm>
            <a:off x="408939" y="5359300"/>
            <a:ext cx="4434840" cy="520700"/>
          </a:xfrm>
          <a:prstGeom prst="rect">
            <a:avLst/>
          </a:prstGeom>
        </p:spPr>
        <p:txBody>
          <a:bodyPr vert="horz" wrap="square" lIns="0" tIns="0" rIns="0" bIns="0" rtlCol="0">
            <a:spAutoFit/>
          </a:bodyPr>
          <a:lstStyle/>
          <a:p>
            <a:pPr marL="12700" marR="5080">
              <a:lnSpc>
                <a:spcPts val="2100"/>
              </a:lnSpc>
            </a:pPr>
            <a:r>
              <a:rPr sz="1800" spc="25" dirty="0">
                <a:latin typeface="Arial"/>
                <a:cs typeface="Arial"/>
              </a:rPr>
              <a:t>Clini</a:t>
            </a:r>
            <a:r>
              <a:rPr sz="1800" dirty="0">
                <a:latin typeface="Arial"/>
                <a:cs typeface="Arial"/>
              </a:rPr>
              <a:t>c</a:t>
            </a:r>
            <a:r>
              <a:rPr sz="1800" spc="25" dirty="0">
                <a:latin typeface="Arial"/>
                <a:cs typeface="Arial"/>
              </a:rPr>
              <a:t>al</a:t>
            </a:r>
            <a:r>
              <a:rPr sz="1800" spc="-15" dirty="0">
                <a:latin typeface="Arial"/>
                <a:cs typeface="Arial"/>
              </a:rPr>
              <a:t> </a:t>
            </a:r>
            <a:r>
              <a:rPr sz="1800" spc="-195" dirty="0">
                <a:latin typeface="Arial"/>
                <a:cs typeface="Arial"/>
              </a:rPr>
              <a:t>T</a:t>
            </a:r>
            <a:r>
              <a:rPr sz="1800" spc="80" dirty="0">
                <a:latin typeface="Arial"/>
                <a:cs typeface="Arial"/>
              </a:rPr>
              <a:t>r</a:t>
            </a:r>
            <a:r>
              <a:rPr sz="1800" spc="30" dirty="0">
                <a:latin typeface="Arial"/>
                <a:cs typeface="Arial"/>
              </a:rPr>
              <a:t>aining</a:t>
            </a:r>
            <a:r>
              <a:rPr sz="1800" spc="-15" dirty="0">
                <a:latin typeface="Arial"/>
                <a:cs typeface="Arial"/>
              </a:rPr>
              <a:t> </a:t>
            </a:r>
            <a:r>
              <a:rPr sz="1800" spc="45" dirty="0">
                <a:latin typeface="Arial"/>
                <a:cs typeface="Arial"/>
              </a:rPr>
              <a:t>in</a:t>
            </a:r>
            <a:r>
              <a:rPr sz="1800" spc="-15" dirty="0">
                <a:latin typeface="Arial"/>
                <a:cs typeface="Arial"/>
              </a:rPr>
              <a:t> </a:t>
            </a:r>
            <a:r>
              <a:rPr sz="1800" spc="35" dirty="0">
                <a:latin typeface="Arial"/>
                <a:cs typeface="Arial"/>
              </a:rPr>
              <a:t>A</a:t>
            </a:r>
            <a:r>
              <a:rPr sz="1800" spc="55" dirty="0">
                <a:latin typeface="Arial"/>
                <a:cs typeface="Arial"/>
              </a:rPr>
              <a:t>ction:</a:t>
            </a:r>
            <a:r>
              <a:rPr sz="1800" spc="-15" dirty="0">
                <a:latin typeface="Arial"/>
                <a:cs typeface="Arial"/>
              </a:rPr>
              <a:t> </a:t>
            </a:r>
            <a:r>
              <a:rPr sz="1800" spc="-185" dirty="0">
                <a:latin typeface="Arial"/>
                <a:cs typeface="Arial"/>
              </a:rPr>
              <a:t>Y</a:t>
            </a:r>
            <a:r>
              <a:rPr sz="1800" spc="75" dirty="0">
                <a:latin typeface="Arial"/>
                <a:cs typeface="Arial"/>
              </a:rPr>
              <a:t>ork</a:t>
            </a:r>
            <a:r>
              <a:rPr sz="1800" spc="-15" dirty="0">
                <a:latin typeface="Arial"/>
                <a:cs typeface="Arial"/>
              </a:rPr>
              <a:t> </a:t>
            </a:r>
            <a:r>
              <a:rPr sz="1800" spc="35" dirty="0">
                <a:latin typeface="Arial"/>
                <a:cs typeface="Arial"/>
              </a:rPr>
              <a:t>Uni</a:t>
            </a:r>
            <a:r>
              <a:rPr sz="1800" dirty="0">
                <a:latin typeface="Arial"/>
                <a:cs typeface="Arial"/>
              </a:rPr>
              <a:t>v</a:t>
            </a:r>
            <a:r>
              <a:rPr sz="1800" spc="90" dirty="0">
                <a:latin typeface="Arial"/>
                <a:cs typeface="Arial"/>
              </a:rPr>
              <a:t>e</a:t>
            </a:r>
            <a:r>
              <a:rPr sz="1800" spc="10" dirty="0">
                <a:latin typeface="Arial"/>
                <a:cs typeface="Arial"/>
              </a:rPr>
              <a:t>r</a:t>
            </a:r>
            <a:r>
              <a:rPr sz="1800" spc="100" dirty="0">
                <a:latin typeface="Arial"/>
                <a:cs typeface="Arial"/>
              </a:rPr>
              <a:t>si</a:t>
            </a:r>
            <a:r>
              <a:rPr sz="1800" spc="40" dirty="0">
                <a:latin typeface="Arial"/>
                <a:cs typeface="Arial"/>
              </a:rPr>
              <a:t>t</a:t>
            </a:r>
            <a:r>
              <a:rPr sz="1800" spc="95" dirty="0">
                <a:latin typeface="Arial"/>
                <a:cs typeface="Arial"/>
              </a:rPr>
              <a:t>y</a:t>
            </a:r>
            <a:r>
              <a:rPr sz="1800" spc="55" dirty="0">
                <a:latin typeface="Arial"/>
                <a:cs typeface="Arial"/>
              </a:rPr>
              <a:t> </a:t>
            </a:r>
            <a:r>
              <a:rPr sz="1800" spc="-65" dirty="0">
                <a:latin typeface="Arial"/>
                <a:cs typeface="Arial"/>
              </a:rPr>
              <a:t>P</a:t>
            </a:r>
            <a:r>
              <a:rPr sz="1800" spc="-55" dirty="0">
                <a:latin typeface="Arial"/>
                <a:cs typeface="Arial"/>
              </a:rPr>
              <a:t>s</a:t>
            </a:r>
            <a:r>
              <a:rPr sz="1800" spc="50" dirty="0">
                <a:latin typeface="Arial"/>
                <a:cs typeface="Arial"/>
              </a:rPr>
              <a:t>y</a:t>
            </a:r>
            <a:r>
              <a:rPr sz="1800" spc="40" dirty="0">
                <a:latin typeface="Arial"/>
                <a:cs typeface="Arial"/>
              </a:rPr>
              <a:t>chology</a:t>
            </a:r>
            <a:r>
              <a:rPr sz="1800" spc="-15" dirty="0">
                <a:latin typeface="Arial"/>
                <a:cs typeface="Arial"/>
              </a:rPr>
              <a:t> </a:t>
            </a:r>
            <a:r>
              <a:rPr sz="1800" spc="25" dirty="0">
                <a:latin typeface="Arial"/>
                <a:cs typeface="Arial"/>
              </a:rPr>
              <a:t>Clinic</a:t>
            </a:r>
            <a:r>
              <a:rPr sz="1800" spc="-15" dirty="0">
                <a:latin typeface="Arial"/>
                <a:cs typeface="Arial"/>
              </a:rPr>
              <a:t> </a:t>
            </a:r>
            <a:r>
              <a:rPr sz="1800" spc="-25" dirty="0">
                <a:latin typeface="Arial"/>
                <a:cs typeface="Arial"/>
              </a:rPr>
              <a:t>(YUPC)</a:t>
            </a:r>
            <a:endParaRPr sz="1800" dirty="0">
              <a:latin typeface="Arial"/>
              <a:cs typeface="Arial"/>
            </a:endParaRPr>
          </a:p>
        </p:txBody>
      </p:sp>
      <p:sp>
        <p:nvSpPr>
          <p:cNvPr id="8" name="object 8"/>
          <p:cNvSpPr txBox="1"/>
          <p:nvPr/>
        </p:nvSpPr>
        <p:spPr>
          <a:xfrm>
            <a:off x="408939" y="6143550"/>
            <a:ext cx="2639061" cy="276999"/>
          </a:xfrm>
          <a:prstGeom prst="rect">
            <a:avLst/>
          </a:prstGeom>
        </p:spPr>
        <p:txBody>
          <a:bodyPr vert="horz" wrap="square" lIns="0" tIns="0" rIns="0" bIns="0" rtlCol="0">
            <a:spAutoFit/>
          </a:bodyPr>
          <a:lstStyle/>
          <a:p>
            <a:pPr marL="12700">
              <a:lnSpc>
                <a:spcPct val="100000"/>
              </a:lnSpc>
            </a:pPr>
            <a:r>
              <a:rPr sz="1800" spc="-140" dirty="0">
                <a:latin typeface="Arial"/>
                <a:cs typeface="Arial"/>
              </a:rPr>
              <a:t>E</a:t>
            </a:r>
            <a:r>
              <a:rPr sz="1800" spc="114" dirty="0">
                <a:latin typeface="Arial"/>
                <a:cs typeface="Arial"/>
              </a:rPr>
              <a:t>di</a:t>
            </a:r>
            <a:r>
              <a:rPr sz="1800" spc="45" dirty="0">
                <a:latin typeface="Arial"/>
                <a:cs typeface="Arial"/>
              </a:rPr>
              <a:t>t</a:t>
            </a:r>
            <a:r>
              <a:rPr sz="1800" spc="60" dirty="0">
                <a:latin typeface="Arial"/>
                <a:cs typeface="Arial"/>
              </a:rPr>
              <a:t>orial</a:t>
            </a:r>
            <a:r>
              <a:rPr sz="1800" spc="-15" dirty="0">
                <a:latin typeface="Arial"/>
                <a:cs typeface="Arial"/>
              </a:rPr>
              <a:t> </a:t>
            </a:r>
            <a:r>
              <a:rPr sz="1800" spc="-235" dirty="0" smtClean="0">
                <a:latin typeface="Arial"/>
                <a:cs typeface="Arial"/>
              </a:rPr>
              <a:t>T</a:t>
            </a:r>
            <a:r>
              <a:rPr lang="en-CA" spc="-25" dirty="0" err="1" smtClean="0">
                <a:latin typeface="Arial"/>
                <a:cs typeface="Arial"/>
              </a:rPr>
              <a:t>eam</a:t>
            </a:r>
            <a:r>
              <a:rPr lang="en-CA" spc="-25" dirty="0" smtClean="0">
                <a:latin typeface="Arial"/>
                <a:cs typeface="Arial"/>
              </a:rPr>
              <a:t>/Contact Us</a:t>
            </a:r>
            <a:endParaRPr sz="1800" dirty="0">
              <a:latin typeface="Arial"/>
              <a:cs typeface="Arial"/>
            </a:endParaRPr>
          </a:p>
        </p:txBody>
      </p:sp>
      <p:sp>
        <p:nvSpPr>
          <p:cNvPr id="10" name="object 5"/>
          <p:cNvSpPr txBox="1"/>
          <p:nvPr/>
        </p:nvSpPr>
        <p:spPr>
          <a:xfrm>
            <a:off x="421002" y="3383732"/>
            <a:ext cx="5079365" cy="565026"/>
          </a:xfrm>
          <a:prstGeom prst="rect">
            <a:avLst/>
          </a:prstGeom>
        </p:spPr>
        <p:txBody>
          <a:bodyPr vert="horz" wrap="square" lIns="0" tIns="0" rIns="0" bIns="0" rtlCol="0">
            <a:spAutoFit/>
          </a:bodyPr>
          <a:lstStyle/>
          <a:p>
            <a:pPr marL="12700" marR="5080">
              <a:lnSpc>
                <a:spcPct val="101899"/>
              </a:lnSpc>
            </a:pPr>
            <a:r>
              <a:rPr lang="en-CA" sz="1800" dirty="0" smtClean="0">
                <a:latin typeface="Arial"/>
                <a:cs typeface="Arial"/>
              </a:rPr>
              <a:t>Psychology Staff: Honouring Long-Service Psychology Administrative Staff Members</a:t>
            </a:r>
            <a:endParaRPr sz="1800" dirty="0">
              <a:latin typeface="Arial"/>
              <a:cs typeface="Aria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262" y="6681414"/>
            <a:ext cx="2567821" cy="1959352"/>
          </a:xfrm>
          <a:prstGeom prst="rect">
            <a:avLst/>
          </a:prstGeom>
          <a:solidFill>
            <a:srgbClr val="C00000"/>
          </a:solidFill>
          <a:ln>
            <a:solidFill>
              <a:schemeClr val="tx1"/>
            </a:solidFill>
          </a:ln>
        </p:spPr>
      </p:pic>
      <p:sp>
        <p:nvSpPr>
          <p:cNvPr id="13"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endParaRPr/>
          </a:p>
        </p:txBody>
      </p:sp>
      <p:sp>
        <p:nvSpPr>
          <p:cNvPr id="16" name="TextBox 15"/>
          <p:cNvSpPr txBox="1"/>
          <p:nvPr/>
        </p:nvSpPr>
        <p:spPr>
          <a:xfrm>
            <a:off x="5987731" y="1714640"/>
            <a:ext cx="418704" cy="369332"/>
          </a:xfrm>
          <a:prstGeom prst="rect">
            <a:avLst/>
          </a:prstGeom>
          <a:noFill/>
        </p:spPr>
        <p:txBody>
          <a:bodyPr wrap="none" rtlCol="0">
            <a:spAutoFit/>
          </a:bodyPr>
          <a:lstStyle/>
          <a:p>
            <a:r>
              <a:rPr lang="en-US" dirty="0">
                <a:solidFill>
                  <a:srgbClr val="C00000"/>
                </a:solidFill>
              </a:rPr>
              <a:t>5</a:t>
            </a:r>
            <a:r>
              <a:rPr lang="en-US" dirty="0" smtClean="0">
                <a:solidFill>
                  <a:srgbClr val="C00000"/>
                </a:solidFill>
              </a:rPr>
              <a:t>2</a:t>
            </a:r>
            <a:endParaRPr lang="en-US" dirty="0">
              <a:solidFill>
                <a:srgbClr val="C00000"/>
              </a:solidFill>
            </a:endParaRPr>
          </a:p>
        </p:txBody>
      </p:sp>
      <p:sp>
        <p:nvSpPr>
          <p:cNvPr id="17" name="TextBox 16"/>
          <p:cNvSpPr txBox="1"/>
          <p:nvPr/>
        </p:nvSpPr>
        <p:spPr>
          <a:xfrm>
            <a:off x="5987731" y="2502143"/>
            <a:ext cx="418704" cy="369332"/>
          </a:xfrm>
          <a:prstGeom prst="rect">
            <a:avLst/>
          </a:prstGeom>
          <a:noFill/>
        </p:spPr>
        <p:txBody>
          <a:bodyPr wrap="none" rtlCol="0">
            <a:spAutoFit/>
          </a:bodyPr>
          <a:lstStyle/>
          <a:p>
            <a:r>
              <a:rPr lang="en-US" smtClean="0">
                <a:solidFill>
                  <a:srgbClr val="C00000"/>
                </a:solidFill>
              </a:rPr>
              <a:t>5</a:t>
            </a:r>
            <a:r>
              <a:rPr lang="en-US" dirty="0">
                <a:solidFill>
                  <a:srgbClr val="C00000"/>
                </a:solidFill>
              </a:rPr>
              <a:t>4</a:t>
            </a:r>
          </a:p>
        </p:txBody>
      </p:sp>
      <p:sp>
        <p:nvSpPr>
          <p:cNvPr id="18" name="TextBox 17"/>
          <p:cNvSpPr txBox="1"/>
          <p:nvPr/>
        </p:nvSpPr>
        <p:spPr>
          <a:xfrm>
            <a:off x="5987731" y="3491020"/>
            <a:ext cx="418704" cy="369332"/>
          </a:xfrm>
          <a:prstGeom prst="rect">
            <a:avLst/>
          </a:prstGeom>
          <a:noFill/>
        </p:spPr>
        <p:txBody>
          <a:bodyPr wrap="none" rtlCol="0">
            <a:spAutoFit/>
          </a:bodyPr>
          <a:lstStyle/>
          <a:p>
            <a:r>
              <a:rPr lang="en-US" smtClean="0">
                <a:solidFill>
                  <a:srgbClr val="C00000"/>
                </a:solidFill>
              </a:rPr>
              <a:t>5</a:t>
            </a:r>
            <a:r>
              <a:rPr lang="en-US" dirty="0" smtClean="0">
                <a:solidFill>
                  <a:srgbClr val="C00000"/>
                </a:solidFill>
              </a:rPr>
              <a:t>5</a:t>
            </a:r>
            <a:endParaRPr lang="en-US" dirty="0">
              <a:solidFill>
                <a:srgbClr val="C00000"/>
              </a:solidFill>
            </a:endParaRPr>
          </a:p>
        </p:txBody>
      </p:sp>
      <p:sp>
        <p:nvSpPr>
          <p:cNvPr id="19" name="TextBox 18"/>
          <p:cNvSpPr txBox="1"/>
          <p:nvPr/>
        </p:nvSpPr>
        <p:spPr>
          <a:xfrm>
            <a:off x="5987731" y="4213945"/>
            <a:ext cx="418704" cy="369332"/>
          </a:xfrm>
          <a:prstGeom prst="rect">
            <a:avLst/>
          </a:prstGeom>
          <a:noFill/>
        </p:spPr>
        <p:txBody>
          <a:bodyPr wrap="none" rtlCol="0">
            <a:spAutoFit/>
          </a:bodyPr>
          <a:lstStyle/>
          <a:p>
            <a:r>
              <a:rPr lang="en-US" dirty="0" smtClean="0">
                <a:solidFill>
                  <a:srgbClr val="C00000"/>
                </a:solidFill>
              </a:rPr>
              <a:t>5</a:t>
            </a:r>
            <a:r>
              <a:rPr lang="en-US" dirty="0">
                <a:solidFill>
                  <a:srgbClr val="C00000"/>
                </a:solidFill>
              </a:rPr>
              <a:t>6</a:t>
            </a:r>
          </a:p>
        </p:txBody>
      </p:sp>
      <p:sp>
        <p:nvSpPr>
          <p:cNvPr id="20" name="TextBox 19"/>
          <p:cNvSpPr txBox="1"/>
          <p:nvPr/>
        </p:nvSpPr>
        <p:spPr>
          <a:xfrm>
            <a:off x="5987731" y="5303010"/>
            <a:ext cx="418704" cy="369332"/>
          </a:xfrm>
          <a:prstGeom prst="rect">
            <a:avLst/>
          </a:prstGeom>
          <a:noFill/>
        </p:spPr>
        <p:txBody>
          <a:bodyPr wrap="none" rtlCol="0">
            <a:spAutoFit/>
          </a:bodyPr>
          <a:lstStyle/>
          <a:p>
            <a:r>
              <a:rPr lang="en-US" dirty="0" smtClean="0">
                <a:solidFill>
                  <a:srgbClr val="C00000"/>
                </a:solidFill>
              </a:rPr>
              <a:t>5</a:t>
            </a:r>
            <a:r>
              <a:rPr lang="en-US" dirty="0">
                <a:solidFill>
                  <a:srgbClr val="C00000"/>
                </a:solidFill>
              </a:rPr>
              <a:t>7</a:t>
            </a:r>
          </a:p>
        </p:txBody>
      </p:sp>
      <p:sp>
        <p:nvSpPr>
          <p:cNvPr id="21" name="TextBox 20"/>
          <p:cNvSpPr txBox="1"/>
          <p:nvPr/>
        </p:nvSpPr>
        <p:spPr>
          <a:xfrm>
            <a:off x="5987731" y="5914872"/>
            <a:ext cx="418704" cy="369332"/>
          </a:xfrm>
          <a:prstGeom prst="rect">
            <a:avLst/>
          </a:prstGeom>
          <a:noFill/>
        </p:spPr>
        <p:txBody>
          <a:bodyPr wrap="none" rtlCol="0">
            <a:spAutoFit/>
          </a:bodyPr>
          <a:lstStyle/>
          <a:p>
            <a:r>
              <a:rPr lang="en-US" dirty="0" smtClean="0">
                <a:solidFill>
                  <a:srgbClr val="C00000"/>
                </a:solidFill>
              </a:rPr>
              <a:t>59</a:t>
            </a:r>
            <a:endParaRPr lang="en-US" dirty="0">
              <a:solidFill>
                <a:srgbClr val="C00000"/>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6667203"/>
            <a:ext cx="2612468" cy="1959351"/>
          </a:xfrm>
          <a:prstGeom prst="rect">
            <a:avLst/>
          </a:prstGeom>
          <a:ln>
            <a:solidFill>
              <a:schemeClr val="tx1"/>
            </a:solidFill>
          </a:ln>
        </p:spPr>
      </p:pic>
    </p:spTree>
    <p:extLst>
      <p:ext uri="{BB962C8B-B14F-4D97-AF65-F5344CB8AC3E}">
        <p14:creationId xmlns:p14="http://schemas.microsoft.com/office/powerpoint/2010/main" val="8419142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a:t>Organized Research Units</a:t>
            </a:r>
          </a:p>
        </p:txBody>
      </p:sp>
      <p:sp>
        <p:nvSpPr>
          <p:cNvPr id="6" name="TextBox 5"/>
          <p:cNvSpPr txBox="1"/>
          <p:nvPr/>
        </p:nvSpPr>
        <p:spPr>
          <a:xfrm>
            <a:off x="317294" y="1641802"/>
            <a:ext cx="6235906" cy="276999"/>
          </a:xfrm>
          <a:prstGeom prst="rect">
            <a:avLst/>
          </a:prstGeom>
          <a:solidFill>
            <a:schemeClr val="bg1">
              <a:lumMod val="85000"/>
            </a:schemeClr>
          </a:solidFill>
          <a:ln>
            <a:solidFill>
              <a:srgbClr val="C00000"/>
            </a:solidFill>
          </a:ln>
        </p:spPr>
        <p:txBody>
          <a:bodyPr wrap="square" rtlCol="0">
            <a:spAutoFit/>
          </a:bodyPr>
          <a:lstStyle/>
          <a:p>
            <a:pPr algn="ctr"/>
            <a:r>
              <a:rPr lang="en-US" sz="1200" dirty="0" smtClean="0">
                <a:latin typeface="Arial" charset="0"/>
                <a:ea typeface="Arial" charset="0"/>
                <a:cs typeface="Arial" charset="0"/>
              </a:rPr>
              <a:t>York Centre for Vision Research</a:t>
            </a:r>
            <a:endParaRPr lang="en-US" sz="1200" dirty="0">
              <a:latin typeface="Arial" charset="0"/>
              <a:ea typeface="Arial" charset="0"/>
              <a:cs typeface="Arial" charset="0"/>
            </a:endParaRPr>
          </a:p>
        </p:txBody>
      </p:sp>
      <p:sp>
        <p:nvSpPr>
          <p:cNvPr id="7" name="TextBox 6"/>
          <p:cNvSpPr txBox="1"/>
          <p:nvPr/>
        </p:nvSpPr>
        <p:spPr>
          <a:xfrm>
            <a:off x="394081" y="1897685"/>
            <a:ext cx="6235906" cy="2677656"/>
          </a:xfrm>
          <a:prstGeom prst="rect">
            <a:avLst/>
          </a:prstGeom>
          <a:noFill/>
        </p:spPr>
        <p:txBody>
          <a:bodyPr wrap="square" rtlCol="0">
            <a:spAutoFit/>
          </a:bodyPr>
          <a:lstStyle/>
          <a:p>
            <a:endParaRPr lang="en-US" sz="1200" b="1" dirty="0">
              <a:latin typeface="Arial" charset="0"/>
              <a:ea typeface="Arial" charset="0"/>
              <a:cs typeface="Arial" charset="0"/>
            </a:endParaRPr>
          </a:p>
          <a:p>
            <a:pPr marL="171450" indent="-171450">
              <a:buFont typeface="Arial" charset="0"/>
              <a:buChar char="•"/>
            </a:pPr>
            <a:r>
              <a:rPr lang="en-US" sz="1200" dirty="0" smtClean="0">
                <a:latin typeface="Arial" charset="0"/>
                <a:ea typeface="Arial" charset="0"/>
                <a:cs typeface="Arial" charset="0"/>
              </a:rPr>
              <a:t>International </a:t>
            </a:r>
            <a:r>
              <a:rPr lang="en-US" sz="1200" dirty="0">
                <a:latin typeface="Arial" charset="0"/>
                <a:ea typeface="Arial" charset="0"/>
                <a:cs typeface="Arial" charset="0"/>
              </a:rPr>
              <a:t>leader in human and machine vision research.</a:t>
            </a:r>
          </a:p>
          <a:p>
            <a:pPr marL="171450" indent="-171450">
              <a:buFont typeface="Arial" charset="0"/>
              <a:buChar char="•"/>
            </a:pPr>
            <a:r>
              <a:rPr lang="en-US" sz="1200" dirty="0" smtClean="0">
                <a:latin typeface="Arial" charset="0"/>
                <a:ea typeface="Arial" charset="0"/>
                <a:cs typeface="Arial" charset="0"/>
              </a:rPr>
              <a:t>In </a:t>
            </a:r>
            <a:r>
              <a:rPr lang="en-US" sz="1200" dirty="0">
                <a:latin typeface="Arial" charset="0"/>
                <a:ea typeface="Arial" charset="0"/>
                <a:cs typeface="Arial" charset="0"/>
              </a:rPr>
              <a:t>2016 received a grant of $33.3 Million for new 'Vision: Science to Applications' (VISTA) program</a:t>
            </a:r>
          </a:p>
          <a:p>
            <a:pPr marL="171450" indent="-171450">
              <a:buFont typeface="Arial" charset="0"/>
              <a:buChar char="•"/>
            </a:pPr>
            <a:r>
              <a:rPr lang="en-US" sz="1200" dirty="0" smtClean="0">
                <a:latin typeface="Arial" charset="0"/>
                <a:ea typeface="Arial" charset="0"/>
                <a:cs typeface="Arial" charset="0"/>
              </a:rPr>
              <a:t>Cutting-edge </a:t>
            </a:r>
            <a:r>
              <a:rPr lang="en-US" sz="1200" dirty="0">
                <a:latin typeface="Arial" charset="0"/>
                <a:ea typeface="Arial" charset="0"/>
                <a:cs typeface="Arial" charset="0"/>
              </a:rPr>
              <a:t>resources include a 3T fMRI scanner, a six-sided immersive virtual reality room, and a Christie Edgeless Graphics Geometry 3D</a:t>
            </a:r>
          </a:p>
          <a:p>
            <a:pPr marL="171450" indent="-171450">
              <a:buFont typeface="Arial" charset="0"/>
              <a:buChar char="•"/>
            </a:pPr>
            <a:r>
              <a:rPr lang="en-US" sz="1200" dirty="0" smtClean="0">
                <a:latin typeface="Arial" charset="0"/>
                <a:ea typeface="Arial" charset="0"/>
                <a:cs typeface="Arial" charset="0"/>
              </a:rPr>
              <a:t>Hosts </a:t>
            </a:r>
            <a:r>
              <a:rPr lang="en-US" sz="1200" dirty="0">
                <a:latin typeface="Arial" charset="0"/>
                <a:ea typeface="Arial" charset="0"/>
                <a:cs typeface="Arial" charset="0"/>
              </a:rPr>
              <a:t>three NSERC-funded CREATE Training </a:t>
            </a:r>
            <a:r>
              <a:rPr lang="en-US" sz="1200" dirty="0" smtClean="0">
                <a:latin typeface="Arial" charset="0"/>
                <a:ea typeface="Arial" charset="0"/>
                <a:cs typeface="Arial" charset="0"/>
              </a:rPr>
              <a:t>Programs</a:t>
            </a:r>
            <a:endParaRPr lang="en-US" sz="1200" dirty="0">
              <a:latin typeface="Arial" charset="0"/>
              <a:ea typeface="Arial" charset="0"/>
              <a:cs typeface="Arial" charset="0"/>
            </a:endParaRPr>
          </a:p>
          <a:p>
            <a:pPr marL="171450" indent="-171450">
              <a:buFont typeface="Arial" charset="0"/>
              <a:buChar char="•"/>
            </a:pPr>
            <a:r>
              <a:rPr lang="en-US" sz="1200" dirty="0" smtClean="0">
                <a:latin typeface="Arial" charset="0"/>
                <a:ea typeface="Arial" charset="0"/>
                <a:cs typeface="Arial" charset="0"/>
              </a:rPr>
              <a:t>Offers </a:t>
            </a:r>
            <a:r>
              <a:rPr lang="en-US" sz="1200" dirty="0">
                <a:latin typeface="Arial" charset="0"/>
                <a:ea typeface="Arial" charset="0"/>
                <a:cs typeface="Arial" charset="0"/>
              </a:rPr>
              <a:t>a week-long, all-expenses-paid undergraduate summer school focusing on vision science.</a:t>
            </a:r>
          </a:p>
          <a:p>
            <a:pPr marL="171450" indent="-171450">
              <a:buFont typeface="Arial" charset="0"/>
              <a:buChar char="•"/>
            </a:pPr>
            <a:r>
              <a:rPr lang="en-US" sz="1200" dirty="0" smtClean="0">
                <a:latin typeface="Arial" charset="0"/>
                <a:ea typeface="Arial" charset="0"/>
                <a:cs typeface="Arial" charset="0"/>
              </a:rPr>
              <a:t>Selected </a:t>
            </a:r>
            <a:r>
              <a:rPr lang="en-US" sz="1200" dirty="0">
                <a:latin typeface="Arial" charset="0"/>
                <a:ea typeface="Arial" charset="0"/>
                <a:cs typeface="Arial" charset="0"/>
              </a:rPr>
              <a:t>recent research projects</a:t>
            </a:r>
            <a:r>
              <a:rPr lang="en-US" sz="1200" dirty="0" smtClean="0">
                <a:latin typeface="Arial" charset="0"/>
                <a:ea typeface="Arial" charset="0"/>
                <a:cs typeface="Arial" charset="0"/>
              </a:rPr>
              <a:t>:</a:t>
            </a:r>
          </a:p>
          <a:p>
            <a:pPr marL="628650" lvl="1" indent="-171450">
              <a:buFont typeface="Arial" charset="0"/>
              <a:buChar char="•"/>
            </a:pPr>
            <a:r>
              <a:rPr lang="en-US" sz="1200" dirty="0" smtClean="0">
                <a:latin typeface="Arial" charset="0"/>
                <a:ea typeface="Arial" charset="0"/>
                <a:cs typeface="Arial" charset="0"/>
              </a:rPr>
              <a:t>Continuous </a:t>
            </a:r>
            <a:r>
              <a:rPr lang="en-US" sz="1200" dirty="0">
                <a:latin typeface="Arial" charset="0"/>
                <a:ea typeface="Arial" charset="0"/>
                <a:cs typeface="Arial" charset="0"/>
              </a:rPr>
              <a:t>updating of visuospatial memory in superior </a:t>
            </a:r>
            <a:r>
              <a:rPr lang="en-US" sz="1200" dirty="0" err="1">
                <a:latin typeface="Arial" charset="0"/>
                <a:ea typeface="Arial" charset="0"/>
                <a:cs typeface="Arial" charset="0"/>
              </a:rPr>
              <a:t>colliculus</a:t>
            </a:r>
            <a:r>
              <a:rPr lang="en-US" sz="1200" dirty="0">
                <a:latin typeface="Arial" charset="0"/>
                <a:ea typeface="Arial" charset="0"/>
                <a:cs typeface="Arial" charset="0"/>
              </a:rPr>
              <a:t> during slow eye movements (Dr. Doug Crawford; published in Current Biology</a:t>
            </a:r>
            <a:r>
              <a:rPr lang="en-US" sz="1200" dirty="0" smtClean="0">
                <a:latin typeface="Arial" charset="0"/>
                <a:ea typeface="Arial" charset="0"/>
                <a:cs typeface="Arial" charset="0"/>
              </a:rPr>
              <a:t>)</a:t>
            </a:r>
          </a:p>
          <a:p>
            <a:pPr marL="171450" indent="-171450">
              <a:buFont typeface="Arial" charset="0"/>
              <a:buChar char="•"/>
            </a:pPr>
            <a:r>
              <a:rPr lang="en-US" sz="1200" dirty="0">
                <a:latin typeface="Arial" charset="0"/>
                <a:ea typeface="Arial" charset="0"/>
                <a:cs typeface="Arial" charset="0"/>
              </a:rPr>
              <a:t>Website: </a:t>
            </a:r>
            <a:r>
              <a:rPr lang="en-US" sz="1200" u="sng" dirty="0">
                <a:latin typeface="Arial" charset="0"/>
                <a:ea typeface="Arial" charset="0"/>
                <a:cs typeface="Arial" charset="0"/>
                <a:hlinkClick r:id="rId2"/>
              </a:rPr>
              <a:t>www.cvr.yorku.ca</a:t>
            </a:r>
            <a:endParaRPr lang="en-US" sz="1200" dirty="0">
              <a:latin typeface="Arial" charset="0"/>
              <a:ea typeface="Arial" charset="0"/>
              <a:cs typeface="Arial" charset="0"/>
            </a:endParaRPr>
          </a:p>
          <a:p>
            <a:endParaRPr lang="en-US" sz="1200" dirty="0">
              <a:latin typeface="Arial" charset="0"/>
              <a:ea typeface="Arial" charset="0"/>
              <a:cs typeface="Arial"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4575341"/>
            <a:ext cx="4617721" cy="3353462"/>
          </a:xfrm>
          <a:prstGeom prst="rect">
            <a:avLst/>
          </a:prstGeom>
          <a:ln>
            <a:solidFill>
              <a:schemeClr val="tx1"/>
            </a:solidFill>
          </a:ln>
        </p:spPr>
      </p:pic>
      <p:sp>
        <p:nvSpPr>
          <p:cNvPr id="9" name="TextBox 8"/>
          <p:cNvSpPr txBox="1"/>
          <p:nvPr/>
        </p:nvSpPr>
        <p:spPr>
          <a:xfrm>
            <a:off x="364982" y="8058690"/>
            <a:ext cx="5976276" cy="523220"/>
          </a:xfrm>
          <a:prstGeom prst="rect">
            <a:avLst/>
          </a:prstGeom>
          <a:noFill/>
          <a:ln>
            <a:solidFill>
              <a:srgbClr val="FF0000"/>
            </a:solidFill>
          </a:ln>
        </p:spPr>
        <p:txBody>
          <a:bodyPr wrap="square" rtlCol="0">
            <a:spAutoFit/>
          </a:bodyPr>
          <a:lstStyle/>
          <a:p>
            <a:r>
              <a:rPr lang="en-US" sz="1400" dirty="0" smtClean="0"/>
              <a:t>Above: A screenshot from a 2016 </a:t>
            </a:r>
            <a:r>
              <a:rPr lang="en-US" sz="1400" dirty="0" err="1" smtClean="0"/>
              <a:t>y</a:t>
            </a:r>
            <a:r>
              <a:rPr lang="en-US" sz="1400" dirty="0" err="1"/>
              <a:t>F</a:t>
            </a:r>
            <a:r>
              <a:rPr lang="en-US" sz="1400" dirty="0" err="1" smtClean="0"/>
              <a:t>ile</a:t>
            </a:r>
            <a:r>
              <a:rPr lang="en-US" sz="1400" dirty="0" smtClean="0"/>
              <a:t> article featuring glow surface research conducted in </a:t>
            </a:r>
            <a:r>
              <a:rPr lang="en-US" sz="1400" dirty="0" smtClean="0">
                <a:solidFill>
                  <a:srgbClr val="C00000"/>
                </a:solidFill>
              </a:rPr>
              <a:t>Dr. Richard Murray’s </a:t>
            </a:r>
            <a:r>
              <a:rPr lang="en-US" sz="1400" dirty="0" smtClean="0"/>
              <a:t>Lab.</a:t>
            </a:r>
            <a:endParaRPr lang="en-US" sz="1400" dirty="0"/>
          </a:p>
        </p:txBody>
      </p:sp>
      <p:sp>
        <p:nvSpPr>
          <p:cNvPr id="10"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36</a:t>
            </a:r>
            <a:endParaRPr dirty="0"/>
          </a:p>
        </p:txBody>
      </p:sp>
    </p:spTree>
    <p:extLst>
      <p:ext uri="{BB962C8B-B14F-4D97-AF65-F5344CB8AC3E}">
        <p14:creationId xmlns:p14="http://schemas.microsoft.com/office/powerpoint/2010/main" val="5643932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Organized Research Units</a:t>
            </a:r>
            <a:endParaRPr lang="en-US" dirty="0"/>
          </a:p>
        </p:txBody>
      </p:sp>
      <p:sp>
        <p:nvSpPr>
          <p:cNvPr id="6" name="TextBox 5"/>
          <p:cNvSpPr txBox="1"/>
          <p:nvPr/>
        </p:nvSpPr>
        <p:spPr>
          <a:xfrm>
            <a:off x="344034" y="1981200"/>
            <a:ext cx="6235907" cy="1569660"/>
          </a:xfrm>
          <a:prstGeom prst="rect">
            <a:avLst/>
          </a:prstGeom>
          <a:noFill/>
        </p:spPr>
        <p:txBody>
          <a:bodyPr wrap="square" rtlCol="0">
            <a:spAutoFit/>
          </a:bodyPr>
          <a:lstStyle/>
          <a:p>
            <a:pPr marL="171450" indent="-171450">
              <a:buFont typeface="Arial" charset="0"/>
              <a:buChar char="•"/>
            </a:pPr>
            <a:r>
              <a:rPr lang="en-US" sz="1200" dirty="0">
                <a:latin typeface="Arial" charset="0"/>
                <a:ea typeface="Arial" charset="0"/>
                <a:cs typeface="Arial" charset="0"/>
              </a:rPr>
              <a:t>Produces interdisciplinary, multi-method, community-engaged and </a:t>
            </a:r>
            <a:r>
              <a:rPr lang="en-US" sz="1200" dirty="0" smtClean="0">
                <a:latin typeface="Arial" charset="0"/>
                <a:ea typeface="Arial" charset="0"/>
                <a:cs typeface="Arial" charset="0"/>
              </a:rPr>
              <a:t>policy-relevant</a:t>
            </a:r>
            <a:r>
              <a:rPr lang="en-US" sz="1200" dirty="0">
                <a:latin typeface="Arial" charset="0"/>
                <a:ea typeface="Arial" charset="0"/>
                <a:cs typeface="Arial" charset="0"/>
              </a:rPr>
              <a:t> health research, locally, nationally and internationally.</a:t>
            </a:r>
          </a:p>
          <a:p>
            <a:pPr marL="171450" indent="-171450">
              <a:buFont typeface="Arial" charset="0"/>
              <a:buChar char="•"/>
            </a:pPr>
            <a:r>
              <a:rPr lang="en-US" sz="1200" dirty="0" smtClean="0">
                <a:latin typeface="Arial" charset="0"/>
                <a:ea typeface="Arial" charset="0"/>
                <a:cs typeface="Arial" charset="0"/>
              </a:rPr>
              <a:t>Selected</a:t>
            </a:r>
            <a:r>
              <a:rPr lang="en-US" sz="1200" dirty="0">
                <a:latin typeface="Arial" charset="0"/>
                <a:ea typeface="Arial" charset="0"/>
                <a:cs typeface="Arial" charset="0"/>
              </a:rPr>
              <a:t> research projects:</a:t>
            </a:r>
          </a:p>
          <a:p>
            <a:pPr marL="628650" lvl="1" indent="-171450">
              <a:buFont typeface="Arial" charset="0"/>
              <a:buChar char="•"/>
            </a:pPr>
            <a:r>
              <a:rPr lang="en-US" sz="1200" dirty="0">
                <a:latin typeface="Arial" charset="0"/>
                <a:ea typeface="Arial" charset="0"/>
                <a:cs typeface="Arial" charset="0"/>
              </a:rPr>
              <a:t>Taking Action! Art and Aboriginal youth  leadership for HIV prevention</a:t>
            </a:r>
          </a:p>
          <a:p>
            <a:pPr marL="628650" lvl="1" indent="-171450">
              <a:buFont typeface="Arial" charset="0"/>
              <a:buChar char="•"/>
            </a:pPr>
            <a:r>
              <a:rPr lang="en-US" sz="1200" dirty="0">
                <a:latin typeface="Arial" charset="0"/>
                <a:ea typeface="Arial" charset="0"/>
                <a:cs typeface="Arial" charset="0"/>
              </a:rPr>
              <a:t>Disability, rights monitoring, and social </a:t>
            </a:r>
            <a:r>
              <a:rPr lang="en-US" sz="1200" dirty="0" smtClean="0">
                <a:latin typeface="Arial" charset="0"/>
                <a:ea typeface="Arial" charset="0"/>
                <a:cs typeface="Arial" charset="0"/>
              </a:rPr>
              <a:t>change</a:t>
            </a:r>
          </a:p>
          <a:p>
            <a:pPr marL="628650" lvl="1" indent="-171450">
              <a:buFont typeface="Arial" charset="0"/>
              <a:buChar char="•"/>
            </a:pPr>
            <a:r>
              <a:rPr lang="en-US" sz="1200" dirty="0" smtClean="0">
                <a:latin typeface="Arial" charset="0"/>
                <a:ea typeface="Arial" charset="0"/>
                <a:cs typeface="Arial" charset="0"/>
              </a:rPr>
              <a:t>Community </a:t>
            </a:r>
            <a:r>
              <a:rPr lang="en-US" sz="1200" dirty="0">
                <a:latin typeface="Arial" charset="0"/>
                <a:ea typeface="Arial" charset="0"/>
                <a:cs typeface="Arial" charset="0"/>
              </a:rPr>
              <a:t>mental health interventions for maternal mental health in Rwanda</a:t>
            </a:r>
          </a:p>
          <a:p>
            <a:pPr marL="628650" lvl="1" indent="-171450">
              <a:buFont typeface="Arial" charset="0"/>
              <a:buChar char="•"/>
            </a:pPr>
            <a:r>
              <a:rPr lang="en-US" sz="1200" dirty="0">
                <a:latin typeface="Arial" charset="0"/>
                <a:ea typeface="Arial" charset="0"/>
                <a:cs typeface="Arial" charset="0"/>
              </a:rPr>
              <a:t>Modeling antimicrobial disease resistance  for public health planning</a:t>
            </a:r>
          </a:p>
          <a:p>
            <a:pPr marL="171450" indent="-171450">
              <a:buFont typeface="Arial" charset="0"/>
              <a:buChar char="•"/>
            </a:pPr>
            <a:r>
              <a:rPr lang="en-US" sz="1200" dirty="0" smtClean="0">
                <a:latin typeface="Arial" charset="0"/>
                <a:ea typeface="Arial" charset="0"/>
                <a:cs typeface="Arial" charset="0"/>
              </a:rPr>
              <a:t>Website</a:t>
            </a:r>
            <a:r>
              <a:rPr lang="en-US" sz="1200" dirty="0">
                <a:latin typeface="Arial" charset="0"/>
                <a:ea typeface="Arial" charset="0"/>
                <a:cs typeface="Arial" charset="0"/>
              </a:rPr>
              <a:t>: </a:t>
            </a:r>
            <a:r>
              <a:rPr lang="en-US" sz="1200" u="sng" dirty="0">
                <a:latin typeface="Arial" charset="0"/>
                <a:ea typeface="Arial" charset="0"/>
                <a:cs typeface="Arial" charset="0"/>
                <a:hlinkClick r:id="rId3"/>
              </a:rPr>
              <a:t>www.yorku.ca/yihr</a:t>
            </a:r>
            <a:endParaRPr lang="en-US" sz="1200" dirty="0">
              <a:latin typeface="Arial" charset="0"/>
              <a:ea typeface="Arial" charset="0"/>
              <a:cs typeface="Arial" charset="0"/>
            </a:endParaRPr>
          </a:p>
        </p:txBody>
      </p:sp>
      <p:sp>
        <p:nvSpPr>
          <p:cNvPr id="8" name="TextBox 7"/>
          <p:cNvSpPr txBox="1"/>
          <p:nvPr/>
        </p:nvSpPr>
        <p:spPr>
          <a:xfrm>
            <a:off x="317294" y="1641802"/>
            <a:ext cx="6235906" cy="276999"/>
          </a:xfrm>
          <a:prstGeom prst="rect">
            <a:avLst/>
          </a:prstGeom>
          <a:solidFill>
            <a:schemeClr val="bg1">
              <a:lumMod val="85000"/>
            </a:schemeClr>
          </a:solidFill>
          <a:ln>
            <a:solidFill>
              <a:srgbClr val="C00000"/>
            </a:solidFill>
          </a:ln>
        </p:spPr>
        <p:txBody>
          <a:bodyPr wrap="square" rtlCol="0">
            <a:spAutoFit/>
          </a:bodyPr>
          <a:lstStyle/>
          <a:p>
            <a:pPr algn="ctr"/>
            <a:r>
              <a:rPr lang="en-US" sz="1200" dirty="0" smtClean="0">
                <a:latin typeface="Arial" charset="0"/>
                <a:ea typeface="Arial" charset="0"/>
                <a:cs typeface="Arial" charset="0"/>
              </a:rPr>
              <a:t>York Institute for Health Research </a:t>
            </a:r>
            <a:endParaRPr lang="en-US" sz="1200" dirty="0">
              <a:latin typeface="Arial" charset="0"/>
              <a:ea typeface="Arial" charset="0"/>
              <a:cs typeface="Arial" charset="0"/>
            </a:endParaRPr>
          </a:p>
        </p:txBody>
      </p:sp>
      <p:sp>
        <p:nvSpPr>
          <p:cNvPr id="10" name="TextBox 9"/>
          <p:cNvSpPr txBox="1"/>
          <p:nvPr/>
        </p:nvSpPr>
        <p:spPr>
          <a:xfrm>
            <a:off x="317294" y="3710783"/>
            <a:ext cx="6235906" cy="276999"/>
          </a:xfrm>
          <a:prstGeom prst="rect">
            <a:avLst/>
          </a:prstGeom>
          <a:solidFill>
            <a:schemeClr val="bg1">
              <a:lumMod val="85000"/>
            </a:schemeClr>
          </a:solidFill>
          <a:ln>
            <a:solidFill>
              <a:srgbClr val="C00000"/>
            </a:solidFill>
          </a:ln>
        </p:spPr>
        <p:txBody>
          <a:bodyPr wrap="square" rtlCol="0">
            <a:spAutoFit/>
          </a:bodyPr>
          <a:lstStyle/>
          <a:p>
            <a:pPr algn="ctr"/>
            <a:r>
              <a:rPr lang="en-US" sz="1200" dirty="0" smtClean="0">
                <a:latin typeface="Arial" charset="0"/>
                <a:ea typeface="Arial" charset="0"/>
                <a:cs typeface="Arial" charset="0"/>
              </a:rPr>
              <a:t>YU-CARE (York University Centre for Aging Research and Education)</a:t>
            </a:r>
            <a:endParaRPr lang="en-US" sz="1200" dirty="0">
              <a:latin typeface="Arial" charset="0"/>
              <a:ea typeface="Arial" charset="0"/>
              <a:cs typeface="Arial" charset="0"/>
            </a:endParaRPr>
          </a:p>
        </p:txBody>
      </p:sp>
      <p:sp>
        <p:nvSpPr>
          <p:cNvPr id="11" name="TextBox 10"/>
          <p:cNvSpPr txBox="1"/>
          <p:nvPr/>
        </p:nvSpPr>
        <p:spPr>
          <a:xfrm>
            <a:off x="380999" y="4064559"/>
            <a:ext cx="6251145" cy="1569660"/>
          </a:xfrm>
          <a:prstGeom prst="rect">
            <a:avLst/>
          </a:prstGeom>
          <a:noFill/>
        </p:spPr>
        <p:txBody>
          <a:bodyPr wrap="square" rtlCol="0">
            <a:spAutoFit/>
          </a:bodyPr>
          <a:lstStyle/>
          <a:p>
            <a:pPr marL="171450" indent="-171450">
              <a:buFont typeface="Arial" charset="0"/>
              <a:buChar char="•"/>
            </a:pPr>
            <a:r>
              <a:rPr lang="en-US" sz="1200" dirty="0" smtClean="0">
                <a:latin typeface="Arial" charset="0"/>
                <a:ea typeface="Arial" charset="0"/>
                <a:cs typeface="Arial" charset="0"/>
              </a:rPr>
              <a:t>Investigates how to optimize functioning in age</a:t>
            </a:r>
          </a:p>
          <a:p>
            <a:pPr marL="171450" indent="-171450">
              <a:buFont typeface="Arial" charset="0"/>
              <a:buChar char="•"/>
            </a:pPr>
            <a:r>
              <a:rPr lang="en-US" sz="1200" dirty="0" smtClean="0">
                <a:latin typeface="Arial" charset="0"/>
                <a:ea typeface="Arial" charset="0"/>
                <a:cs typeface="Arial" charset="0"/>
              </a:rPr>
              <a:t>The </a:t>
            </a:r>
            <a:r>
              <a:rPr lang="en-US" sz="1200" dirty="0">
                <a:latin typeface="Arial" charset="0"/>
                <a:ea typeface="Arial" charset="0"/>
                <a:cs typeface="Arial" charset="0"/>
              </a:rPr>
              <a:t>Trainee Association of the York University Centre for Aging Research and Education (YUCARE), organized a research symposium focusing on ‘Multi-Dimensional Perspectives on Aging’. </a:t>
            </a:r>
            <a:r>
              <a:rPr lang="en-US" sz="1200" dirty="0" smtClean="0">
                <a:latin typeface="Arial" charset="0"/>
                <a:ea typeface="Arial" charset="0"/>
                <a:cs typeface="Arial" charset="0"/>
              </a:rPr>
              <a:t>The </a:t>
            </a:r>
            <a:r>
              <a:rPr lang="en-US" sz="1200" dirty="0">
                <a:latin typeface="Arial" charset="0"/>
                <a:ea typeface="Arial" charset="0"/>
                <a:cs typeface="Arial" charset="0"/>
              </a:rPr>
              <a:t>full day event, hosted in the Department of Psychology, featured two Keynote addresses from experts in aging research from York (Dr. Mary Fox) and Cornell University (Dr. Nathan </a:t>
            </a:r>
            <a:r>
              <a:rPr lang="en-US" sz="1200" dirty="0" err="1">
                <a:latin typeface="Arial" charset="0"/>
                <a:ea typeface="Arial" charset="0"/>
                <a:cs typeface="Arial" charset="0"/>
              </a:rPr>
              <a:t>Spreng</a:t>
            </a:r>
            <a:r>
              <a:rPr lang="en-US" sz="1200" dirty="0">
                <a:latin typeface="Arial" charset="0"/>
                <a:ea typeface="Arial" charset="0"/>
                <a:cs typeface="Arial" charset="0"/>
              </a:rPr>
              <a:t>). </a:t>
            </a:r>
            <a:r>
              <a:rPr lang="en-US" sz="1200" dirty="0" smtClean="0">
                <a:latin typeface="Arial" charset="0"/>
                <a:ea typeface="Arial" charset="0"/>
                <a:cs typeface="Arial" charset="0"/>
              </a:rPr>
              <a:t>The </a:t>
            </a:r>
            <a:r>
              <a:rPr lang="en-US" sz="1200" dirty="0">
                <a:latin typeface="Arial" charset="0"/>
                <a:ea typeface="Arial" charset="0"/>
                <a:cs typeface="Arial" charset="0"/>
              </a:rPr>
              <a:t>event also included trainee presentations and poster sessions. </a:t>
            </a:r>
            <a:endParaRPr lang="en-US" sz="1200" dirty="0" smtClean="0">
              <a:latin typeface="Arial" charset="0"/>
              <a:ea typeface="Arial" charset="0"/>
              <a:cs typeface="Arial" charset="0"/>
            </a:endParaRPr>
          </a:p>
          <a:p>
            <a:pPr marL="171450" indent="-171450">
              <a:buFont typeface="Arial" charset="0"/>
              <a:buChar char="•"/>
            </a:pPr>
            <a:r>
              <a:rPr lang="en-US" sz="1200" dirty="0" smtClean="0">
                <a:latin typeface="Arial" charset="0"/>
                <a:ea typeface="Arial" charset="0"/>
                <a:cs typeface="Arial" charset="0"/>
              </a:rPr>
              <a:t>Website</a:t>
            </a:r>
            <a:r>
              <a:rPr lang="en-US" sz="1200" dirty="0">
                <a:latin typeface="Arial" charset="0"/>
                <a:ea typeface="Arial" charset="0"/>
                <a:cs typeface="Arial" charset="0"/>
              </a:rPr>
              <a:t>: </a:t>
            </a:r>
            <a:r>
              <a:rPr lang="en-US" sz="1200" dirty="0" smtClean="0">
                <a:latin typeface="Arial" charset="0"/>
                <a:ea typeface="Arial" charset="0"/>
                <a:cs typeface="Arial" charset="0"/>
              </a:rPr>
              <a:t>www. </a:t>
            </a:r>
            <a:r>
              <a:rPr lang="en-US" sz="1200" dirty="0" err="1" smtClean="0">
                <a:latin typeface="Arial" charset="0"/>
                <a:ea typeface="Arial" charset="0"/>
                <a:cs typeface="Arial" charset="0"/>
              </a:rPr>
              <a:t>yucare.info.yorku.ca</a:t>
            </a:r>
            <a:endParaRPr lang="en-US" sz="1200" dirty="0">
              <a:latin typeface="Arial" charset="0"/>
              <a:ea typeface="Arial" charset="0"/>
              <a:cs typeface="Arial"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28600" y="5697197"/>
            <a:ext cx="3114264" cy="2205731"/>
          </a:xfrm>
          <a:prstGeom prst="rect">
            <a:avLst/>
          </a:prstGeom>
          <a:ln>
            <a:solidFill>
              <a:srgbClr val="FF0000"/>
            </a:solidFill>
          </a:ln>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6572" y="5696618"/>
            <a:ext cx="3129589" cy="2206890"/>
          </a:xfrm>
          <a:prstGeom prst="rect">
            <a:avLst/>
          </a:prstGeom>
          <a:ln>
            <a:solidFill>
              <a:srgbClr val="FF0000"/>
            </a:solidFill>
          </a:ln>
        </p:spPr>
      </p:pic>
      <p:sp>
        <p:nvSpPr>
          <p:cNvPr id="14" name="TextBox 13"/>
          <p:cNvSpPr txBox="1"/>
          <p:nvPr/>
        </p:nvSpPr>
        <p:spPr>
          <a:xfrm>
            <a:off x="295523" y="8014805"/>
            <a:ext cx="2959306" cy="646331"/>
          </a:xfrm>
          <a:prstGeom prst="rect">
            <a:avLst/>
          </a:prstGeom>
          <a:solidFill>
            <a:schemeClr val="bg1">
              <a:lumMod val="85000"/>
            </a:schemeClr>
          </a:solidFill>
          <a:ln>
            <a:solidFill>
              <a:schemeClr val="tx1"/>
            </a:solidFill>
          </a:ln>
        </p:spPr>
        <p:txBody>
          <a:bodyPr wrap="square" rtlCol="0">
            <a:spAutoFit/>
          </a:bodyPr>
          <a:lstStyle/>
          <a:p>
            <a:r>
              <a:rPr lang="en-US" sz="1200" dirty="0">
                <a:latin typeface="Arial" charset="0"/>
                <a:ea typeface="Arial" charset="0"/>
                <a:cs typeface="Arial" charset="0"/>
              </a:rPr>
              <a:t>A</a:t>
            </a:r>
            <a:r>
              <a:rPr lang="en-US" sz="1200" dirty="0" smtClean="0">
                <a:latin typeface="Arial" charset="0"/>
                <a:ea typeface="Arial" charset="0"/>
                <a:cs typeface="Arial" charset="0"/>
              </a:rPr>
              <a:t>bove: Keynote speaker, Dr. Nathan </a:t>
            </a:r>
            <a:r>
              <a:rPr lang="en-US" sz="1200" dirty="0" err="1" smtClean="0">
                <a:latin typeface="Arial" charset="0"/>
                <a:ea typeface="Arial" charset="0"/>
                <a:cs typeface="Arial" charset="0"/>
              </a:rPr>
              <a:t>Spreng</a:t>
            </a:r>
            <a:r>
              <a:rPr lang="en-US" sz="1200" dirty="0" smtClean="0">
                <a:latin typeface="Arial" charset="0"/>
                <a:ea typeface="Arial" charset="0"/>
                <a:cs typeface="Arial" charset="0"/>
              </a:rPr>
              <a:t>, at the 2016 YU-CARE Research Symposium </a:t>
            </a:r>
            <a:endParaRPr lang="en-US" sz="1200" dirty="0">
              <a:latin typeface="Arial" charset="0"/>
              <a:ea typeface="Arial" charset="0"/>
              <a:cs typeface="Arial" charset="0"/>
            </a:endParaRPr>
          </a:p>
        </p:txBody>
      </p:sp>
      <p:sp>
        <p:nvSpPr>
          <p:cNvPr id="15" name="TextBox 14"/>
          <p:cNvSpPr txBox="1"/>
          <p:nvPr/>
        </p:nvSpPr>
        <p:spPr>
          <a:xfrm>
            <a:off x="3593894" y="8014805"/>
            <a:ext cx="2959306" cy="646331"/>
          </a:xfrm>
          <a:prstGeom prst="rect">
            <a:avLst/>
          </a:prstGeom>
          <a:solidFill>
            <a:schemeClr val="bg1">
              <a:lumMod val="85000"/>
            </a:schemeClr>
          </a:solidFill>
          <a:ln>
            <a:solidFill>
              <a:schemeClr val="tx1"/>
            </a:solidFill>
          </a:ln>
        </p:spPr>
        <p:txBody>
          <a:bodyPr wrap="square" rtlCol="0">
            <a:spAutoFit/>
          </a:bodyPr>
          <a:lstStyle/>
          <a:p>
            <a:r>
              <a:rPr lang="en-US" sz="1200" dirty="0">
                <a:latin typeface="Arial" charset="0"/>
                <a:ea typeface="Arial" charset="0"/>
                <a:cs typeface="Arial" charset="0"/>
              </a:rPr>
              <a:t>A</a:t>
            </a:r>
            <a:r>
              <a:rPr lang="en-US" sz="1200" dirty="0" smtClean="0">
                <a:latin typeface="Arial" charset="0"/>
                <a:ea typeface="Arial" charset="0"/>
                <a:cs typeface="Arial" charset="0"/>
              </a:rPr>
              <a:t>bove: A photo of the YU-CARE Trainee </a:t>
            </a:r>
            <a:r>
              <a:rPr lang="en-US" sz="1200" dirty="0">
                <a:latin typeface="Arial" charset="0"/>
                <a:ea typeface="Arial" charset="0"/>
                <a:cs typeface="Arial" charset="0"/>
              </a:rPr>
              <a:t>Network at </a:t>
            </a:r>
            <a:r>
              <a:rPr lang="en-US" sz="1200" dirty="0" smtClean="0">
                <a:latin typeface="Arial" charset="0"/>
                <a:ea typeface="Arial" charset="0"/>
                <a:cs typeface="Arial" charset="0"/>
              </a:rPr>
              <a:t>the Meet </a:t>
            </a:r>
            <a:r>
              <a:rPr lang="en-US" sz="1200" dirty="0">
                <a:latin typeface="Arial" charset="0"/>
                <a:ea typeface="Arial" charset="0"/>
                <a:cs typeface="Arial" charset="0"/>
              </a:rPr>
              <a:t>and Greet </a:t>
            </a:r>
            <a:r>
              <a:rPr lang="en-US" sz="1200" dirty="0" smtClean="0">
                <a:latin typeface="Arial" charset="0"/>
                <a:ea typeface="Arial" charset="0"/>
                <a:cs typeface="Arial" charset="0"/>
              </a:rPr>
              <a:t>Event (March 2016). </a:t>
            </a:r>
            <a:endParaRPr lang="en-US" sz="1200" dirty="0">
              <a:latin typeface="Arial" charset="0"/>
              <a:ea typeface="Arial" charset="0"/>
              <a:cs typeface="Arial" charset="0"/>
            </a:endParaRPr>
          </a:p>
        </p:txBody>
      </p:sp>
      <p:sp>
        <p:nvSpPr>
          <p:cNvPr id="16"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37</a:t>
            </a:r>
            <a:endParaRPr dirty="0"/>
          </a:p>
        </p:txBody>
      </p:sp>
    </p:spTree>
    <p:extLst>
      <p:ext uri="{BB962C8B-B14F-4D97-AF65-F5344CB8AC3E}">
        <p14:creationId xmlns:p14="http://schemas.microsoft.com/office/powerpoint/2010/main" val="3219831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Picture 9" descr="newspap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6858000" cy="8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600200" y="990600"/>
            <a:ext cx="184731" cy="369332"/>
          </a:xfrm>
          <a:prstGeom prst="rect">
            <a:avLst/>
          </a:prstGeom>
          <a:noFill/>
        </p:spPr>
        <p:txBody>
          <a:bodyPr wrap="none" rtlCol="0">
            <a:spAutoFit/>
          </a:bodyPr>
          <a:lstStyle/>
          <a:p>
            <a:endParaRPr lang="en-US" dirty="0"/>
          </a:p>
        </p:txBody>
      </p:sp>
      <p:sp>
        <p:nvSpPr>
          <p:cNvPr id="9" name="Text Box 10"/>
          <p:cNvSpPr txBox="1">
            <a:spLocks noChangeArrowheads="1"/>
          </p:cNvSpPr>
          <p:nvPr/>
        </p:nvSpPr>
        <p:spPr bwMode="auto">
          <a:xfrm>
            <a:off x="419099" y="806499"/>
            <a:ext cx="6019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endParaRPr lang="en-GB" altLang="en-US" sz="3600" b="1" dirty="0" smtClean="0">
              <a:solidFill>
                <a:srgbClr val="4C4C4C"/>
              </a:solidFill>
              <a:latin typeface="Arial" charset="0"/>
              <a:ea typeface="Arial" charset="0"/>
              <a:cs typeface="Arial" charset="0"/>
            </a:endParaRPr>
          </a:p>
          <a:p>
            <a:pPr algn="ctr"/>
            <a:r>
              <a:rPr lang="en-GB" altLang="en-US" sz="3600" b="1" dirty="0" smtClean="0">
                <a:latin typeface="Arial" charset="0"/>
                <a:ea typeface="Arial" charset="0"/>
                <a:cs typeface="Arial" charset="0"/>
              </a:rPr>
              <a:t>Our Research in the Media</a:t>
            </a:r>
            <a:endParaRPr lang="en-GB" altLang="en-US" sz="3600" b="1" dirty="0">
              <a:latin typeface="Arial" charset="0"/>
              <a:ea typeface="Arial" charset="0"/>
              <a:cs typeface="Arial" charset="0"/>
            </a:endParaRPr>
          </a:p>
        </p:txBody>
      </p:sp>
      <p:sp>
        <p:nvSpPr>
          <p:cNvPr id="10" name="TextBox 9"/>
          <p:cNvSpPr txBox="1"/>
          <p:nvPr/>
        </p:nvSpPr>
        <p:spPr>
          <a:xfrm>
            <a:off x="533400" y="2354757"/>
            <a:ext cx="5824187" cy="307777"/>
          </a:xfrm>
          <a:prstGeom prst="rect">
            <a:avLst/>
          </a:prstGeom>
          <a:noFill/>
        </p:spPr>
        <p:txBody>
          <a:bodyPr wrap="square" rtlCol="0">
            <a:spAutoFit/>
          </a:bodyPr>
          <a:lstStyle/>
          <a:p>
            <a:pPr algn="ctr"/>
            <a:r>
              <a:rPr lang="en-US" sz="1400" dirty="0" smtClean="0"/>
              <a:t>Profiling Psychology Faculty and Students from Various Media Sources</a:t>
            </a:r>
            <a:endParaRPr lang="en-US" sz="1400" dirty="0"/>
          </a:p>
        </p:txBody>
      </p:sp>
      <p:sp>
        <p:nvSpPr>
          <p:cNvPr id="14" name="TextBox 13"/>
          <p:cNvSpPr txBox="1"/>
          <p:nvPr/>
        </p:nvSpPr>
        <p:spPr>
          <a:xfrm>
            <a:off x="3620355" y="5488769"/>
            <a:ext cx="2666999" cy="1169551"/>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err="1" smtClean="0"/>
              <a:t>yFile</a:t>
            </a:r>
            <a:endParaRPr lang="en-US" sz="1400" u="sng" dirty="0"/>
          </a:p>
          <a:p>
            <a:pPr hangingPunct="0"/>
            <a:r>
              <a:rPr lang="en-US" sz="1400" dirty="0" smtClean="0"/>
              <a:t>“CIHR </a:t>
            </a:r>
            <a:r>
              <a:rPr lang="en-US" sz="1400" dirty="0"/>
              <a:t>grants $2.16M to fund two York research </a:t>
            </a:r>
            <a:r>
              <a:rPr lang="en-US" sz="1400" dirty="0" smtClean="0"/>
              <a:t>projects”</a:t>
            </a:r>
            <a:endParaRPr lang="en-US" sz="1400" dirty="0"/>
          </a:p>
          <a:p>
            <a:pPr lvl="0" hangingPunct="0"/>
            <a:r>
              <a:rPr lang="en-US" sz="1400" dirty="0" smtClean="0">
                <a:solidFill>
                  <a:srgbClr val="C00000"/>
                </a:solidFill>
              </a:rPr>
              <a:t>Researchers: Drs. Jonathan Weiss and Michaela </a:t>
            </a:r>
            <a:r>
              <a:rPr lang="en-US" sz="1400" dirty="0" err="1" smtClean="0">
                <a:solidFill>
                  <a:srgbClr val="C00000"/>
                </a:solidFill>
              </a:rPr>
              <a:t>Hynie</a:t>
            </a:r>
            <a:endParaRPr lang="en-US" sz="1400" dirty="0">
              <a:solidFill>
                <a:srgbClr val="C00000"/>
              </a:solidFil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2670">
            <a:off x="4339168" y="273099"/>
            <a:ext cx="2367973" cy="1066800"/>
          </a:xfrm>
          <a:prstGeom prst="rect">
            <a:avLst/>
          </a:prstGeom>
        </p:spPr>
      </p:pic>
      <p:sp>
        <p:nvSpPr>
          <p:cNvPr id="16" name="TextBox 15"/>
          <p:cNvSpPr txBox="1"/>
          <p:nvPr/>
        </p:nvSpPr>
        <p:spPr>
          <a:xfrm>
            <a:off x="716955" y="4213923"/>
            <a:ext cx="2666999" cy="923330"/>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BBC World Service-The Forum</a:t>
            </a:r>
          </a:p>
          <a:p>
            <a:pPr lvl="0" hangingPunct="0"/>
            <a:r>
              <a:rPr lang="en-US" sz="1400" dirty="0" smtClean="0"/>
              <a:t>“The Benefits of Bilingualism” </a:t>
            </a:r>
          </a:p>
          <a:p>
            <a:pPr lvl="0" hangingPunct="0"/>
            <a:r>
              <a:rPr lang="en-US" sz="1400" dirty="0" smtClean="0">
                <a:solidFill>
                  <a:srgbClr val="C00000"/>
                </a:solidFill>
              </a:rPr>
              <a:t>Researcher: Dr. Ellen Bialystok</a:t>
            </a:r>
            <a:endParaRPr lang="en-US" sz="1400" dirty="0">
              <a:solidFill>
                <a:srgbClr val="C00000"/>
              </a:solidFill>
            </a:endParaRPr>
          </a:p>
          <a:p>
            <a:pPr lvl="0" hangingPunct="0"/>
            <a:endParaRPr lang="en-US" sz="1200" dirty="0" smtClean="0">
              <a:solidFill>
                <a:srgbClr val="C00000"/>
              </a:solidFill>
            </a:endParaRPr>
          </a:p>
        </p:txBody>
      </p:sp>
      <p:sp>
        <p:nvSpPr>
          <p:cNvPr id="20" name="TextBox 19"/>
          <p:cNvSpPr txBox="1"/>
          <p:nvPr/>
        </p:nvSpPr>
        <p:spPr>
          <a:xfrm>
            <a:off x="716955" y="3253838"/>
            <a:ext cx="5591460" cy="738664"/>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The Chronicle of Higher Education</a:t>
            </a:r>
          </a:p>
          <a:p>
            <a:pPr lvl="0" algn="ctr" hangingPunct="0"/>
            <a:r>
              <a:rPr lang="en-US" sz="1400" dirty="0" smtClean="0"/>
              <a:t>“The Flaw at the Heart of Psychological Research”</a:t>
            </a:r>
          </a:p>
          <a:p>
            <a:pPr lvl="0" algn="ctr" hangingPunct="0"/>
            <a:r>
              <a:rPr lang="en-US" sz="1400" dirty="0" smtClean="0">
                <a:solidFill>
                  <a:srgbClr val="C00000"/>
                </a:solidFill>
              </a:rPr>
              <a:t>Researcher: Dr. Christopher Green</a:t>
            </a:r>
            <a:endParaRPr lang="en-US" sz="1400" dirty="0">
              <a:solidFill>
                <a:srgbClr val="C00000"/>
              </a:solidFill>
            </a:endParaRPr>
          </a:p>
        </p:txBody>
      </p:sp>
      <p:sp>
        <p:nvSpPr>
          <p:cNvPr id="21" name="TextBox 20"/>
          <p:cNvSpPr txBox="1"/>
          <p:nvPr/>
        </p:nvSpPr>
        <p:spPr>
          <a:xfrm>
            <a:off x="3587912" y="4190913"/>
            <a:ext cx="2720503" cy="954107"/>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BBC World Service-The Forum</a:t>
            </a:r>
          </a:p>
          <a:p>
            <a:pPr lvl="0" hangingPunct="0"/>
            <a:r>
              <a:rPr lang="en-US" sz="1400" dirty="0" smtClean="0"/>
              <a:t>“The Pleasures and Perils of Storytelling</a:t>
            </a:r>
          </a:p>
          <a:p>
            <a:pPr lvl="0" hangingPunct="0"/>
            <a:r>
              <a:rPr lang="en-US" sz="1400" dirty="0" smtClean="0">
                <a:solidFill>
                  <a:srgbClr val="C00000"/>
                </a:solidFill>
              </a:rPr>
              <a:t>Researcher: Dr. Raymond Mar</a:t>
            </a:r>
          </a:p>
        </p:txBody>
      </p:sp>
      <p:sp>
        <p:nvSpPr>
          <p:cNvPr id="25" name="TextBox 24"/>
          <p:cNvSpPr txBox="1"/>
          <p:nvPr/>
        </p:nvSpPr>
        <p:spPr>
          <a:xfrm>
            <a:off x="800039" y="6910872"/>
            <a:ext cx="5487315" cy="738664"/>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The Scientific Parent</a:t>
            </a:r>
          </a:p>
          <a:p>
            <a:pPr lvl="0" algn="ctr" hangingPunct="0"/>
            <a:r>
              <a:rPr lang="en-US" sz="1400" dirty="0" smtClean="0"/>
              <a:t>“Parents have extraordinary power to calm kids in pain” </a:t>
            </a:r>
          </a:p>
          <a:p>
            <a:pPr lvl="0" algn="ctr" hangingPunct="0"/>
            <a:r>
              <a:rPr lang="en-US" sz="1400" dirty="0" smtClean="0">
                <a:solidFill>
                  <a:srgbClr val="C00000"/>
                </a:solidFill>
              </a:rPr>
              <a:t>Researcher: Dr. Rebecca Pillai Riddell</a:t>
            </a:r>
          </a:p>
        </p:txBody>
      </p:sp>
      <p:sp>
        <p:nvSpPr>
          <p:cNvPr id="17" name="TextBox 16"/>
          <p:cNvSpPr txBox="1"/>
          <p:nvPr/>
        </p:nvSpPr>
        <p:spPr>
          <a:xfrm>
            <a:off x="778494" y="5488769"/>
            <a:ext cx="2666999" cy="1138773"/>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The Toronto Star</a:t>
            </a:r>
            <a:endParaRPr lang="en-US" sz="1400" u="sng" dirty="0"/>
          </a:p>
          <a:p>
            <a:pPr hangingPunct="0"/>
            <a:r>
              <a:rPr lang="en-US" sz="1400" dirty="0" smtClean="0"/>
              <a:t>“C-section babies slower to focus their attention, says study” (2015)</a:t>
            </a:r>
            <a:endParaRPr lang="en-US" sz="1400" dirty="0"/>
          </a:p>
          <a:p>
            <a:pPr lvl="0" hangingPunct="0"/>
            <a:r>
              <a:rPr lang="en-US" sz="1400" dirty="0" smtClean="0">
                <a:solidFill>
                  <a:srgbClr val="C00000"/>
                </a:solidFill>
              </a:rPr>
              <a:t>Researcher: Dr. Scott Adler</a:t>
            </a:r>
          </a:p>
          <a:p>
            <a:pPr lvl="0" hangingPunct="0"/>
            <a:endParaRPr lang="en-US" sz="1200" dirty="0">
              <a:solidFill>
                <a:srgbClr val="C00000"/>
              </a:solidFill>
            </a:endParaRPr>
          </a:p>
        </p:txBody>
      </p:sp>
      <p:sp>
        <p:nvSpPr>
          <p:cNvPr id="18"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38</a:t>
            </a:r>
            <a:endParaRPr dirty="0"/>
          </a:p>
        </p:txBody>
      </p:sp>
    </p:spTree>
    <p:extLst>
      <p:ext uri="{BB962C8B-B14F-4D97-AF65-F5344CB8AC3E}">
        <p14:creationId xmlns:p14="http://schemas.microsoft.com/office/powerpoint/2010/main" val="20987787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Picture 9" descr="newspap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43"/>
            <a:ext cx="6858000" cy="8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600200" y="990600"/>
            <a:ext cx="184731" cy="369332"/>
          </a:xfrm>
          <a:prstGeom prst="rect">
            <a:avLst/>
          </a:prstGeom>
          <a:noFill/>
        </p:spPr>
        <p:txBody>
          <a:bodyPr wrap="none" rtlCol="0">
            <a:spAutoFit/>
          </a:bodyPr>
          <a:lstStyle/>
          <a:p>
            <a:endParaRPr lang="en-US" dirty="0"/>
          </a:p>
        </p:txBody>
      </p:sp>
      <p:sp>
        <p:nvSpPr>
          <p:cNvPr id="9" name="Text Box 10"/>
          <p:cNvSpPr txBox="1">
            <a:spLocks noChangeArrowheads="1"/>
          </p:cNvSpPr>
          <p:nvPr/>
        </p:nvSpPr>
        <p:spPr bwMode="auto">
          <a:xfrm>
            <a:off x="419099" y="806499"/>
            <a:ext cx="6019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endParaRPr lang="en-GB" altLang="en-US" sz="3600" b="1" dirty="0" smtClean="0">
              <a:solidFill>
                <a:srgbClr val="4C4C4C"/>
              </a:solidFill>
              <a:latin typeface="Arial" charset="0"/>
              <a:ea typeface="Arial" charset="0"/>
              <a:cs typeface="Arial" charset="0"/>
            </a:endParaRPr>
          </a:p>
          <a:p>
            <a:pPr algn="ctr"/>
            <a:r>
              <a:rPr lang="en-GB" altLang="en-US" sz="3600" b="1" dirty="0" smtClean="0">
                <a:latin typeface="Arial" charset="0"/>
                <a:ea typeface="Arial" charset="0"/>
                <a:cs typeface="Arial" charset="0"/>
              </a:rPr>
              <a:t>Our Research in the Media</a:t>
            </a:r>
            <a:endParaRPr lang="en-GB" altLang="en-US" sz="3600" b="1" dirty="0">
              <a:latin typeface="Arial" charset="0"/>
              <a:ea typeface="Arial" charset="0"/>
              <a:cs typeface="Arial" charset="0"/>
            </a:endParaRPr>
          </a:p>
        </p:txBody>
      </p:sp>
      <p:sp>
        <p:nvSpPr>
          <p:cNvPr id="10" name="TextBox 9"/>
          <p:cNvSpPr txBox="1"/>
          <p:nvPr/>
        </p:nvSpPr>
        <p:spPr>
          <a:xfrm>
            <a:off x="533400" y="2390953"/>
            <a:ext cx="5824187" cy="307777"/>
          </a:xfrm>
          <a:prstGeom prst="rect">
            <a:avLst/>
          </a:prstGeom>
          <a:noFill/>
        </p:spPr>
        <p:txBody>
          <a:bodyPr wrap="square" rtlCol="0">
            <a:spAutoFit/>
          </a:bodyPr>
          <a:lstStyle/>
          <a:p>
            <a:pPr algn="ctr"/>
            <a:r>
              <a:rPr lang="en-US" sz="1400" dirty="0" smtClean="0"/>
              <a:t>Profiling Psychology Faculty and Students from Various Media Sources</a:t>
            </a:r>
            <a:endParaRPr lang="en-US" sz="1400"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2670">
            <a:off x="4339168" y="273099"/>
            <a:ext cx="2367973" cy="1066800"/>
          </a:xfrm>
          <a:prstGeom prst="rect">
            <a:avLst/>
          </a:prstGeom>
        </p:spPr>
      </p:pic>
      <p:sp>
        <p:nvSpPr>
          <p:cNvPr id="17" name="TextBox 16"/>
          <p:cNvSpPr txBox="1"/>
          <p:nvPr/>
        </p:nvSpPr>
        <p:spPr>
          <a:xfrm>
            <a:off x="451431" y="4484175"/>
            <a:ext cx="2666999" cy="954107"/>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CBS News</a:t>
            </a:r>
          </a:p>
          <a:p>
            <a:pPr lvl="0" hangingPunct="0"/>
            <a:r>
              <a:rPr lang="en-US" sz="1400" dirty="0" smtClean="0"/>
              <a:t>“Helping ‘Satellite Babies’ Thrive in the U.S.”</a:t>
            </a:r>
          </a:p>
          <a:p>
            <a:pPr lvl="0" hangingPunct="0"/>
            <a:r>
              <a:rPr lang="en-US" sz="1400" dirty="0" smtClean="0">
                <a:solidFill>
                  <a:srgbClr val="C00000"/>
                </a:solidFill>
              </a:rPr>
              <a:t>Researcher: Dr. Yvonne Bohr</a:t>
            </a:r>
          </a:p>
        </p:txBody>
      </p:sp>
      <p:sp>
        <p:nvSpPr>
          <p:cNvPr id="18" name="TextBox 17"/>
          <p:cNvSpPr txBox="1"/>
          <p:nvPr/>
        </p:nvSpPr>
        <p:spPr>
          <a:xfrm>
            <a:off x="3386722" y="4484175"/>
            <a:ext cx="2928589" cy="954107"/>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The Wall Street Journal</a:t>
            </a:r>
          </a:p>
          <a:p>
            <a:pPr lvl="0" hangingPunct="0"/>
            <a:r>
              <a:rPr lang="en-US" sz="1400" dirty="0" smtClean="0"/>
              <a:t>“</a:t>
            </a:r>
            <a:r>
              <a:rPr lang="en-US" sz="1400" dirty="0"/>
              <a:t>Women are more interested in sex than you think, studies show </a:t>
            </a:r>
            <a:r>
              <a:rPr lang="en-US" sz="1400" dirty="0" smtClean="0"/>
              <a:t>”</a:t>
            </a:r>
          </a:p>
          <a:p>
            <a:pPr lvl="0" hangingPunct="0"/>
            <a:r>
              <a:rPr lang="en-US" sz="1400" dirty="0" smtClean="0">
                <a:solidFill>
                  <a:srgbClr val="C00000"/>
                </a:solidFill>
              </a:rPr>
              <a:t>Researcher: Dr. Amy </a:t>
            </a:r>
            <a:r>
              <a:rPr lang="en-US" sz="1400" dirty="0" err="1" smtClean="0">
                <a:solidFill>
                  <a:srgbClr val="C00000"/>
                </a:solidFill>
              </a:rPr>
              <a:t>Muise</a:t>
            </a:r>
            <a:endParaRPr lang="en-US" sz="1400" dirty="0" smtClean="0">
              <a:solidFill>
                <a:srgbClr val="C00000"/>
              </a:solidFill>
            </a:endParaRPr>
          </a:p>
        </p:txBody>
      </p:sp>
      <p:sp>
        <p:nvSpPr>
          <p:cNvPr id="19" name="TextBox 18"/>
          <p:cNvSpPr txBox="1"/>
          <p:nvPr/>
        </p:nvSpPr>
        <p:spPr>
          <a:xfrm>
            <a:off x="492742" y="3082856"/>
            <a:ext cx="5905501" cy="954107"/>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National Public Radio (NPR)</a:t>
            </a:r>
          </a:p>
          <a:p>
            <a:pPr algn="ctr"/>
            <a:r>
              <a:rPr lang="en-US" sz="1400" u="sng" dirty="0"/>
              <a:t>(</a:t>
            </a:r>
            <a:r>
              <a:rPr lang="en-US" sz="1400" dirty="0"/>
              <a:t>Also featured in The Globe &amp; Mail, Daily Mail &amp; Radio Canada)</a:t>
            </a:r>
          </a:p>
          <a:p>
            <a:pPr algn="ctr"/>
            <a:r>
              <a:rPr lang="en-US" sz="1400" dirty="0" smtClean="0"/>
              <a:t>“Parents </a:t>
            </a:r>
            <a:r>
              <a:rPr lang="en-US" sz="1400" dirty="0"/>
              <a:t>Can Help Reduce Pain And Anxiety From Vaccinations”</a:t>
            </a:r>
          </a:p>
          <a:p>
            <a:pPr lvl="0" algn="ctr" hangingPunct="0"/>
            <a:r>
              <a:rPr lang="en-US" sz="1400" dirty="0" smtClean="0">
                <a:solidFill>
                  <a:srgbClr val="C00000"/>
                </a:solidFill>
              </a:rPr>
              <a:t>Researchers: Dr. Rebecca Pillai Riddell &amp; Nicole Racine</a:t>
            </a: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728" y="5610713"/>
            <a:ext cx="2384943" cy="3155462"/>
          </a:xfrm>
          <a:prstGeom prst="rect">
            <a:avLst/>
          </a:prstGeom>
        </p:spPr>
      </p:pic>
      <p:sp>
        <p:nvSpPr>
          <p:cNvPr id="24" name="TextBox 23"/>
          <p:cNvSpPr txBox="1"/>
          <p:nvPr/>
        </p:nvSpPr>
        <p:spPr>
          <a:xfrm>
            <a:off x="3118429" y="5859898"/>
            <a:ext cx="3196881" cy="1169551"/>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York U Magazine</a:t>
            </a:r>
          </a:p>
          <a:p>
            <a:pPr lvl="0" hangingPunct="0"/>
            <a:r>
              <a:rPr lang="en-US" sz="1400" dirty="0" smtClean="0"/>
              <a:t>“Online Avatars Could be a Dead Giveaway: Self Portrait?”</a:t>
            </a:r>
          </a:p>
          <a:p>
            <a:pPr lvl="0" hangingPunct="0"/>
            <a:r>
              <a:rPr lang="en-US" sz="1400" dirty="0" smtClean="0">
                <a:solidFill>
                  <a:srgbClr val="C00000"/>
                </a:solidFill>
              </a:rPr>
              <a:t>Researcher: Katrina Fong &amp; Dr. Raymond Mar</a:t>
            </a:r>
          </a:p>
        </p:txBody>
      </p:sp>
      <p:sp>
        <p:nvSpPr>
          <p:cNvPr id="20" name="TextBox 19"/>
          <p:cNvSpPr txBox="1"/>
          <p:nvPr/>
        </p:nvSpPr>
        <p:spPr>
          <a:xfrm>
            <a:off x="3118429" y="7206262"/>
            <a:ext cx="3212122" cy="738664"/>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CBC Radio</a:t>
            </a:r>
          </a:p>
          <a:p>
            <a:pPr lvl="0" hangingPunct="0"/>
            <a:r>
              <a:rPr lang="en-US" sz="1400" dirty="0" smtClean="0"/>
              <a:t>“Loneliness, stigma, and the elderly”</a:t>
            </a:r>
          </a:p>
          <a:p>
            <a:pPr lvl="0" hangingPunct="0"/>
            <a:r>
              <a:rPr lang="en-US" sz="1400" dirty="0" smtClean="0">
                <a:solidFill>
                  <a:srgbClr val="C00000"/>
                </a:solidFill>
              </a:rPr>
              <a:t>Researcher: </a:t>
            </a:r>
            <a:r>
              <a:rPr lang="en-US" sz="1400" dirty="0" err="1" smtClean="0">
                <a:solidFill>
                  <a:srgbClr val="C00000"/>
                </a:solidFill>
              </a:rPr>
              <a:t>Dr</a:t>
            </a:r>
            <a:r>
              <a:rPr lang="en-US" sz="1400" dirty="0" smtClean="0">
                <a:solidFill>
                  <a:srgbClr val="C00000"/>
                </a:solidFill>
              </a:rPr>
              <a:t> Ami </a:t>
            </a:r>
            <a:r>
              <a:rPr lang="en-US" sz="1400" dirty="0" err="1" smtClean="0">
                <a:solidFill>
                  <a:srgbClr val="C00000"/>
                </a:solidFill>
              </a:rPr>
              <a:t>Rokach</a:t>
            </a:r>
            <a:endParaRPr lang="en-US" sz="1400" dirty="0" smtClean="0">
              <a:solidFill>
                <a:srgbClr val="C00000"/>
              </a:solidFill>
            </a:endParaRPr>
          </a:p>
        </p:txBody>
      </p:sp>
      <p:sp>
        <p:nvSpPr>
          <p:cNvPr id="16"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39</a:t>
            </a:r>
            <a:endParaRPr dirty="0"/>
          </a:p>
        </p:txBody>
      </p:sp>
    </p:spTree>
    <p:extLst>
      <p:ext uri="{BB962C8B-B14F-4D97-AF65-F5344CB8AC3E}">
        <p14:creationId xmlns:p14="http://schemas.microsoft.com/office/powerpoint/2010/main" val="9018837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Picture 9" descr="newspap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6858000" cy="8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600200" y="990600"/>
            <a:ext cx="184731" cy="369332"/>
          </a:xfrm>
          <a:prstGeom prst="rect">
            <a:avLst/>
          </a:prstGeom>
          <a:noFill/>
        </p:spPr>
        <p:txBody>
          <a:bodyPr wrap="none" rtlCol="0">
            <a:spAutoFit/>
          </a:bodyPr>
          <a:lstStyle/>
          <a:p>
            <a:endParaRPr lang="en-US" dirty="0"/>
          </a:p>
        </p:txBody>
      </p:sp>
      <p:sp>
        <p:nvSpPr>
          <p:cNvPr id="9" name="Text Box 10"/>
          <p:cNvSpPr txBox="1">
            <a:spLocks noChangeArrowheads="1"/>
          </p:cNvSpPr>
          <p:nvPr/>
        </p:nvSpPr>
        <p:spPr bwMode="auto">
          <a:xfrm>
            <a:off x="419099" y="806499"/>
            <a:ext cx="6019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endParaRPr lang="en-GB" altLang="en-US" sz="3600" b="1" dirty="0" smtClean="0">
              <a:solidFill>
                <a:srgbClr val="4C4C4C"/>
              </a:solidFill>
              <a:latin typeface="Arial" charset="0"/>
              <a:ea typeface="Arial" charset="0"/>
              <a:cs typeface="Arial" charset="0"/>
            </a:endParaRPr>
          </a:p>
          <a:p>
            <a:pPr algn="ctr"/>
            <a:r>
              <a:rPr lang="en-GB" altLang="en-US" sz="3600" b="1" dirty="0" smtClean="0">
                <a:latin typeface="Arial" charset="0"/>
                <a:ea typeface="Arial" charset="0"/>
                <a:cs typeface="Arial" charset="0"/>
              </a:rPr>
              <a:t>Our Research in the Media</a:t>
            </a:r>
            <a:endParaRPr lang="en-GB" altLang="en-US" sz="3600" b="1" dirty="0">
              <a:latin typeface="Arial" charset="0"/>
              <a:ea typeface="Arial" charset="0"/>
              <a:cs typeface="Arial" charset="0"/>
            </a:endParaRPr>
          </a:p>
        </p:txBody>
      </p:sp>
      <p:sp>
        <p:nvSpPr>
          <p:cNvPr id="10" name="TextBox 9"/>
          <p:cNvSpPr txBox="1"/>
          <p:nvPr/>
        </p:nvSpPr>
        <p:spPr>
          <a:xfrm>
            <a:off x="516904" y="2379088"/>
            <a:ext cx="5824187" cy="307777"/>
          </a:xfrm>
          <a:prstGeom prst="rect">
            <a:avLst/>
          </a:prstGeom>
          <a:noFill/>
        </p:spPr>
        <p:txBody>
          <a:bodyPr wrap="square" rtlCol="0">
            <a:spAutoFit/>
          </a:bodyPr>
          <a:lstStyle/>
          <a:p>
            <a:pPr algn="ctr"/>
            <a:r>
              <a:rPr lang="en-US" sz="1400" dirty="0" smtClean="0"/>
              <a:t>Profiling Psychology Faculty and Students from Various Media Sources</a:t>
            </a:r>
            <a:endParaRPr lang="en-US" sz="1400"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2670">
            <a:off x="4339168" y="273099"/>
            <a:ext cx="2367973" cy="1066800"/>
          </a:xfrm>
          <a:prstGeom prst="rect">
            <a:avLst/>
          </a:prstGeom>
        </p:spPr>
      </p:pic>
      <p:sp>
        <p:nvSpPr>
          <p:cNvPr id="20" name="TextBox 19"/>
          <p:cNvSpPr txBox="1"/>
          <p:nvPr/>
        </p:nvSpPr>
        <p:spPr>
          <a:xfrm>
            <a:off x="3634328" y="6477000"/>
            <a:ext cx="2928589" cy="954107"/>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CNN Health</a:t>
            </a:r>
          </a:p>
          <a:p>
            <a:pPr lvl="0" hangingPunct="0"/>
            <a:r>
              <a:rPr lang="en-US" sz="1400" dirty="0" smtClean="0"/>
              <a:t>“</a:t>
            </a:r>
            <a:r>
              <a:rPr lang="en-US" sz="1400" dirty="0"/>
              <a:t>Helping patients with autism navigate the stressful ER </a:t>
            </a:r>
            <a:r>
              <a:rPr lang="en-US" sz="1400" dirty="0" smtClean="0"/>
              <a:t>”</a:t>
            </a:r>
          </a:p>
          <a:p>
            <a:pPr lvl="0" hangingPunct="0"/>
            <a:r>
              <a:rPr lang="en-US" sz="1400" dirty="0" smtClean="0">
                <a:solidFill>
                  <a:srgbClr val="C00000"/>
                </a:solidFill>
              </a:rPr>
              <a:t>Researcher: Dr. Jonathan Weiss</a:t>
            </a:r>
          </a:p>
        </p:txBody>
      </p:sp>
      <p:sp>
        <p:nvSpPr>
          <p:cNvPr id="21" name="TextBox 20"/>
          <p:cNvSpPr txBox="1"/>
          <p:nvPr/>
        </p:nvSpPr>
        <p:spPr>
          <a:xfrm>
            <a:off x="330365" y="4303693"/>
            <a:ext cx="2928589" cy="954107"/>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The Guardian</a:t>
            </a:r>
          </a:p>
          <a:p>
            <a:pPr lvl="0" hangingPunct="0"/>
            <a:r>
              <a:rPr lang="en-US" sz="1400" dirty="0" smtClean="0"/>
              <a:t>“Why being bilingual works wonders for your brain ”</a:t>
            </a:r>
          </a:p>
          <a:p>
            <a:pPr lvl="0" hangingPunct="0"/>
            <a:r>
              <a:rPr lang="en-US" sz="1400" dirty="0" smtClean="0">
                <a:solidFill>
                  <a:srgbClr val="C00000"/>
                </a:solidFill>
              </a:rPr>
              <a:t>Researcher: Dr. Ellen Bialystok</a:t>
            </a:r>
          </a:p>
        </p:txBody>
      </p:sp>
      <p:sp>
        <p:nvSpPr>
          <p:cNvPr id="23" name="TextBox 22"/>
          <p:cNvSpPr txBox="1"/>
          <p:nvPr/>
        </p:nvSpPr>
        <p:spPr>
          <a:xfrm>
            <a:off x="3634327" y="4303693"/>
            <a:ext cx="2928589" cy="954107"/>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err="1" smtClean="0"/>
              <a:t>yFile</a:t>
            </a:r>
            <a:endParaRPr lang="en-US" sz="1400" u="sng" dirty="0" smtClean="0"/>
          </a:p>
          <a:p>
            <a:pPr lvl="0" hangingPunct="0"/>
            <a:r>
              <a:rPr lang="en-US" sz="1400" dirty="0" smtClean="0"/>
              <a:t>“York U lab gives high school co-op students research experience”</a:t>
            </a:r>
          </a:p>
          <a:p>
            <a:pPr lvl="0" hangingPunct="0"/>
            <a:r>
              <a:rPr lang="en-US" sz="1400" dirty="0" smtClean="0">
                <a:solidFill>
                  <a:srgbClr val="C00000"/>
                </a:solidFill>
              </a:rPr>
              <a:t>Researcher: Dr. Shayna Rosenbaum</a:t>
            </a:r>
          </a:p>
        </p:txBody>
      </p:sp>
      <p:sp>
        <p:nvSpPr>
          <p:cNvPr id="16" name="TextBox 15"/>
          <p:cNvSpPr txBox="1"/>
          <p:nvPr/>
        </p:nvSpPr>
        <p:spPr>
          <a:xfrm>
            <a:off x="320636" y="6477000"/>
            <a:ext cx="2928589" cy="923330"/>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Nature</a:t>
            </a:r>
          </a:p>
          <a:p>
            <a:pPr lvl="0" hangingPunct="0"/>
            <a:r>
              <a:rPr lang="en-US" sz="1400" dirty="0" smtClean="0"/>
              <a:t>“Move over, morphine”</a:t>
            </a:r>
          </a:p>
          <a:p>
            <a:pPr lvl="0" hangingPunct="0"/>
            <a:r>
              <a:rPr lang="en-US" sz="1400" dirty="0" smtClean="0">
                <a:solidFill>
                  <a:srgbClr val="C00000"/>
                </a:solidFill>
              </a:rPr>
              <a:t>Researcher: Dr. Joel Katz</a:t>
            </a:r>
          </a:p>
          <a:p>
            <a:pPr lvl="0" hangingPunct="0"/>
            <a:endParaRPr lang="en-US" sz="1200" dirty="0" smtClean="0">
              <a:solidFill>
                <a:srgbClr val="C00000"/>
              </a:solidFill>
            </a:endParaRPr>
          </a:p>
        </p:txBody>
      </p:sp>
      <p:sp>
        <p:nvSpPr>
          <p:cNvPr id="17" name="TextBox 16"/>
          <p:cNvSpPr txBox="1"/>
          <p:nvPr/>
        </p:nvSpPr>
        <p:spPr>
          <a:xfrm>
            <a:off x="1919693" y="3115270"/>
            <a:ext cx="3018610" cy="923330"/>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The Toronto Star</a:t>
            </a:r>
          </a:p>
          <a:p>
            <a:pPr lvl="0" hangingPunct="0"/>
            <a:r>
              <a:rPr lang="en-US" sz="1400" dirty="0" smtClean="0"/>
              <a:t>“No quick fix to society’s opioid crisis ”</a:t>
            </a:r>
          </a:p>
          <a:p>
            <a:pPr lvl="0" hangingPunct="0"/>
            <a:r>
              <a:rPr lang="en-US" sz="1400" dirty="0" smtClean="0">
                <a:solidFill>
                  <a:srgbClr val="C00000"/>
                </a:solidFill>
              </a:rPr>
              <a:t>Researcher: Dr. Joel Katz</a:t>
            </a:r>
          </a:p>
          <a:p>
            <a:pPr lvl="0" hangingPunct="0"/>
            <a:endParaRPr lang="en-US" sz="1200" dirty="0" smtClean="0">
              <a:solidFill>
                <a:srgbClr val="C00000"/>
              </a:solidFill>
            </a:endParaRPr>
          </a:p>
        </p:txBody>
      </p:sp>
      <p:sp>
        <p:nvSpPr>
          <p:cNvPr id="18" name="TextBox 17"/>
          <p:cNvSpPr txBox="1"/>
          <p:nvPr/>
        </p:nvSpPr>
        <p:spPr>
          <a:xfrm>
            <a:off x="320635" y="5410157"/>
            <a:ext cx="2928589" cy="923330"/>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CBC National News</a:t>
            </a:r>
          </a:p>
          <a:p>
            <a:pPr lvl="0" hangingPunct="0"/>
            <a:r>
              <a:rPr lang="en-US" sz="1400" dirty="0" smtClean="0"/>
              <a:t>“Dancing with Parkinson’s”</a:t>
            </a:r>
          </a:p>
          <a:p>
            <a:pPr lvl="0" hangingPunct="0"/>
            <a:r>
              <a:rPr lang="en-US" sz="1400" dirty="0" smtClean="0">
                <a:solidFill>
                  <a:srgbClr val="C00000"/>
                </a:solidFill>
              </a:rPr>
              <a:t>Researcher: Dr. Joseph </a:t>
            </a:r>
            <a:r>
              <a:rPr lang="en-US" sz="1400" dirty="0" err="1" smtClean="0">
                <a:solidFill>
                  <a:srgbClr val="C00000"/>
                </a:solidFill>
              </a:rPr>
              <a:t>DeSouza</a:t>
            </a:r>
            <a:endParaRPr lang="en-US" sz="1400" dirty="0" smtClean="0">
              <a:solidFill>
                <a:srgbClr val="C00000"/>
              </a:solidFill>
            </a:endParaRPr>
          </a:p>
          <a:p>
            <a:pPr lvl="0" hangingPunct="0"/>
            <a:endParaRPr lang="en-US" sz="1200" dirty="0" smtClean="0">
              <a:solidFill>
                <a:srgbClr val="C00000"/>
              </a:solidFill>
            </a:endParaRPr>
          </a:p>
        </p:txBody>
      </p:sp>
      <p:sp>
        <p:nvSpPr>
          <p:cNvPr id="22" name="TextBox 21"/>
          <p:cNvSpPr txBox="1"/>
          <p:nvPr/>
        </p:nvSpPr>
        <p:spPr>
          <a:xfrm>
            <a:off x="3634327" y="5411201"/>
            <a:ext cx="2928589" cy="954107"/>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National Geographic</a:t>
            </a:r>
          </a:p>
          <a:p>
            <a:pPr lvl="0" hangingPunct="0"/>
            <a:r>
              <a:rPr lang="en-US" sz="1400" dirty="0" smtClean="0"/>
              <a:t>“How wild animals are hacking life in the city”</a:t>
            </a:r>
          </a:p>
          <a:p>
            <a:pPr lvl="0" hangingPunct="0"/>
            <a:r>
              <a:rPr lang="en-US" sz="1400" dirty="0" smtClean="0">
                <a:solidFill>
                  <a:srgbClr val="C00000"/>
                </a:solidFill>
              </a:rPr>
              <a:t>Researcher: Dr. Suzanne MacDonald</a:t>
            </a:r>
          </a:p>
        </p:txBody>
      </p:sp>
      <p:sp>
        <p:nvSpPr>
          <p:cNvPr id="19" name="TextBox 18"/>
          <p:cNvSpPr txBox="1"/>
          <p:nvPr/>
        </p:nvSpPr>
        <p:spPr>
          <a:xfrm>
            <a:off x="1919692" y="7620000"/>
            <a:ext cx="3018610" cy="954107"/>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y-File</a:t>
            </a:r>
          </a:p>
          <a:p>
            <a:pPr lvl="0" hangingPunct="0"/>
            <a:r>
              <a:rPr lang="en-US" sz="1400" dirty="0" smtClean="0"/>
              <a:t>“Open your Mind: A Q&amp;A with Psychology Researcher Karen Fergus”</a:t>
            </a:r>
          </a:p>
          <a:p>
            <a:pPr lvl="0" hangingPunct="0"/>
            <a:r>
              <a:rPr lang="en-US" sz="1400" dirty="0" smtClean="0">
                <a:solidFill>
                  <a:srgbClr val="C00000"/>
                </a:solidFill>
              </a:rPr>
              <a:t>Researcher: Dr. Karen Fergus</a:t>
            </a:r>
            <a:endParaRPr lang="en-US" sz="1200" dirty="0" smtClean="0">
              <a:solidFill>
                <a:srgbClr val="C00000"/>
              </a:solidFill>
            </a:endParaRPr>
          </a:p>
        </p:txBody>
      </p:sp>
      <p:sp>
        <p:nvSpPr>
          <p:cNvPr id="24"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40</a:t>
            </a:r>
            <a:endParaRPr dirty="0"/>
          </a:p>
        </p:txBody>
      </p:sp>
    </p:spTree>
    <p:extLst>
      <p:ext uri="{BB962C8B-B14F-4D97-AF65-F5344CB8AC3E}">
        <p14:creationId xmlns:p14="http://schemas.microsoft.com/office/powerpoint/2010/main" val="11983577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00200" y="990600"/>
            <a:ext cx="184731" cy="369332"/>
          </a:xfrm>
          <a:prstGeom prst="rect">
            <a:avLst/>
          </a:prstGeom>
          <a:noFill/>
        </p:spPr>
        <p:txBody>
          <a:bodyPr wrap="none" rtlCol="0">
            <a:spAutoFit/>
          </a:bodyPr>
          <a:lstStyle/>
          <a:p>
            <a:endParaRPr lang="en-US" dirty="0"/>
          </a:p>
        </p:txBody>
      </p:sp>
      <p:sp>
        <p:nvSpPr>
          <p:cNvPr id="9" name="Text Box 10"/>
          <p:cNvSpPr txBox="1">
            <a:spLocks noChangeArrowheads="1"/>
          </p:cNvSpPr>
          <p:nvPr/>
        </p:nvSpPr>
        <p:spPr bwMode="auto">
          <a:xfrm>
            <a:off x="419099" y="806499"/>
            <a:ext cx="6019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endParaRPr lang="en-GB" altLang="en-US" sz="3600" b="1" dirty="0" smtClean="0">
              <a:solidFill>
                <a:srgbClr val="4C4C4C"/>
              </a:solidFill>
              <a:latin typeface="Arial" charset="0"/>
              <a:ea typeface="Arial" charset="0"/>
              <a:cs typeface="Arial" charset="0"/>
            </a:endParaRPr>
          </a:p>
          <a:p>
            <a:pPr algn="ctr"/>
            <a:r>
              <a:rPr lang="en-GB" altLang="en-US" sz="3600" b="1" dirty="0" smtClean="0">
                <a:latin typeface="Arial" charset="0"/>
                <a:ea typeface="Arial" charset="0"/>
                <a:cs typeface="Arial" charset="0"/>
              </a:rPr>
              <a:t>Our Research in the Media</a:t>
            </a:r>
            <a:endParaRPr lang="en-GB" altLang="en-US" sz="3600" b="1" dirty="0">
              <a:latin typeface="Arial" charset="0"/>
              <a:ea typeface="Arial" charset="0"/>
              <a:cs typeface="Arial" charset="0"/>
            </a:endParaRPr>
          </a:p>
        </p:txBody>
      </p:sp>
      <p:sp>
        <p:nvSpPr>
          <p:cNvPr id="10" name="TextBox 9"/>
          <p:cNvSpPr txBox="1"/>
          <p:nvPr/>
        </p:nvSpPr>
        <p:spPr>
          <a:xfrm>
            <a:off x="533400" y="2315752"/>
            <a:ext cx="5824187" cy="307777"/>
          </a:xfrm>
          <a:prstGeom prst="rect">
            <a:avLst/>
          </a:prstGeom>
          <a:noFill/>
        </p:spPr>
        <p:txBody>
          <a:bodyPr wrap="square" rtlCol="0">
            <a:spAutoFit/>
          </a:bodyPr>
          <a:lstStyle/>
          <a:p>
            <a:pPr algn="ctr"/>
            <a:r>
              <a:rPr lang="en-US" sz="1400" dirty="0" smtClean="0"/>
              <a:t>Profiling Psychology Faculty and Students from Various Media Sources</a:t>
            </a:r>
            <a:endParaRPr lang="en-US" sz="1400" dirty="0"/>
          </a:p>
        </p:txBody>
      </p:sp>
      <p:pic>
        <p:nvPicPr>
          <p:cNvPr id="26" name="Picture 9" descr="newspap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2" y="-76200"/>
            <a:ext cx="6858000" cy="8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2670">
            <a:off x="4339168" y="273099"/>
            <a:ext cx="2367973" cy="1066800"/>
          </a:xfrm>
          <a:prstGeom prst="rect">
            <a:avLst/>
          </a:prstGeom>
        </p:spPr>
      </p:pic>
      <p:sp>
        <p:nvSpPr>
          <p:cNvPr id="15" name="Text Box 10"/>
          <p:cNvSpPr txBox="1">
            <a:spLocks noChangeArrowheads="1"/>
          </p:cNvSpPr>
          <p:nvPr/>
        </p:nvSpPr>
        <p:spPr bwMode="auto">
          <a:xfrm>
            <a:off x="387164" y="762000"/>
            <a:ext cx="6019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endParaRPr lang="en-GB" altLang="en-US" sz="3600" b="1" dirty="0" smtClean="0">
              <a:solidFill>
                <a:srgbClr val="4C4C4C"/>
              </a:solidFill>
              <a:latin typeface="Arial" charset="0"/>
              <a:ea typeface="Arial" charset="0"/>
              <a:cs typeface="Arial" charset="0"/>
            </a:endParaRPr>
          </a:p>
          <a:p>
            <a:pPr algn="ctr"/>
            <a:r>
              <a:rPr lang="en-GB" altLang="en-US" sz="3600" b="1" dirty="0" smtClean="0">
                <a:latin typeface="Arial" charset="0"/>
                <a:ea typeface="Arial" charset="0"/>
                <a:cs typeface="Arial" charset="0"/>
              </a:rPr>
              <a:t>Our Research in the Media</a:t>
            </a:r>
            <a:endParaRPr lang="en-GB" altLang="en-US" sz="3600" b="1" dirty="0">
              <a:latin typeface="Arial" charset="0"/>
              <a:ea typeface="Arial" charset="0"/>
              <a:cs typeface="Arial" charset="0"/>
            </a:endParaRPr>
          </a:p>
        </p:txBody>
      </p:sp>
      <p:sp>
        <p:nvSpPr>
          <p:cNvPr id="3" name="Rectangle 2"/>
          <p:cNvSpPr/>
          <p:nvPr/>
        </p:nvSpPr>
        <p:spPr>
          <a:xfrm>
            <a:off x="459025" y="2308860"/>
            <a:ext cx="5939946" cy="307777"/>
          </a:xfrm>
          <a:prstGeom prst="rect">
            <a:avLst/>
          </a:prstGeom>
        </p:spPr>
        <p:txBody>
          <a:bodyPr wrap="square">
            <a:spAutoFit/>
          </a:bodyPr>
          <a:lstStyle/>
          <a:p>
            <a:pPr algn="ctr"/>
            <a:r>
              <a:rPr lang="en-US" sz="1400" dirty="0">
                <a:ea typeface="Arial" charset="0"/>
                <a:cs typeface="Arial" charset="0"/>
              </a:rPr>
              <a:t>Profiling Psychology Faculty and Students from Various Media Sources</a:t>
            </a:r>
          </a:p>
        </p:txBody>
      </p:sp>
      <p:sp>
        <p:nvSpPr>
          <p:cNvPr id="17" name="TextBox 16"/>
          <p:cNvSpPr txBox="1"/>
          <p:nvPr/>
        </p:nvSpPr>
        <p:spPr>
          <a:xfrm>
            <a:off x="375682" y="4604576"/>
            <a:ext cx="6086328" cy="1169551"/>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The Wall Street Journal</a:t>
            </a:r>
          </a:p>
          <a:p>
            <a:pPr lvl="0" algn="ctr" hangingPunct="0"/>
            <a:r>
              <a:rPr lang="en-US" sz="1400" dirty="0" smtClean="0"/>
              <a:t>“Toronto vows to outsmart its raccoons”</a:t>
            </a:r>
          </a:p>
          <a:p>
            <a:pPr lvl="0" algn="ctr" hangingPunct="0"/>
            <a:r>
              <a:rPr lang="en-US" sz="1400" dirty="0" smtClean="0">
                <a:solidFill>
                  <a:srgbClr val="C00000"/>
                </a:solidFill>
              </a:rPr>
              <a:t>Researcher:  Dr. Suzanne MacDonald</a:t>
            </a:r>
          </a:p>
          <a:p>
            <a:pPr lvl="0" algn="ctr" hangingPunct="0"/>
            <a:endParaRPr lang="en-US" sz="1400" dirty="0" smtClean="0"/>
          </a:p>
          <a:p>
            <a:pPr lvl="0" algn="ctr" hangingPunct="0"/>
            <a:r>
              <a:rPr lang="en-US" sz="1400" dirty="0" smtClean="0"/>
              <a:t>Below: Snapshot from </a:t>
            </a:r>
            <a:r>
              <a:rPr lang="en-US" sz="1400" dirty="0"/>
              <a:t>T</a:t>
            </a:r>
            <a:r>
              <a:rPr lang="en-US" sz="1400" dirty="0" smtClean="0"/>
              <a:t>he Wall </a:t>
            </a:r>
            <a:r>
              <a:rPr lang="en-US" sz="1400" dirty="0"/>
              <a:t>S</a:t>
            </a:r>
            <a:r>
              <a:rPr lang="en-US" sz="1400" dirty="0" smtClean="0"/>
              <a:t>treet </a:t>
            </a:r>
            <a:r>
              <a:rPr lang="en-US" sz="1400" dirty="0"/>
              <a:t>J</a:t>
            </a:r>
            <a:r>
              <a:rPr lang="en-US" sz="1400" dirty="0" smtClean="0"/>
              <a:t>ournal media article </a:t>
            </a:r>
          </a:p>
        </p:txBody>
      </p:sp>
      <p:sp>
        <p:nvSpPr>
          <p:cNvPr id="18" name="TextBox 17"/>
          <p:cNvSpPr txBox="1"/>
          <p:nvPr/>
        </p:nvSpPr>
        <p:spPr>
          <a:xfrm>
            <a:off x="394047" y="3205467"/>
            <a:ext cx="2928589" cy="1138773"/>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The National Post</a:t>
            </a:r>
          </a:p>
          <a:p>
            <a:pPr lvl="0" hangingPunct="0"/>
            <a:r>
              <a:rPr lang="en-US" sz="1400" dirty="0" smtClean="0"/>
              <a:t>“The </a:t>
            </a:r>
            <a:r>
              <a:rPr lang="en-US" sz="1400" dirty="0"/>
              <a:t>key to a better love life is sex — but only once per </a:t>
            </a:r>
            <a:r>
              <a:rPr lang="en-US" sz="1400" dirty="0" smtClean="0"/>
              <a:t>week”</a:t>
            </a:r>
          </a:p>
          <a:p>
            <a:pPr lvl="0" hangingPunct="0"/>
            <a:r>
              <a:rPr lang="en-US" sz="1400" dirty="0" smtClean="0">
                <a:solidFill>
                  <a:srgbClr val="C00000"/>
                </a:solidFill>
              </a:rPr>
              <a:t>Researcher: Dr. Amy </a:t>
            </a:r>
            <a:r>
              <a:rPr lang="en-US" sz="1400" dirty="0" err="1" smtClean="0">
                <a:solidFill>
                  <a:srgbClr val="C00000"/>
                </a:solidFill>
              </a:rPr>
              <a:t>Muise</a:t>
            </a:r>
            <a:endParaRPr lang="en-US" sz="1400" dirty="0" smtClean="0">
              <a:solidFill>
                <a:srgbClr val="C00000"/>
              </a:solidFill>
            </a:endParaRPr>
          </a:p>
          <a:p>
            <a:pPr lvl="0" hangingPunct="0"/>
            <a:endParaRPr lang="en-US" sz="1200" dirty="0" smtClean="0">
              <a:solidFill>
                <a:srgbClr val="C00000"/>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962" y="5982948"/>
            <a:ext cx="4649062" cy="2423962"/>
          </a:xfrm>
          <a:prstGeom prst="rect">
            <a:avLst/>
          </a:prstGeom>
          <a:ln>
            <a:solidFill>
              <a:srgbClr val="C00000"/>
            </a:solidFill>
          </a:ln>
        </p:spPr>
      </p:pic>
      <p:sp>
        <p:nvSpPr>
          <p:cNvPr id="19" name="TextBox 18"/>
          <p:cNvSpPr txBox="1"/>
          <p:nvPr/>
        </p:nvSpPr>
        <p:spPr>
          <a:xfrm>
            <a:off x="3567296" y="3212461"/>
            <a:ext cx="2900830" cy="1138773"/>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err="1" smtClean="0"/>
              <a:t>yFile</a:t>
            </a:r>
            <a:endParaRPr lang="en-US" sz="1400" u="sng" dirty="0" smtClean="0"/>
          </a:p>
          <a:p>
            <a:pPr lvl="0" hangingPunct="0"/>
            <a:r>
              <a:rPr lang="en-US" sz="1400" dirty="0" smtClean="0"/>
              <a:t>“Researcher shows how brain differentiates similar memories”</a:t>
            </a:r>
          </a:p>
          <a:p>
            <a:pPr lvl="0" hangingPunct="0"/>
            <a:r>
              <a:rPr lang="en-US" sz="1400" dirty="0" smtClean="0">
                <a:solidFill>
                  <a:srgbClr val="C00000"/>
                </a:solidFill>
              </a:rPr>
              <a:t>Researcher: Dr. Shayna Rosenbaum</a:t>
            </a:r>
          </a:p>
          <a:p>
            <a:pPr lvl="0" hangingPunct="0"/>
            <a:endParaRPr lang="en-US" sz="1200" dirty="0" smtClean="0">
              <a:solidFill>
                <a:srgbClr val="C00000"/>
              </a:solidFill>
            </a:endParaRPr>
          </a:p>
        </p:txBody>
      </p:sp>
      <p:sp>
        <p:nvSpPr>
          <p:cNvPr id="16"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41</a:t>
            </a:r>
            <a:endParaRPr dirty="0"/>
          </a:p>
        </p:txBody>
      </p:sp>
    </p:spTree>
    <p:extLst>
      <p:ext uri="{BB962C8B-B14F-4D97-AF65-F5344CB8AC3E}">
        <p14:creationId xmlns:p14="http://schemas.microsoft.com/office/powerpoint/2010/main" val="2741608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6622540" cy="553998"/>
          </a:xfrm>
        </p:spPr>
        <p:txBody>
          <a:bodyPr/>
          <a:lstStyle/>
          <a:p>
            <a:r>
              <a:rPr lang="en-US" dirty="0" smtClean="0"/>
              <a:t>Research in </a:t>
            </a:r>
            <a:r>
              <a:rPr lang="en-US" smtClean="0"/>
              <a:t>the Community</a:t>
            </a:r>
            <a:endParaRPr lang="en-US"/>
          </a:p>
        </p:txBody>
      </p:sp>
      <p:sp>
        <p:nvSpPr>
          <p:cNvPr id="7" name="Rectangle 6"/>
          <p:cNvSpPr/>
          <p:nvPr/>
        </p:nvSpPr>
        <p:spPr>
          <a:xfrm>
            <a:off x="538162" y="1815405"/>
            <a:ext cx="5910312" cy="1384995"/>
          </a:xfrm>
          <a:prstGeom prst="rect">
            <a:avLst/>
          </a:prstGeom>
          <a:solidFill>
            <a:schemeClr val="bg1">
              <a:lumMod val="85000"/>
            </a:schemeClr>
          </a:solidFill>
          <a:ln>
            <a:solidFill>
              <a:srgbClr val="C00000"/>
            </a:solidFill>
          </a:ln>
        </p:spPr>
        <p:txBody>
          <a:bodyPr wrap="square">
            <a:spAutoFit/>
          </a:bodyPr>
          <a:lstStyle/>
          <a:p>
            <a:pPr algn="ctr"/>
            <a:r>
              <a:rPr lang="en-CA" sz="1200" dirty="0" smtClean="0">
                <a:solidFill>
                  <a:srgbClr val="C00000"/>
                </a:solidFill>
              </a:rPr>
              <a:t>Dr. Shayna Rosenbaum</a:t>
            </a:r>
          </a:p>
          <a:p>
            <a:r>
              <a:rPr lang="en-CA" sz="1200" dirty="0" smtClean="0"/>
              <a:t>Ontario </a:t>
            </a:r>
            <a:r>
              <a:rPr lang="en-CA" sz="1200" dirty="0"/>
              <a:t>Centres of Excellence (OCE)-sponsored industry partnership with </a:t>
            </a:r>
            <a:r>
              <a:rPr lang="en-CA" sz="1200" dirty="0" err="1"/>
              <a:t>Axonify</a:t>
            </a:r>
            <a:r>
              <a:rPr lang="en-CA" sz="1200" dirty="0"/>
              <a:t> to implement best learning practices in the workplace: </a:t>
            </a:r>
            <a:r>
              <a:rPr lang="en-CA" sz="1200" u="sng" dirty="0">
                <a:hlinkClick r:id="rId2"/>
              </a:rPr>
              <a:t>http://www.axonify.com</a:t>
            </a:r>
            <a:r>
              <a:rPr lang="en-CA" sz="1200" u="sng" dirty="0" smtClean="0">
                <a:hlinkClick r:id="rId2"/>
              </a:rPr>
              <a:t>/</a:t>
            </a:r>
            <a:endParaRPr lang="en-US" sz="1200" dirty="0"/>
          </a:p>
          <a:p>
            <a:endParaRPr lang="en-CA" sz="1200" dirty="0" smtClean="0"/>
          </a:p>
          <a:p>
            <a:r>
              <a:rPr lang="en-CA" sz="1200" dirty="0" smtClean="0"/>
              <a:t>Dr. Rosenbaum hosted grade </a:t>
            </a:r>
            <a:r>
              <a:rPr lang="en-CA" sz="1200" dirty="0"/>
              <a:t>11 students from Richmond Hill High School to complete co-op placement in </a:t>
            </a:r>
            <a:r>
              <a:rPr lang="en-CA" sz="1200" dirty="0" smtClean="0"/>
              <a:t>her lab.</a:t>
            </a:r>
          </a:p>
          <a:p>
            <a:endParaRPr lang="en-US" sz="1200" dirty="0"/>
          </a:p>
        </p:txBody>
      </p:sp>
      <p:sp>
        <p:nvSpPr>
          <p:cNvPr id="8" name="Rectangle 7"/>
          <p:cNvSpPr/>
          <p:nvPr/>
        </p:nvSpPr>
        <p:spPr>
          <a:xfrm>
            <a:off x="533400" y="3429000"/>
            <a:ext cx="5910312" cy="1200329"/>
          </a:xfrm>
          <a:prstGeom prst="rect">
            <a:avLst/>
          </a:prstGeom>
          <a:solidFill>
            <a:schemeClr val="bg1">
              <a:lumMod val="85000"/>
            </a:schemeClr>
          </a:solidFill>
          <a:ln>
            <a:solidFill>
              <a:srgbClr val="C00000"/>
            </a:solidFill>
          </a:ln>
        </p:spPr>
        <p:txBody>
          <a:bodyPr wrap="square">
            <a:spAutoFit/>
          </a:bodyPr>
          <a:lstStyle/>
          <a:p>
            <a:pPr algn="ctr"/>
            <a:r>
              <a:rPr lang="en-CA" sz="1200" dirty="0" smtClean="0">
                <a:solidFill>
                  <a:srgbClr val="C00000"/>
                </a:solidFill>
              </a:rPr>
              <a:t>Dr. Rob Muller</a:t>
            </a:r>
            <a:endParaRPr lang="en-CA" sz="1200" dirty="0"/>
          </a:p>
          <a:p>
            <a:r>
              <a:rPr lang="en-US" sz="1200" dirty="0" smtClean="0"/>
              <a:t>Dr. Muller is the current director of the Trauma </a:t>
            </a:r>
            <a:r>
              <a:rPr lang="en-US" sz="1200" dirty="0"/>
              <a:t>Practice for Building Healthy </a:t>
            </a:r>
            <a:r>
              <a:rPr lang="en-US" sz="1200" dirty="0" smtClean="0"/>
              <a:t>Communities, </a:t>
            </a:r>
            <a:r>
              <a:rPr lang="en-US" sz="1200" dirty="0" smtClean="0"/>
              <a:t>a nonprofit </a:t>
            </a:r>
            <a:r>
              <a:rPr lang="en-US" sz="1200" dirty="0"/>
              <a:t>and charitable organization to promote psychological </a:t>
            </a:r>
            <a:r>
              <a:rPr lang="en-US" sz="1200" dirty="0" smtClean="0"/>
              <a:t>health following </a:t>
            </a:r>
            <a:r>
              <a:rPr lang="en-US" sz="1200" dirty="0" smtClean="0"/>
              <a:t>trauma.  Also </a:t>
            </a:r>
            <a:r>
              <a:rPr lang="en-US" sz="1200" dirty="0" smtClean="0"/>
              <a:t>editor </a:t>
            </a:r>
            <a:r>
              <a:rPr lang="en-US" sz="1200" dirty="0"/>
              <a:t>of </a:t>
            </a:r>
            <a:r>
              <a:rPr lang="en-US" sz="1200" dirty="0">
                <a:hlinkClick r:id="rId3"/>
              </a:rPr>
              <a:t>The Trauma &amp; Mental Health </a:t>
            </a:r>
            <a:r>
              <a:rPr lang="en-US" sz="1200" dirty="0" smtClean="0">
                <a:hlinkClick r:id="rId3"/>
              </a:rPr>
              <a:t>Report</a:t>
            </a:r>
            <a:r>
              <a:rPr lang="en-US" sz="1200" dirty="0" smtClean="0"/>
              <a:t>.</a:t>
            </a:r>
            <a:endParaRPr lang="en-US" sz="1200" dirty="0" smtClean="0"/>
          </a:p>
          <a:p>
            <a:endParaRPr lang="en-US" sz="1200" dirty="0"/>
          </a:p>
          <a:p>
            <a:endParaRPr lang="en-US" sz="1200" dirty="0"/>
          </a:p>
        </p:txBody>
      </p:sp>
      <p:sp>
        <p:nvSpPr>
          <p:cNvPr id="11" name="Rectangle 10"/>
          <p:cNvSpPr/>
          <p:nvPr/>
        </p:nvSpPr>
        <p:spPr>
          <a:xfrm>
            <a:off x="533400" y="4495800"/>
            <a:ext cx="5910312" cy="1015663"/>
          </a:xfrm>
          <a:prstGeom prst="rect">
            <a:avLst/>
          </a:prstGeom>
          <a:solidFill>
            <a:schemeClr val="bg1">
              <a:lumMod val="85000"/>
            </a:schemeClr>
          </a:solidFill>
          <a:ln>
            <a:solidFill>
              <a:srgbClr val="C00000"/>
            </a:solidFill>
          </a:ln>
        </p:spPr>
        <p:txBody>
          <a:bodyPr wrap="square">
            <a:spAutoFit/>
          </a:bodyPr>
          <a:lstStyle/>
          <a:p>
            <a:pPr algn="ctr"/>
            <a:r>
              <a:rPr lang="en-CA" sz="1200" dirty="0" smtClean="0">
                <a:solidFill>
                  <a:srgbClr val="C00000"/>
                </a:solidFill>
              </a:rPr>
              <a:t>Dr. Jonathan Weiss</a:t>
            </a:r>
            <a:endParaRPr lang="en-CA" sz="1200" dirty="0"/>
          </a:p>
          <a:p>
            <a:r>
              <a:rPr lang="en-US" sz="1200" dirty="0"/>
              <a:t>We hosted the </a:t>
            </a:r>
            <a:r>
              <a:rPr lang="en-US" sz="1200" dirty="0" err="1"/>
              <a:t>TEDxYorkUSalon</a:t>
            </a:r>
            <a:r>
              <a:rPr lang="en-US" sz="1200" dirty="0"/>
              <a:t> Event: Spectrum, with talks by 10 stakeholders </a:t>
            </a:r>
            <a:r>
              <a:rPr lang="en-US" sz="1200" dirty="0" smtClean="0"/>
              <a:t>focused </a:t>
            </a:r>
            <a:r>
              <a:rPr lang="en-US" sz="1200" dirty="0"/>
              <a:t>on the experience of Canadians with Autism Spectrum Conditions: </a:t>
            </a:r>
            <a:r>
              <a:rPr lang="en-US" sz="1200" dirty="0">
                <a:hlinkClick r:id="rId4"/>
              </a:rPr>
              <a:t>http://www.tedxyorkusalon.org</a:t>
            </a:r>
            <a:endParaRPr lang="en-US" sz="1200" dirty="0"/>
          </a:p>
          <a:p>
            <a:endParaRPr lang="en-US" sz="1200" dirty="0"/>
          </a:p>
        </p:txBody>
      </p:sp>
      <p:sp>
        <p:nvSpPr>
          <p:cNvPr id="12" name="Rectangle 11"/>
          <p:cNvSpPr/>
          <p:nvPr/>
        </p:nvSpPr>
        <p:spPr>
          <a:xfrm>
            <a:off x="533400" y="5715000"/>
            <a:ext cx="5910312" cy="1384995"/>
          </a:xfrm>
          <a:prstGeom prst="rect">
            <a:avLst/>
          </a:prstGeom>
          <a:solidFill>
            <a:schemeClr val="bg1">
              <a:lumMod val="85000"/>
            </a:schemeClr>
          </a:solidFill>
          <a:ln>
            <a:solidFill>
              <a:srgbClr val="C00000"/>
            </a:solidFill>
          </a:ln>
        </p:spPr>
        <p:txBody>
          <a:bodyPr wrap="square">
            <a:spAutoFit/>
          </a:bodyPr>
          <a:lstStyle/>
          <a:p>
            <a:pPr algn="ctr"/>
            <a:r>
              <a:rPr lang="en-CA" sz="1200" dirty="0" smtClean="0">
                <a:solidFill>
                  <a:srgbClr val="C00000"/>
                </a:solidFill>
              </a:rPr>
              <a:t>Dr. Debra </a:t>
            </a:r>
            <a:r>
              <a:rPr lang="en-CA" sz="1200" dirty="0" err="1" smtClean="0">
                <a:solidFill>
                  <a:srgbClr val="C00000"/>
                </a:solidFill>
              </a:rPr>
              <a:t>Pepler</a:t>
            </a:r>
            <a:endParaRPr lang="en-CA" sz="1200" dirty="0"/>
          </a:p>
          <a:p>
            <a:r>
              <a:rPr lang="en-CA" sz="1200" dirty="0" smtClean="0"/>
              <a:t>Dr. </a:t>
            </a:r>
            <a:r>
              <a:rPr lang="en-CA" sz="1200" dirty="0" err="1" smtClean="0"/>
              <a:t>Pepler</a:t>
            </a:r>
            <a:r>
              <a:rPr lang="en-CA" sz="1200" dirty="0" smtClean="0"/>
              <a:t> is </a:t>
            </a:r>
            <a:r>
              <a:rPr lang="en-CA" sz="1200" dirty="0"/>
              <a:t>involved with Breaking the Cycle, a program for substance using mothers and their children, since its inception over 20 years ago. This year, </a:t>
            </a:r>
            <a:r>
              <a:rPr lang="en-CA" sz="1200" dirty="0" smtClean="0"/>
              <a:t>they </a:t>
            </a:r>
            <a:r>
              <a:rPr lang="en-CA" sz="1200" dirty="0"/>
              <a:t>were awarded a five-year grant from the Public Health Agency of Canada to disseminate a healthy relationships intervention to 30 sites in Canada in an effort to prevent domestic violence and child </a:t>
            </a:r>
            <a:r>
              <a:rPr lang="en-CA" sz="1200" dirty="0" smtClean="0"/>
              <a:t>maltreatment</a:t>
            </a:r>
            <a:r>
              <a:rPr lang="en-US" sz="1200" dirty="0" smtClean="0"/>
              <a:t>. </a:t>
            </a:r>
          </a:p>
          <a:p>
            <a:endParaRPr lang="en-US" sz="1200" dirty="0" smtClean="0"/>
          </a:p>
        </p:txBody>
      </p:sp>
      <p:sp>
        <p:nvSpPr>
          <p:cNvPr id="13" name="Rectangle 12"/>
          <p:cNvSpPr/>
          <p:nvPr/>
        </p:nvSpPr>
        <p:spPr>
          <a:xfrm>
            <a:off x="533400" y="7300710"/>
            <a:ext cx="5910312" cy="1200329"/>
          </a:xfrm>
          <a:prstGeom prst="rect">
            <a:avLst/>
          </a:prstGeom>
          <a:solidFill>
            <a:schemeClr val="bg1">
              <a:lumMod val="85000"/>
            </a:schemeClr>
          </a:solidFill>
          <a:ln>
            <a:solidFill>
              <a:srgbClr val="C00000"/>
            </a:solidFill>
          </a:ln>
        </p:spPr>
        <p:txBody>
          <a:bodyPr wrap="square">
            <a:spAutoFit/>
          </a:bodyPr>
          <a:lstStyle/>
          <a:p>
            <a:pPr algn="ctr"/>
            <a:r>
              <a:rPr lang="en-CA" sz="1200" dirty="0" smtClean="0">
                <a:solidFill>
                  <a:srgbClr val="C00000"/>
                </a:solidFill>
              </a:rPr>
              <a:t>Dr. Christopher Green</a:t>
            </a:r>
          </a:p>
          <a:p>
            <a:r>
              <a:rPr lang="en-US" sz="1200" dirty="0"/>
              <a:t>Shane Martin (a York graduate) and I developed an online game by which we crowd-sourced answers to the question, “Who has had the greatest impact </a:t>
            </a:r>
            <a:r>
              <a:rPr lang="en-US" sz="1200" dirty="0" smtClean="0"/>
              <a:t>on  psychology</a:t>
            </a:r>
            <a:r>
              <a:rPr lang="en-US" sz="1200" dirty="0"/>
              <a:t>?” </a:t>
            </a:r>
            <a:r>
              <a:rPr lang="en-US" sz="1200" dirty="0">
                <a:hlinkClick r:id="rId5"/>
              </a:rPr>
              <a:t>http://elo.sha.nemart.in</a:t>
            </a:r>
            <a:r>
              <a:rPr lang="en-US" sz="1200" dirty="0"/>
              <a:t> . The "Top 5,” based on over 90,000 ratings, were Wundt, Skinner, Freud, Piaget, Pavlov. </a:t>
            </a:r>
          </a:p>
          <a:p>
            <a:pPr algn="ctr"/>
            <a:endParaRPr lang="en-CA" sz="1200" dirty="0"/>
          </a:p>
        </p:txBody>
      </p:sp>
      <p:sp>
        <p:nvSpPr>
          <p:cNvPr id="10"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42</a:t>
            </a:r>
            <a:endParaRPr dirty="0"/>
          </a:p>
        </p:txBody>
      </p:sp>
    </p:spTree>
    <p:extLst>
      <p:ext uri="{BB962C8B-B14F-4D97-AF65-F5344CB8AC3E}">
        <p14:creationId xmlns:p14="http://schemas.microsoft.com/office/powerpoint/2010/main" val="8020391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6622540" cy="553998"/>
          </a:xfrm>
        </p:spPr>
        <p:txBody>
          <a:bodyPr/>
          <a:lstStyle/>
          <a:p>
            <a:r>
              <a:rPr lang="en-US" dirty="0" smtClean="0"/>
              <a:t>Research in </a:t>
            </a:r>
            <a:r>
              <a:rPr lang="en-US" smtClean="0"/>
              <a:t>the Community</a:t>
            </a:r>
            <a:endParaRPr lang="en-US"/>
          </a:p>
        </p:txBody>
      </p:sp>
      <p:sp>
        <p:nvSpPr>
          <p:cNvPr id="7" name="Rectangle 6"/>
          <p:cNvSpPr/>
          <p:nvPr/>
        </p:nvSpPr>
        <p:spPr>
          <a:xfrm>
            <a:off x="533400" y="2074147"/>
            <a:ext cx="5910312" cy="1384995"/>
          </a:xfrm>
          <a:prstGeom prst="rect">
            <a:avLst/>
          </a:prstGeom>
          <a:solidFill>
            <a:schemeClr val="bg1">
              <a:lumMod val="85000"/>
            </a:schemeClr>
          </a:solidFill>
          <a:ln>
            <a:solidFill>
              <a:srgbClr val="C00000"/>
            </a:solidFill>
          </a:ln>
        </p:spPr>
        <p:txBody>
          <a:bodyPr wrap="square">
            <a:spAutoFit/>
          </a:bodyPr>
          <a:lstStyle/>
          <a:p>
            <a:pPr algn="ctr"/>
            <a:r>
              <a:rPr lang="en-CA" sz="1200" dirty="0" smtClean="0">
                <a:solidFill>
                  <a:srgbClr val="C00000"/>
                </a:solidFill>
              </a:rPr>
              <a:t>Dr. Thomas </a:t>
            </a:r>
            <a:r>
              <a:rPr lang="en-CA" sz="1200" dirty="0" err="1" smtClean="0">
                <a:solidFill>
                  <a:srgbClr val="C00000"/>
                </a:solidFill>
              </a:rPr>
              <a:t>Teo</a:t>
            </a:r>
            <a:endParaRPr lang="en-CA" sz="1200" dirty="0" smtClean="0">
              <a:solidFill>
                <a:srgbClr val="C00000"/>
              </a:solidFill>
            </a:endParaRPr>
          </a:p>
          <a:p>
            <a:r>
              <a:rPr lang="en-US" sz="1200" dirty="0" smtClean="0">
                <a:solidFill>
                  <a:srgbClr val="C00000"/>
                </a:solidFill>
              </a:rPr>
              <a:t>Dr. Alexandra </a:t>
            </a:r>
            <a:r>
              <a:rPr lang="en-US" sz="1200" dirty="0">
                <a:solidFill>
                  <a:srgbClr val="C00000"/>
                </a:solidFill>
              </a:rPr>
              <a:t>Rutherford </a:t>
            </a:r>
            <a:r>
              <a:rPr lang="en-US" sz="1200" dirty="0"/>
              <a:t>and </a:t>
            </a:r>
            <a:r>
              <a:rPr lang="en-US" sz="1200" dirty="0" smtClean="0"/>
              <a:t>Dr. </a:t>
            </a:r>
            <a:r>
              <a:rPr lang="en-US" sz="1200" dirty="0" err="1" smtClean="0"/>
              <a:t>Teo</a:t>
            </a:r>
            <a:r>
              <a:rPr lang="en-US" sz="1200" dirty="0" smtClean="0"/>
              <a:t> </a:t>
            </a:r>
            <a:r>
              <a:rPr lang="en-US" sz="1200" dirty="0"/>
              <a:t>at York University in collaboration with colleagues from around the country are establishing a network and online portal highlighting critical psychologists in Canada (provisional title:  Critical Psychology Network - Canada).  The aim is to facilitate students’ efforts to find graduate training opportunities in critical psychology (e.g., doctoral supervisors, external examiners, postdoc placements, etc.).</a:t>
            </a:r>
          </a:p>
          <a:p>
            <a:endParaRPr lang="en-CA" sz="1200" dirty="0"/>
          </a:p>
        </p:txBody>
      </p:sp>
      <p:sp>
        <p:nvSpPr>
          <p:cNvPr id="8" name="Rectangle 7"/>
          <p:cNvSpPr/>
          <p:nvPr/>
        </p:nvSpPr>
        <p:spPr>
          <a:xfrm>
            <a:off x="533400" y="3785465"/>
            <a:ext cx="5910312" cy="1015663"/>
          </a:xfrm>
          <a:prstGeom prst="rect">
            <a:avLst/>
          </a:prstGeom>
          <a:solidFill>
            <a:schemeClr val="bg1">
              <a:lumMod val="85000"/>
            </a:schemeClr>
          </a:solidFill>
          <a:ln>
            <a:solidFill>
              <a:srgbClr val="C00000"/>
            </a:solidFill>
          </a:ln>
        </p:spPr>
        <p:txBody>
          <a:bodyPr wrap="square">
            <a:spAutoFit/>
          </a:bodyPr>
          <a:lstStyle/>
          <a:p>
            <a:pPr algn="ctr"/>
            <a:r>
              <a:rPr lang="en-CA" sz="1200" dirty="0" smtClean="0">
                <a:solidFill>
                  <a:srgbClr val="C00000"/>
                </a:solidFill>
              </a:rPr>
              <a:t>Dr. </a:t>
            </a:r>
            <a:r>
              <a:rPr lang="en-CA" sz="1200" dirty="0" err="1" smtClean="0">
                <a:solidFill>
                  <a:srgbClr val="C00000"/>
                </a:solidFill>
              </a:rPr>
              <a:t>Jolynn</a:t>
            </a:r>
            <a:r>
              <a:rPr lang="en-CA" sz="1200" dirty="0" smtClean="0">
                <a:solidFill>
                  <a:srgbClr val="C00000"/>
                </a:solidFill>
              </a:rPr>
              <a:t> </a:t>
            </a:r>
            <a:r>
              <a:rPr lang="en-CA" sz="1200" dirty="0" err="1" smtClean="0">
                <a:solidFill>
                  <a:srgbClr val="C00000"/>
                </a:solidFill>
              </a:rPr>
              <a:t>Pek</a:t>
            </a:r>
            <a:endParaRPr lang="en-CA" sz="1200" dirty="0" smtClean="0">
              <a:solidFill>
                <a:srgbClr val="C00000"/>
              </a:solidFill>
            </a:endParaRPr>
          </a:p>
          <a:p>
            <a:r>
              <a:rPr lang="en-US" sz="1200" dirty="0"/>
              <a:t>The Statistical Consulting Service has developed a Wiki to document book discussions, as well as neat methodological developments.</a:t>
            </a:r>
          </a:p>
          <a:p>
            <a:r>
              <a:rPr lang="en-US" sz="1200" dirty="0">
                <a:hlinkClick r:id="rId2"/>
              </a:rPr>
              <a:t>http://scs.math.yorku.ca/index.php/Wiki_for_statistical_consulting</a:t>
            </a:r>
            <a:endParaRPr lang="en-US" sz="1200" dirty="0"/>
          </a:p>
          <a:p>
            <a:pPr algn="ctr"/>
            <a:endParaRPr lang="en-CA" sz="1200" dirty="0" smtClean="0">
              <a:solidFill>
                <a:srgbClr val="C00000"/>
              </a:solidFill>
            </a:endParaRPr>
          </a:p>
        </p:txBody>
      </p:sp>
      <p:sp>
        <p:nvSpPr>
          <p:cNvPr id="12" name="Rectangle 11"/>
          <p:cNvSpPr/>
          <p:nvPr/>
        </p:nvSpPr>
        <p:spPr>
          <a:xfrm>
            <a:off x="533400" y="5065012"/>
            <a:ext cx="5910312" cy="830997"/>
          </a:xfrm>
          <a:prstGeom prst="rect">
            <a:avLst/>
          </a:prstGeom>
          <a:solidFill>
            <a:schemeClr val="bg1">
              <a:lumMod val="85000"/>
            </a:schemeClr>
          </a:solidFill>
          <a:ln>
            <a:solidFill>
              <a:srgbClr val="C00000"/>
            </a:solidFill>
          </a:ln>
        </p:spPr>
        <p:txBody>
          <a:bodyPr wrap="square">
            <a:spAutoFit/>
          </a:bodyPr>
          <a:lstStyle/>
          <a:p>
            <a:pPr algn="ctr"/>
            <a:r>
              <a:rPr lang="en-CA" sz="1200" dirty="0" smtClean="0">
                <a:solidFill>
                  <a:srgbClr val="C00000"/>
                </a:solidFill>
              </a:rPr>
              <a:t>Dr. Amy </a:t>
            </a:r>
            <a:r>
              <a:rPr lang="en-CA" sz="1200" dirty="0" err="1" smtClean="0">
                <a:solidFill>
                  <a:srgbClr val="C00000"/>
                </a:solidFill>
              </a:rPr>
              <a:t>Muise</a:t>
            </a:r>
            <a:endParaRPr lang="en-CA" sz="1200" dirty="0" smtClean="0">
              <a:solidFill>
                <a:srgbClr val="C00000"/>
              </a:solidFill>
            </a:endParaRPr>
          </a:p>
          <a:p>
            <a:r>
              <a:rPr lang="en-CA" sz="1200" dirty="0" smtClean="0"/>
              <a:t>Dr. </a:t>
            </a:r>
            <a:r>
              <a:rPr lang="en-CA" sz="1200" dirty="0" err="1" smtClean="0"/>
              <a:t>Muise</a:t>
            </a:r>
            <a:r>
              <a:rPr lang="en-CA" sz="1200" dirty="0" smtClean="0"/>
              <a:t> writes </a:t>
            </a:r>
            <a:r>
              <a:rPr lang="en-CA" sz="1200" dirty="0"/>
              <a:t>for a website that shares relationship research with the general public:</a:t>
            </a:r>
            <a:endParaRPr lang="en-US" sz="1200" dirty="0"/>
          </a:p>
          <a:p>
            <a:r>
              <a:rPr lang="en-CA" sz="1200" u="sng" dirty="0">
                <a:hlinkClick r:id="rId3"/>
              </a:rPr>
              <a:t>http://www.scienceofrelationships.com/home/category/sex-musings</a:t>
            </a:r>
            <a:r>
              <a:rPr lang="en-CA" sz="1200" dirty="0"/>
              <a:t> </a:t>
            </a:r>
            <a:endParaRPr lang="en-US" sz="1200" dirty="0"/>
          </a:p>
          <a:p>
            <a:pPr algn="ctr"/>
            <a:endParaRPr lang="en-US" sz="1200" dirty="0"/>
          </a:p>
        </p:txBody>
      </p:sp>
      <p:sp>
        <p:nvSpPr>
          <p:cNvPr id="9" name="Rectangle 8"/>
          <p:cNvSpPr/>
          <p:nvPr/>
        </p:nvSpPr>
        <p:spPr>
          <a:xfrm>
            <a:off x="533400" y="6192886"/>
            <a:ext cx="5910312" cy="1200329"/>
          </a:xfrm>
          <a:prstGeom prst="rect">
            <a:avLst/>
          </a:prstGeom>
          <a:solidFill>
            <a:schemeClr val="bg1">
              <a:lumMod val="85000"/>
            </a:schemeClr>
          </a:solidFill>
          <a:ln>
            <a:solidFill>
              <a:srgbClr val="C00000"/>
            </a:solidFill>
          </a:ln>
        </p:spPr>
        <p:txBody>
          <a:bodyPr wrap="square">
            <a:spAutoFit/>
          </a:bodyPr>
          <a:lstStyle/>
          <a:p>
            <a:pPr algn="ctr"/>
            <a:r>
              <a:rPr lang="en-CA" sz="1200" dirty="0" smtClean="0">
                <a:solidFill>
                  <a:srgbClr val="C00000"/>
                </a:solidFill>
              </a:rPr>
              <a:t>Dr. </a:t>
            </a:r>
            <a:r>
              <a:rPr lang="en-CA" sz="1200" smtClean="0">
                <a:solidFill>
                  <a:srgbClr val="C00000"/>
                </a:solidFill>
              </a:rPr>
              <a:t>Alexandra </a:t>
            </a:r>
            <a:r>
              <a:rPr lang="en-CA" sz="1200" dirty="0" smtClean="0">
                <a:solidFill>
                  <a:srgbClr val="C00000"/>
                </a:solidFill>
              </a:rPr>
              <a:t>Rutherford</a:t>
            </a:r>
            <a:endParaRPr lang="en-CA" sz="1200" dirty="0"/>
          </a:p>
          <a:p>
            <a:r>
              <a:rPr lang="en-US" sz="1200" dirty="0" smtClean="0"/>
              <a:t>Dr. Rutherford is currently </a:t>
            </a:r>
            <a:r>
              <a:rPr lang="en-US" sz="1200" dirty="0"/>
              <a:t>working with a team in the APA Women's Programs Office and the Cummings Center for the History of Psychology to develop psychology curriculum materials for high school students that are more inclusive of the contributions of women and esp. women of color.</a:t>
            </a:r>
          </a:p>
          <a:p>
            <a:endParaRPr lang="en-US" sz="1200" dirty="0"/>
          </a:p>
        </p:txBody>
      </p:sp>
      <p:sp>
        <p:nvSpPr>
          <p:cNvPr id="10"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43</a:t>
            </a:r>
            <a:endParaRPr dirty="0"/>
          </a:p>
        </p:txBody>
      </p:sp>
    </p:spTree>
    <p:extLst>
      <p:ext uri="{BB962C8B-B14F-4D97-AF65-F5344CB8AC3E}">
        <p14:creationId xmlns:p14="http://schemas.microsoft.com/office/powerpoint/2010/main" val="1551884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728" y="617095"/>
            <a:ext cx="6622540" cy="482600"/>
          </a:xfrm>
          <a:prstGeom prst="rect">
            <a:avLst/>
          </a:prstGeom>
        </p:spPr>
        <p:txBody>
          <a:bodyPr vert="horz" wrap="square" lIns="0" tIns="0" rIns="0" bIns="0" rtlCol="0">
            <a:spAutoFit/>
          </a:bodyPr>
          <a:lstStyle/>
          <a:p>
            <a:pPr marL="935990">
              <a:lnSpc>
                <a:spcPct val="100000"/>
              </a:lnSpc>
            </a:pPr>
            <a:r>
              <a:rPr spc="-50" dirty="0"/>
              <a:t>Eme</a:t>
            </a:r>
            <a:r>
              <a:rPr spc="190" dirty="0"/>
              <a:t>r</a:t>
            </a:r>
            <a:r>
              <a:rPr spc="65" dirty="0"/>
              <a:t>ging</a:t>
            </a:r>
            <a:r>
              <a:rPr spc="-30" dirty="0"/>
              <a:t> </a:t>
            </a:r>
            <a:r>
              <a:rPr spc="-195" dirty="0"/>
              <a:t>R</a:t>
            </a:r>
            <a:r>
              <a:rPr spc="-60" dirty="0"/>
              <a:t>es</a:t>
            </a:r>
            <a:r>
              <a:rPr spc="-50" dirty="0"/>
              <a:t>e</a:t>
            </a:r>
            <a:r>
              <a:rPr spc="160" dirty="0"/>
              <a:t>a</a:t>
            </a:r>
            <a:r>
              <a:rPr spc="5" dirty="0"/>
              <a:t>r</a:t>
            </a:r>
            <a:r>
              <a:rPr spc="114" dirty="0"/>
              <a:t>che</a:t>
            </a:r>
            <a:r>
              <a:rPr spc="-5" dirty="0"/>
              <a:t>r</a:t>
            </a:r>
            <a:r>
              <a:rPr spc="-20" dirty="0"/>
              <a:t>s</a:t>
            </a:r>
          </a:p>
        </p:txBody>
      </p:sp>
      <p:sp>
        <p:nvSpPr>
          <p:cNvPr id="5" name="object 5"/>
          <p:cNvSpPr txBox="1"/>
          <p:nvPr/>
        </p:nvSpPr>
        <p:spPr>
          <a:xfrm>
            <a:off x="388150" y="1636037"/>
            <a:ext cx="6076315" cy="369332"/>
          </a:xfrm>
          <a:prstGeom prst="rect">
            <a:avLst/>
          </a:prstGeom>
        </p:spPr>
        <p:txBody>
          <a:bodyPr vert="horz" wrap="square" lIns="0" tIns="0" rIns="0" bIns="0" rtlCol="0">
            <a:spAutoFit/>
          </a:bodyPr>
          <a:lstStyle/>
          <a:p>
            <a:pPr marL="12700" algn="ctr">
              <a:lnSpc>
                <a:spcPct val="100000"/>
              </a:lnSpc>
            </a:pPr>
            <a:r>
              <a:rPr lang="en-CA" sz="2400" spc="-40" dirty="0" smtClean="0">
                <a:latin typeface="Arial"/>
                <a:cs typeface="Arial"/>
              </a:rPr>
              <a:t>Undergraduate Students </a:t>
            </a:r>
            <a:endParaRPr sz="2400" dirty="0">
              <a:latin typeface="Arial"/>
              <a:cs typeface="Arial"/>
            </a:endParaRPr>
          </a:p>
        </p:txBody>
      </p:sp>
      <p:sp>
        <p:nvSpPr>
          <p:cNvPr id="6" name="TextBox 5"/>
          <p:cNvSpPr txBox="1"/>
          <p:nvPr/>
        </p:nvSpPr>
        <p:spPr>
          <a:xfrm>
            <a:off x="445962" y="6242773"/>
            <a:ext cx="6037774" cy="2400657"/>
          </a:xfrm>
          <a:prstGeom prst="rect">
            <a:avLst/>
          </a:prstGeom>
          <a:solidFill>
            <a:schemeClr val="bg1">
              <a:lumMod val="85000"/>
            </a:schemeClr>
          </a:solidFill>
          <a:ln>
            <a:solidFill>
              <a:srgbClr val="FF0000"/>
            </a:solidFill>
          </a:ln>
        </p:spPr>
        <p:txBody>
          <a:bodyPr wrap="square" rtlCol="0">
            <a:spAutoFit/>
          </a:bodyPr>
          <a:lstStyle/>
          <a:p>
            <a:pPr marL="90805" algn="ctr">
              <a:spcBef>
                <a:spcPts val="1380"/>
              </a:spcBef>
            </a:pPr>
            <a:r>
              <a:rPr lang="en-US" spc="85" dirty="0" smtClean="0">
                <a:latin typeface="Arial"/>
                <a:cs typeface="Arial"/>
              </a:rPr>
              <a:t>2</a:t>
            </a:r>
            <a:r>
              <a:rPr lang="en-US" spc="-20" dirty="0" smtClean="0">
                <a:latin typeface="Arial"/>
                <a:cs typeface="Arial"/>
              </a:rPr>
              <a:t>016</a:t>
            </a:r>
            <a:r>
              <a:rPr lang="en-US" spc="-15" dirty="0" smtClean="0">
                <a:latin typeface="Arial"/>
                <a:cs typeface="Arial"/>
              </a:rPr>
              <a:t> </a:t>
            </a:r>
            <a:r>
              <a:rPr lang="en-US" spc="-80" dirty="0">
                <a:latin typeface="Arial"/>
                <a:cs typeface="Arial"/>
              </a:rPr>
              <a:t>DE</a:t>
            </a:r>
            <a:r>
              <a:rPr lang="en-US" spc="-150" dirty="0">
                <a:latin typeface="Arial"/>
                <a:cs typeface="Arial"/>
              </a:rPr>
              <a:t>P</a:t>
            </a:r>
            <a:r>
              <a:rPr lang="en-US" spc="10" dirty="0">
                <a:latin typeface="Arial"/>
                <a:cs typeface="Arial"/>
              </a:rPr>
              <a:t>A</a:t>
            </a:r>
            <a:r>
              <a:rPr lang="en-US" spc="-30" dirty="0">
                <a:latin typeface="Arial"/>
                <a:cs typeface="Arial"/>
              </a:rPr>
              <a:t>R</a:t>
            </a:r>
            <a:r>
              <a:rPr lang="en-US" spc="-35" dirty="0">
                <a:latin typeface="Arial"/>
                <a:cs typeface="Arial"/>
              </a:rPr>
              <a:t>TMENT</a:t>
            </a:r>
            <a:r>
              <a:rPr lang="en-US" spc="-15" dirty="0">
                <a:latin typeface="Arial"/>
                <a:cs typeface="Arial"/>
              </a:rPr>
              <a:t> </a:t>
            </a:r>
            <a:r>
              <a:rPr lang="en-US" spc="-90" dirty="0">
                <a:latin typeface="Arial"/>
                <a:cs typeface="Arial"/>
              </a:rPr>
              <a:t>OF</a:t>
            </a:r>
            <a:r>
              <a:rPr lang="en-US" spc="-15" dirty="0">
                <a:latin typeface="Arial"/>
                <a:cs typeface="Arial"/>
              </a:rPr>
              <a:t> </a:t>
            </a:r>
            <a:r>
              <a:rPr lang="en-US" spc="-55" dirty="0">
                <a:latin typeface="Arial"/>
                <a:cs typeface="Arial"/>
              </a:rPr>
              <a:t>P</a:t>
            </a:r>
            <a:r>
              <a:rPr lang="en-US" spc="-175" dirty="0">
                <a:latin typeface="Arial"/>
                <a:cs typeface="Arial"/>
              </a:rPr>
              <a:t>S</a:t>
            </a:r>
            <a:r>
              <a:rPr lang="en-US" spc="-60" dirty="0">
                <a:latin typeface="Arial"/>
                <a:cs typeface="Arial"/>
              </a:rPr>
              <a:t>Y</a:t>
            </a:r>
            <a:r>
              <a:rPr lang="en-US" spc="-50" dirty="0">
                <a:latin typeface="Arial"/>
                <a:cs typeface="Arial"/>
              </a:rPr>
              <a:t>CHO</a:t>
            </a:r>
            <a:r>
              <a:rPr lang="en-US" spc="-90" dirty="0">
                <a:latin typeface="Arial"/>
                <a:cs typeface="Arial"/>
              </a:rPr>
              <a:t>L</a:t>
            </a:r>
            <a:r>
              <a:rPr lang="en-US" spc="-140" dirty="0">
                <a:latin typeface="Arial"/>
                <a:cs typeface="Arial"/>
              </a:rPr>
              <a:t>O</a:t>
            </a:r>
            <a:r>
              <a:rPr lang="en-US" spc="-229" dirty="0">
                <a:latin typeface="Arial"/>
                <a:cs typeface="Arial"/>
              </a:rPr>
              <a:t>G</a:t>
            </a:r>
            <a:r>
              <a:rPr lang="en-US" spc="30" dirty="0">
                <a:latin typeface="Arial"/>
                <a:cs typeface="Arial"/>
              </a:rPr>
              <a:t>Y</a:t>
            </a:r>
            <a:r>
              <a:rPr lang="en-US" spc="-15" dirty="0">
                <a:latin typeface="Arial"/>
                <a:cs typeface="Arial"/>
              </a:rPr>
              <a:t> </a:t>
            </a:r>
            <a:r>
              <a:rPr lang="en-US" spc="-65" dirty="0">
                <a:latin typeface="Arial"/>
                <a:cs typeface="Arial"/>
              </a:rPr>
              <a:t>P</a:t>
            </a:r>
            <a:r>
              <a:rPr lang="en-US" spc="-100" dirty="0">
                <a:latin typeface="Arial"/>
                <a:cs typeface="Arial"/>
              </a:rPr>
              <a:t>O</a:t>
            </a:r>
            <a:r>
              <a:rPr lang="en-US" spc="-114" dirty="0">
                <a:latin typeface="Arial"/>
                <a:cs typeface="Arial"/>
              </a:rPr>
              <a:t>S</a:t>
            </a:r>
            <a:r>
              <a:rPr lang="en-US" spc="-55" dirty="0">
                <a:latin typeface="Arial"/>
                <a:cs typeface="Arial"/>
              </a:rPr>
              <a:t>TER</a:t>
            </a:r>
            <a:r>
              <a:rPr lang="en-US" spc="-15" dirty="0">
                <a:latin typeface="Arial"/>
                <a:cs typeface="Arial"/>
              </a:rPr>
              <a:t> </a:t>
            </a:r>
            <a:r>
              <a:rPr lang="en-US" spc="-125" dirty="0">
                <a:latin typeface="Arial"/>
                <a:cs typeface="Arial"/>
              </a:rPr>
              <a:t>D</a:t>
            </a:r>
            <a:r>
              <a:rPr lang="en-US" spc="-120" dirty="0">
                <a:latin typeface="Arial"/>
                <a:cs typeface="Arial"/>
              </a:rPr>
              <a:t>A</a:t>
            </a:r>
            <a:r>
              <a:rPr lang="en-US" spc="30" dirty="0">
                <a:latin typeface="Arial"/>
                <a:cs typeface="Arial"/>
              </a:rPr>
              <a:t>Y</a:t>
            </a:r>
            <a:r>
              <a:rPr lang="en-US" spc="-15" dirty="0">
                <a:latin typeface="Arial"/>
                <a:cs typeface="Arial"/>
              </a:rPr>
              <a:t> </a:t>
            </a:r>
            <a:r>
              <a:rPr lang="en-US" spc="-55" dirty="0" smtClean="0">
                <a:latin typeface="Arial"/>
                <a:cs typeface="Arial"/>
              </a:rPr>
              <a:t>WINNERS</a:t>
            </a:r>
          </a:p>
          <a:p>
            <a:endParaRPr lang="en-US" sz="1600" spc="-55" dirty="0" smtClean="0">
              <a:latin typeface="Arial" charset="0"/>
              <a:ea typeface="Arial" charset="0"/>
              <a:cs typeface="Arial" charset="0"/>
            </a:endParaRPr>
          </a:p>
          <a:p>
            <a:r>
              <a:rPr lang="en-US" sz="1400" spc="-55" dirty="0" smtClean="0">
                <a:latin typeface="Arial" charset="0"/>
                <a:ea typeface="Arial" charset="0"/>
                <a:cs typeface="Arial" charset="0"/>
              </a:rPr>
              <a:t>Left: </a:t>
            </a:r>
            <a:r>
              <a:rPr lang="en-US" sz="1400" spc="-55" dirty="0" smtClean="0">
                <a:solidFill>
                  <a:srgbClr val="C00000"/>
                </a:solidFill>
                <a:latin typeface="Arial" charset="0"/>
                <a:ea typeface="Arial" charset="0"/>
                <a:cs typeface="Arial" charset="0"/>
              </a:rPr>
              <a:t>Andrew </a:t>
            </a:r>
            <a:r>
              <a:rPr lang="en-US" sz="1400" spc="-55" dirty="0" err="1" smtClean="0">
                <a:solidFill>
                  <a:srgbClr val="C00000"/>
                </a:solidFill>
                <a:latin typeface="Arial" charset="0"/>
                <a:ea typeface="Arial" charset="0"/>
                <a:cs typeface="Arial" charset="0"/>
              </a:rPr>
              <a:t>Lauzon</a:t>
            </a:r>
            <a:r>
              <a:rPr lang="en-US" sz="1400" spc="-55" dirty="0">
                <a:solidFill>
                  <a:srgbClr val="C00000"/>
                </a:solidFill>
                <a:latin typeface="Arial" charset="0"/>
                <a:ea typeface="Arial" charset="0"/>
                <a:cs typeface="Arial" charset="0"/>
              </a:rPr>
              <a:t> </a:t>
            </a:r>
            <a:r>
              <a:rPr lang="en-US" sz="1400" spc="-55" dirty="0" smtClean="0">
                <a:latin typeface="Arial" charset="0"/>
                <a:ea typeface="Arial" charset="0"/>
                <a:cs typeface="Arial" charset="0"/>
              </a:rPr>
              <a:t>“</a:t>
            </a:r>
            <a:r>
              <a:rPr lang="en-US" sz="1400" i="1" dirty="0">
                <a:latin typeface="Arial" charset="0"/>
                <a:ea typeface="Arial" charset="0"/>
                <a:cs typeface="Arial" charset="0"/>
              </a:rPr>
              <a:t>There's something about that Groove: Rhythm Improves </a:t>
            </a:r>
            <a:r>
              <a:rPr lang="en-US" sz="1400" i="1" dirty="0" smtClean="0">
                <a:latin typeface="Arial" charset="0"/>
                <a:ea typeface="Arial" charset="0"/>
                <a:cs typeface="Arial" charset="0"/>
              </a:rPr>
              <a:t>Detection </a:t>
            </a:r>
            <a:r>
              <a:rPr lang="en-US" sz="1400" i="1" dirty="0">
                <a:latin typeface="Arial" charset="0"/>
                <a:ea typeface="Arial" charset="0"/>
                <a:cs typeface="Arial" charset="0"/>
              </a:rPr>
              <a:t>of Audio but not </a:t>
            </a:r>
            <a:r>
              <a:rPr lang="en-US" sz="1400" i="1" dirty="0" err="1">
                <a:latin typeface="Arial" charset="0"/>
                <a:ea typeface="Arial" charset="0"/>
                <a:cs typeface="Arial" charset="0"/>
              </a:rPr>
              <a:t>Vibro</a:t>
            </a:r>
            <a:r>
              <a:rPr lang="en-US" sz="1400" i="1" dirty="0">
                <a:latin typeface="Arial" charset="0"/>
                <a:ea typeface="Arial" charset="0"/>
                <a:cs typeface="Arial" charset="0"/>
              </a:rPr>
              <a:t>-tactile Asynchronies</a:t>
            </a:r>
            <a:r>
              <a:rPr lang="en-US" sz="1400" dirty="0">
                <a:latin typeface="Arial" charset="0"/>
                <a:ea typeface="Arial" charset="0"/>
                <a:cs typeface="Arial" charset="0"/>
              </a:rPr>
              <a:t>, supervised by </a:t>
            </a:r>
            <a:r>
              <a:rPr lang="en-US" sz="1400" dirty="0" smtClean="0">
                <a:solidFill>
                  <a:srgbClr val="C00000"/>
                </a:solidFill>
                <a:latin typeface="Arial" charset="0"/>
                <a:ea typeface="Arial" charset="0"/>
                <a:cs typeface="Arial" charset="0"/>
              </a:rPr>
              <a:t>Dr. Laurence Harris</a:t>
            </a:r>
            <a:r>
              <a:rPr lang="en-US" sz="1400" dirty="0" smtClean="0">
                <a:solidFill>
                  <a:srgbClr val="FF0000"/>
                </a:solidFill>
                <a:latin typeface="Arial" charset="0"/>
                <a:ea typeface="Arial" charset="0"/>
                <a:cs typeface="Arial" charset="0"/>
              </a:rPr>
              <a:t>. </a:t>
            </a:r>
          </a:p>
          <a:p>
            <a:endParaRPr lang="en-US" sz="1400" dirty="0">
              <a:solidFill>
                <a:srgbClr val="FF0000"/>
              </a:solidFill>
              <a:latin typeface="Arial" charset="0"/>
              <a:ea typeface="Arial" charset="0"/>
              <a:cs typeface="Arial" charset="0"/>
            </a:endParaRPr>
          </a:p>
          <a:p>
            <a:r>
              <a:rPr lang="en-US" sz="1400" dirty="0" smtClean="0">
                <a:latin typeface="Arial" charset="0"/>
                <a:ea typeface="Arial" charset="0"/>
                <a:cs typeface="Arial" charset="0"/>
              </a:rPr>
              <a:t>Right: </a:t>
            </a:r>
            <a:r>
              <a:rPr lang="en-US" sz="1400" dirty="0">
                <a:solidFill>
                  <a:srgbClr val="C00000"/>
                </a:solidFill>
                <a:latin typeface="Arial" charset="0"/>
                <a:ea typeface="Arial" charset="0"/>
                <a:cs typeface="Arial" charset="0"/>
              </a:rPr>
              <a:t>Graham </a:t>
            </a:r>
            <a:r>
              <a:rPr lang="en-US" sz="1400" dirty="0" err="1">
                <a:solidFill>
                  <a:srgbClr val="C00000"/>
                </a:solidFill>
                <a:latin typeface="Arial" charset="0"/>
                <a:ea typeface="Arial" charset="0"/>
                <a:cs typeface="Arial" charset="0"/>
              </a:rPr>
              <a:t>McCreath</a:t>
            </a:r>
            <a:r>
              <a:rPr lang="en-US" sz="1400" dirty="0">
                <a:solidFill>
                  <a:srgbClr val="C00000"/>
                </a:solidFill>
                <a:latin typeface="Arial" charset="0"/>
                <a:ea typeface="Arial" charset="0"/>
                <a:cs typeface="Arial" charset="0"/>
              </a:rPr>
              <a:t>, </a:t>
            </a:r>
            <a:r>
              <a:rPr lang="en-US" sz="1400" i="1" dirty="0">
                <a:latin typeface="Arial" charset="0"/>
                <a:ea typeface="Arial" charset="0"/>
                <a:cs typeface="Arial" charset="0"/>
              </a:rPr>
              <a:t>Evaluation of a </a:t>
            </a:r>
            <a:r>
              <a:rPr lang="en-US" sz="1400" i="1" dirty="0" err="1">
                <a:latin typeface="Arial" charset="0"/>
                <a:ea typeface="Arial" charset="0"/>
                <a:cs typeface="Arial" charset="0"/>
              </a:rPr>
              <a:t>Psychoeducational</a:t>
            </a:r>
            <a:r>
              <a:rPr lang="en-US" sz="1400" i="1" dirty="0">
                <a:latin typeface="Arial" charset="0"/>
                <a:ea typeface="Arial" charset="0"/>
                <a:cs typeface="Arial" charset="0"/>
              </a:rPr>
              <a:t> Intervention for Cancer Survivors Experiencing Cognitive Difficulties</a:t>
            </a:r>
            <a:r>
              <a:rPr lang="en-US" sz="1400" dirty="0">
                <a:latin typeface="Arial" charset="0"/>
                <a:ea typeface="Arial" charset="0"/>
                <a:cs typeface="Arial" charset="0"/>
              </a:rPr>
              <a:t>, supervised </a:t>
            </a:r>
            <a:r>
              <a:rPr lang="en-US" sz="1400" dirty="0" smtClean="0">
                <a:latin typeface="Arial" charset="0"/>
                <a:ea typeface="Arial" charset="0"/>
                <a:cs typeface="Arial" charset="0"/>
              </a:rPr>
              <a:t>by </a:t>
            </a:r>
          </a:p>
          <a:p>
            <a:r>
              <a:rPr lang="en-US" sz="1400" dirty="0" smtClean="0">
                <a:solidFill>
                  <a:srgbClr val="C00000"/>
                </a:solidFill>
                <a:latin typeface="Arial" charset="0"/>
                <a:ea typeface="Arial" charset="0"/>
                <a:cs typeface="Arial" charset="0"/>
              </a:rPr>
              <a:t>Dr. Jill Rich </a:t>
            </a:r>
            <a:endParaRPr lang="en-US" sz="1400" dirty="0">
              <a:solidFill>
                <a:srgbClr val="C00000"/>
              </a:solidFill>
              <a:latin typeface="Arial" charset="0"/>
              <a:ea typeface="Arial" charset="0"/>
              <a:cs typeface="Arial"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962" y="2124327"/>
            <a:ext cx="5999232" cy="3999488"/>
          </a:xfrm>
          <a:prstGeom prst="rect">
            <a:avLst/>
          </a:prstGeom>
          <a:ln>
            <a:solidFill>
              <a:schemeClr val="tx1"/>
            </a:solidFill>
          </a:ln>
        </p:spPr>
      </p:pic>
      <p:sp>
        <p:nvSpPr>
          <p:cNvPr id="7"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44</a:t>
            </a:r>
            <a:endParaRPr dirty="0"/>
          </a:p>
        </p:txBody>
      </p:sp>
    </p:spTree>
    <p:extLst>
      <p:ext uri="{BB962C8B-B14F-4D97-AF65-F5344CB8AC3E}">
        <p14:creationId xmlns:p14="http://schemas.microsoft.com/office/powerpoint/2010/main" val="4684603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59" y="609600"/>
            <a:ext cx="6622540" cy="553998"/>
          </a:xfrm>
        </p:spPr>
        <p:txBody>
          <a:bodyPr/>
          <a:lstStyle/>
          <a:p>
            <a:pPr algn="ctr"/>
            <a:r>
              <a:rPr lang="en-US" dirty="0" smtClean="0"/>
              <a:t>Emerging Researchers</a:t>
            </a:r>
            <a:endParaRPr lang="en-US" dirty="0"/>
          </a:p>
        </p:txBody>
      </p:sp>
      <p:sp>
        <p:nvSpPr>
          <p:cNvPr id="3" name="Text Placeholder 2"/>
          <p:cNvSpPr>
            <a:spLocks noGrp="1"/>
          </p:cNvSpPr>
          <p:nvPr>
            <p:ph type="body" idx="1"/>
          </p:nvPr>
        </p:nvSpPr>
        <p:spPr>
          <a:xfrm>
            <a:off x="620607" y="1537895"/>
            <a:ext cx="5616786" cy="369332"/>
          </a:xfrm>
        </p:spPr>
        <p:txBody>
          <a:bodyPr/>
          <a:lstStyle/>
          <a:p>
            <a:pPr algn="ctr"/>
            <a:r>
              <a:rPr lang="en-CA" sz="2400" spc="-40" dirty="0"/>
              <a:t>Undergraduate Students </a:t>
            </a:r>
            <a:endParaRPr lang="en-CA" sz="2400" dirty="0"/>
          </a:p>
        </p:txBody>
      </p:sp>
      <p:graphicFrame>
        <p:nvGraphicFramePr>
          <p:cNvPr id="8" name="Table 7"/>
          <p:cNvGraphicFramePr>
            <a:graphicFrameLocks noGrp="1"/>
          </p:cNvGraphicFramePr>
          <p:nvPr>
            <p:extLst/>
          </p:nvPr>
        </p:nvGraphicFramePr>
        <p:xfrm>
          <a:off x="332240" y="2085588"/>
          <a:ext cx="6193520" cy="3447751"/>
        </p:xfrm>
        <a:graphic>
          <a:graphicData uri="http://schemas.openxmlformats.org/drawingml/2006/table">
            <a:tbl>
              <a:tblPr firstRow="1" bandRow="1">
                <a:tableStyleId>{21E4AEA4-8DFA-4A89-87EB-49C32662AFE0}</a:tableStyleId>
              </a:tblPr>
              <a:tblGrid>
                <a:gridCol w="1315909"/>
                <a:gridCol w="1696828"/>
                <a:gridCol w="1545403"/>
                <a:gridCol w="1635380"/>
              </a:tblGrid>
              <a:tr h="886212">
                <a:tc>
                  <a:txBody>
                    <a:bodyPr/>
                    <a:lstStyle/>
                    <a:p>
                      <a:r>
                        <a:rPr lang="en-US" sz="1200" u="sng" dirty="0" smtClean="0">
                          <a:latin typeface="Arial" charset="0"/>
                          <a:ea typeface="Arial" charset="0"/>
                          <a:cs typeface="Arial" charset="0"/>
                        </a:rPr>
                        <a:t>Award</a:t>
                      </a:r>
                      <a:endParaRPr lang="en-US" sz="1200" u="sng" dirty="0">
                        <a:latin typeface="Arial" charset="0"/>
                        <a:ea typeface="Arial" charset="0"/>
                        <a:cs typeface="Arial" charset="0"/>
                      </a:endParaRPr>
                    </a:p>
                  </a:txBody>
                  <a:tcPr/>
                </a:tc>
                <a:tc>
                  <a:txBody>
                    <a:bodyPr/>
                    <a:lstStyle/>
                    <a:p>
                      <a:r>
                        <a:rPr lang="en-US" sz="1200" dirty="0" smtClean="0">
                          <a:latin typeface="Arial" charset="0"/>
                          <a:ea typeface="Arial" charset="0"/>
                          <a:cs typeface="Arial" charset="0"/>
                        </a:rPr>
                        <a:t>The W.B. Templeton </a:t>
                      </a:r>
                      <a:r>
                        <a:rPr lang="en-US" sz="1200" dirty="0" err="1" smtClean="0">
                          <a:latin typeface="Arial" charset="0"/>
                          <a:ea typeface="Arial" charset="0"/>
                          <a:cs typeface="Arial" charset="0"/>
                        </a:rPr>
                        <a:t>Honours</a:t>
                      </a:r>
                      <a:r>
                        <a:rPr lang="en-US" sz="1200" dirty="0" smtClean="0">
                          <a:latin typeface="Arial" charset="0"/>
                          <a:ea typeface="Arial" charset="0"/>
                          <a:cs typeface="Arial" charset="0"/>
                        </a:rPr>
                        <a:t> Thesis</a:t>
                      </a:r>
                      <a:r>
                        <a:rPr lang="en-US" sz="1200" baseline="0" dirty="0" smtClean="0">
                          <a:latin typeface="Arial" charset="0"/>
                          <a:ea typeface="Arial" charset="0"/>
                          <a:cs typeface="Arial" charset="0"/>
                        </a:rPr>
                        <a:t> Award</a:t>
                      </a:r>
                      <a:endParaRPr lang="en-US" sz="1200" dirty="0">
                        <a:latin typeface="Arial" charset="0"/>
                        <a:ea typeface="Arial" charset="0"/>
                        <a:cs typeface="Arial" charset="0"/>
                      </a:endParaRP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200" spc="35" smtClean="0">
                          <a:latin typeface="Arial"/>
                          <a:cs typeface="Arial"/>
                        </a:rPr>
                        <a:t>Originali</a:t>
                      </a:r>
                      <a:r>
                        <a:rPr lang="en-US" sz="1200" smtClean="0">
                          <a:latin typeface="Arial"/>
                          <a:cs typeface="Arial"/>
                        </a:rPr>
                        <a:t>t</a:t>
                      </a:r>
                      <a:r>
                        <a:rPr lang="en-US" sz="1200" spc="65" smtClean="0">
                          <a:latin typeface="Arial"/>
                          <a:cs typeface="Arial"/>
                        </a:rPr>
                        <a:t>y</a:t>
                      </a:r>
                      <a:r>
                        <a:rPr lang="en-US" sz="1200" spc="-10" smtClean="0">
                          <a:latin typeface="Arial"/>
                          <a:cs typeface="Arial"/>
                        </a:rPr>
                        <a:t> </a:t>
                      </a:r>
                      <a:r>
                        <a:rPr lang="en-US" sz="1200" spc="35" smtClean="0">
                          <a:latin typeface="Arial"/>
                          <a:cs typeface="Arial"/>
                        </a:rPr>
                        <a:t>Pri</a:t>
                      </a:r>
                      <a:r>
                        <a:rPr lang="en-US" sz="1200" spc="25" smtClean="0">
                          <a:latin typeface="Arial"/>
                          <a:cs typeface="Arial"/>
                        </a:rPr>
                        <a:t>z</a:t>
                      </a:r>
                      <a:r>
                        <a:rPr lang="en-US" sz="1200" spc="-10" smtClean="0">
                          <a:latin typeface="Arial"/>
                          <a:cs typeface="Arial"/>
                        </a:rPr>
                        <a:t>e </a:t>
                      </a:r>
                      <a:r>
                        <a:rPr lang="en-US" sz="1200" spc="30" smtClean="0">
                          <a:latin typeface="Arial"/>
                          <a:cs typeface="Arial"/>
                        </a:rPr>
                        <a:t>in</a:t>
                      </a:r>
                      <a:r>
                        <a:rPr lang="en-US" sz="1200" spc="-10" smtClean="0">
                          <a:latin typeface="Arial"/>
                          <a:cs typeface="Arial"/>
                        </a:rPr>
                        <a:t> </a:t>
                      </a:r>
                      <a:r>
                        <a:rPr lang="en-US" sz="1200" spc="25" smtClean="0">
                          <a:latin typeface="Arial"/>
                          <a:cs typeface="Arial"/>
                        </a:rPr>
                        <a:t>Memory</a:t>
                      </a:r>
                      <a:r>
                        <a:rPr lang="en-US" sz="1200" spc="-10" smtClean="0">
                          <a:latin typeface="Arial"/>
                          <a:cs typeface="Arial"/>
                        </a:rPr>
                        <a:t> o</a:t>
                      </a:r>
                      <a:r>
                        <a:rPr lang="en-US" sz="1200" spc="100" smtClean="0">
                          <a:latin typeface="Arial"/>
                          <a:cs typeface="Arial"/>
                        </a:rPr>
                        <a:t>f</a:t>
                      </a:r>
                      <a:r>
                        <a:rPr lang="en-US" sz="1200" spc="-10" smtClean="0">
                          <a:latin typeface="Arial"/>
                          <a:cs typeface="Arial"/>
                        </a:rPr>
                        <a:t> </a:t>
                      </a:r>
                      <a:r>
                        <a:rPr lang="en-US" sz="1200" spc="-70" smtClean="0">
                          <a:latin typeface="Arial"/>
                          <a:cs typeface="Arial"/>
                        </a:rPr>
                        <a:t>P</a:t>
                      </a:r>
                      <a:r>
                        <a:rPr lang="en-US" sz="1200" spc="15" smtClean="0">
                          <a:latin typeface="Arial"/>
                          <a:cs typeface="Arial"/>
                        </a:rPr>
                        <a:t>aul</a:t>
                      </a:r>
                      <a:r>
                        <a:rPr lang="en-US" sz="1200" spc="-10" smtClean="0">
                          <a:latin typeface="Arial"/>
                          <a:cs typeface="Arial"/>
                        </a:rPr>
                        <a:t> </a:t>
                      </a:r>
                      <a:r>
                        <a:rPr lang="en-US" sz="1200" spc="50" smtClean="0">
                          <a:latin typeface="Arial"/>
                          <a:cs typeface="Arial"/>
                        </a:rPr>
                        <a:t>Je</a:t>
                      </a:r>
                      <a:r>
                        <a:rPr lang="en-US" sz="1200" spc="80" smtClean="0">
                          <a:latin typeface="Arial"/>
                          <a:cs typeface="Arial"/>
                        </a:rPr>
                        <a:t>f</a:t>
                      </a:r>
                      <a:r>
                        <a:rPr lang="en-US" sz="1200" spc="90" smtClean="0">
                          <a:latin typeface="Arial"/>
                          <a:cs typeface="Arial"/>
                        </a:rPr>
                        <a:t>f</a:t>
                      </a:r>
                      <a:r>
                        <a:rPr lang="en-US" sz="1200" spc="75" smtClean="0">
                          <a:latin typeface="Arial"/>
                          <a:cs typeface="Arial"/>
                        </a:rPr>
                        <a:t>r</a:t>
                      </a:r>
                      <a:r>
                        <a:rPr lang="en-US" sz="1200" spc="-40" smtClean="0">
                          <a:latin typeface="Arial"/>
                          <a:cs typeface="Arial"/>
                        </a:rPr>
                        <a:t>e</a:t>
                      </a:r>
                      <a:r>
                        <a:rPr lang="en-US" sz="1200" spc="65" smtClean="0">
                          <a:latin typeface="Arial"/>
                          <a:cs typeface="Arial"/>
                        </a:rPr>
                        <a:t>y</a:t>
                      </a:r>
                      <a:r>
                        <a:rPr lang="en-US" sz="1200" spc="-10" smtClean="0">
                          <a:latin typeface="Arial"/>
                          <a:cs typeface="Arial"/>
                        </a:rPr>
                        <a:t> </a:t>
                      </a:r>
                      <a:r>
                        <a:rPr lang="en-US" sz="1200" spc="-30" smtClean="0">
                          <a:latin typeface="Arial"/>
                          <a:cs typeface="Arial"/>
                        </a:rPr>
                        <a:t>K</a:t>
                      </a:r>
                      <a:r>
                        <a:rPr lang="en-US" sz="1200" spc="5" smtClean="0">
                          <a:latin typeface="Arial"/>
                          <a:cs typeface="Arial"/>
                        </a:rPr>
                        <a:t>u</a:t>
                      </a:r>
                      <a:r>
                        <a:rPr lang="en-US" sz="1200" spc="-25" smtClean="0">
                          <a:latin typeface="Arial"/>
                          <a:cs typeface="Arial"/>
                        </a:rPr>
                        <a:t>s</a:t>
                      </a:r>
                      <a:r>
                        <a:rPr lang="en-US" sz="1200" spc="40" smtClean="0">
                          <a:latin typeface="Arial"/>
                          <a:cs typeface="Arial"/>
                        </a:rPr>
                        <a:t>y</a:t>
                      </a:r>
                      <a:r>
                        <a:rPr lang="en-US" sz="1200" spc="-35" smtClean="0">
                          <a:latin typeface="Arial"/>
                          <a:cs typeface="Arial"/>
                        </a:rPr>
                        <a:t>s</a:t>
                      </a:r>
                      <a:r>
                        <a:rPr lang="en-US" sz="1200" spc="35" smtClean="0">
                          <a:latin typeface="Arial"/>
                          <a:cs typeface="Arial"/>
                        </a:rPr>
                        <a:t>zyn</a:t>
                      </a:r>
                      <a:endParaRPr lang="en-US" sz="1200" smtClean="0">
                        <a:latin typeface="Arial"/>
                        <a:cs typeface="Arial"/>
                      </a:endParaRP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200" spc="-75" dirty="0" smtClean="0">
                          <a:latin typeface="Arial"/>
                          <a:cs typeface="Arial"/>
                        </a:rPr>
                        <a:t>The S</a:t>
                      </a:r>
                      <a:r>
                        <a:rPr lang="en-US" sz="1200" spc="30" dirty="0" smtClean="0">
                          <a:latin typeface="Arial"/>
                          <a:cs typeface="Arial"/>
                        </a:rPr>
                        <a:t>and</a:t>
                      </a:r>
                      <a:r>
                        <a:rPr lang="en-US" sz="1200" spc="-25" dirty="0" smtClean="0">
                          <a:latin typeface="Arial"/>
                          <a:cs typeface="Arial"/>
                        </a:rPr>
                        <a:t>r</a:t>
                      </a:r>
                      <a:r>
                        <a:rPr lang="en-US" sz="1200" spc="-15" dirty="0" smtClean="0">
                          <a:latin typeface="Arial"/>
                          <a:cs typeface="Arial"/>
                        </a:rPr>
                        <a:t>a</a:t>
                      </a:r>
                      <a:r>
                        <a:rPr lang="en-US" sz="1200" spc="-10" dirty="0" smtClean="0">
                          <a:latin typeface="Arial"/>
                          <a:cs typeface="Arial"/>
                        </a:rPr>
                        <a:t> </a:t>
                      </a:r>
                      <a:r>
                        <a:rPr lang="en-US" sz="1200" spc="25" dirty="0" err="1" smtClean="0">
                          <a:latin typeface="Arial"/>
                          <a:cs typeface="Arial"/>
                        </a:rPr>
                        <a:t>Py</a:t>
                      </a:r>
                      <a:r>
                        <a:rPr lang="en-US" sz="1200" spc="-10" dirty="0" err="1" smtClean="0">
                          <a:latin typeface="Arial"/>
                          <a:cs typeface="Arial"/>
                        </a:rPr>
                        <a:t>ke</a:t>
                      </a:r>
                      <a:r>
                        <a:rPr lang="en-US" sz="1200" spc="-10" dirty="0" smtClean="0">
                          <a:latin typeface="Arial"/>
                          <a:cs typeface="Arial"/>
                        </a:rPr>
                        <a:t> </a:t>
                      </a:r>
                      <a:r>
                        <a:rPr lang="en-US" sz="1200" spc="-75" dirty="0" smtClean="0">
                          <a:latin typeface="Arial"/>
                          <a:cs typeface="Arial"/>
                        </a:rPr>
                        <a:t>S</a:t>
                      </a:r>
                      <a:r>
                        <a:rPr lang="en-US" sz="1200" spc="30" dirty="0" smtClean="0">
                          <a:latin typeface="Arial"/>
                          <a:cs typeface="Arial"/>
                        </a:rPr>
                        <a:t>chola</a:t>
                      </a:r>
                      <a:r>
                        <a:rPr lang="en-US" sz="1200" spc="-5" dirty="0" smtClean="0">
                          <a:latin typeface="Arial"/>
                          <a:cs typeface="Arial"/>
                        </a:rPr>
                        <a:t>r</a:t>
                      </a:r>
                      <a:r>
                        <a:rPr lang="en-US" sz="1200" spc="15" dirty="0" smtClean="0">
                          <a:latin typeface="Arial"/>
                          <a:cs typeface="Arial"/>
                        </a:rPr>
                        <a:t>ship</a:t>
                      </a:r>
                      <a:r>
                        <a:rPr lang="en-US" sz="1200" spc="-10" dirty="0" smtClean="0">
                          <a:latin typeface="Arial"/>
                          <a:cs typeface="Arial"/>
                        </a:rPr>
                        <a:t> </a:t>
                      </a:r>
                      <a:r>
                        <a:rPr lang="en-US" sz="1200" spc="-30" dirty="0" smtClean="0">
                          <a:latin typeface="Arial"/>
                          <a:cs typeface="Arial"/>
                        </a:rPr>
                        <a:t>Aw</a:t>
                      </a:r>
                      <a:r>
                        <a:rPr lang="en-US" sz="1200" spc="50" dirty="0" smtClean="0">
                          <a:latin typeface="Arial"/>
                          <a:cs typeface="Arial"/>
                        </a:rPr>
                        <a:t>a</a:t>
                      </a:r>
                      <a:r>
                        <a:rPr lang="en-US" sz="1200" spc="-5" dirty="0" smtClean="0">
                          <a:latin typeface="Arial"/>
                          <a:cs typeface="Arial"/>
                        </a:rPr>
                        <a:t>r</a:t>
                      </a:r>
                      <a:r>
                        <a:rPr lang="en-US" sz="1200" spc="10" dirty="0" smtClean="0">
                          <a:latin typeface="Arial"/>
                          <a:cs typeface="Arial"/>
                        </a:rPr>
                        <a:t>d</a:t>
                      </a:r>
                      <a:endParaRPr lang="en-US" sz="1200" dirty="0" smtClean="0">
                        <a:latin typeface="Arial"/>
                        <a:cs typeface="Arial"/>
                      </a:endParaRPr>
                    </a:p>
                    <a:p>
                      <a:endParaRPr lang="en-US" dirty="0"/>
                    </a:p>
                  </a:txBody>
                  <a:tcPr/>
                </a:tc>
              </a:tr>
              <a:tr h="824000">
                <a:tc>
                  <a:txBody>
                    <a:bodyPr/>
                    <a:lstStyle/>
                    <a:p>
                      <a:endParaRPr lang="en-US" sz="1200" u="sng" dirty="0" smtClean="0">
                        <a:latin typeface="Arial" charset="0"/>
                        <a:ea typeface="Arial" charset="0"/>
                        <a:cs typeface="Arial" charset="0"/>
                      </a:endParaRPr>
                    </a:p>
                    <a:p>
                      <a:r>
                        <a:rPr lang="en-US" sz="1200" u="sng" dirty="0" smtClean="0">
                          <a:latin typeface="Arial" charset="0"/>
                          <a:ea typeface="Arial" charset="0"/>
                          <a:cs typeface="Arial" charset="0"/>
                        </a:rPr>
                        <a:t>Recipients:</a:t>
                      </a:r>
                    </a:p>
                  </a:txBody>
                  <a:tcPr/>
                </a:tc>
                <a:tc>
                  <a:txBody>
                    <a:bodyPr/>
                    <a:lstStyle/>
                    <a:p>
                      <a:endParaRPr lang="en-US" sz="1200" dirty="0" smtClean="0">
                        <a:latin typeface="Arial" charset="0"/>
                        <a:ea typeface="Arial" charset="0"/>
                        <a:cs typeface="Arial" charset="0"/>
                      </a:endParaRPr>
                    </a:p>
                    <a:p>
                      <a:r>
                        <a:rPr lang="en-US" sz="1200" dirty="0" smtClean="0">
                          <a:latin typeface="Arial" charset="0"/>
                          <a:ea typeface="Arial" charset="0"/>
                          <a:cs typeface="Arial" charset="0"/>
                        </a:rPr>
                        <a:t>Rebecca </a:t>
                      </a:r>
                      <a:r>
                        <a:rPr lang="en-US" sz="1200" dirty="0" err="1" smtClean="0">
                          <a:latin typeface="Arial" charset="0"/>
                          <a:ea typeface="Arial" charset="0"/>
                          <a:cs typeface="Arial" charset="0"/>
                        </a:rPr>
                        <a:t>Abavi</a:t>
                      </a:r>
                      <a:endParaRPr lang="en-US" sz="1200" dirty="0" smtClean="0">
                        <a:latin typeface="Arial" charset="0"/>
                        <a:ea typeface="Arial" charset="0"/>
                        <a:cs typeface="Arial" charset="0"/>
                      </a:endParaRPr>
                    </a:p>
                    <a:p>
                      <a:r>
                        <a:rPr lang="en-US" sz="1200" dirty="0" smtClean="0">
                          <a:latin typeface="Arial" charset="0"/>
                          <a:ea typeface="Arial" charset="0"/>
                          <a:cs typeface="Arial" charset="0"/>
                        </a:rPr>
                        <a:t>Jamie </a:t>
                      </a:r>
                      <a:r>
                        <a:rPr lang="en-US" sz="1200" dirty="0" err="1" smtClean="0">
                          <a:latin typeface="Arial" charset="0"/>
                          <a:ea typeface="Arial" charset="0"/>
                          <a:cs typeface="Arial" charset="0"/>
                        </a:rPr>
                        <a:t>Cazes</a:t>
                      </a:r>
                      <a:endParaRPr lang="en-US" sz="1200" dirty="0" smtClean="0">
                        <a:latin typeface="Arial" charset="0"/>
                        <a:ea typeface="Arial" charset="0"/>
                        <a:cs typeface="Arial" charset="0"/>
                      </a:endParaRPr>
                    </a:p>
                  </a:txBody>
                  <a:tcPr/>
                </a:tc>
                <a:tc>
                  <a:txBody>
                    <a:bodyPr/>
                    <a:lstStyle/>
                    <a:p>
                      <a:endParaRPr lang="en-US" sz="1200" dirty="0" smtClean="0">
                        <a:latin typeface="Arial" charset="0"/>
                        <a:ea typeface="Arial" charset="0"/>
                        <a:cs typeface="Arial" charset="0"/>
                      </a:endParaRPr>
                    </a:p>
                    <a:p>
                      <a:pPr marL="0" marR="0" indent="0" defTabSz="914400" eaLnBrk="1" fontAlgn="auto" latinLnBrk="0" hangingPunct="1">
                        <a:lnSpc>
                          <a:spcPct val="100000"/>
                        </a:lnSpc>
                        <a:spcBef>
                          <a:spcPts val="0"/>
                        </a:spcBef>
                        <a:spcAft>
                          <a:spcPts val="0"/>
                        </a:spcAft>
                        <a:buClrTx/>
                        <a:buSzTx/>
                        <a:buFontTx/>
                        <a:buNone/>
                        <a:tabLst/>
                        <a:defRPr/>
                      </a:pPr>
                      <a:r>
                        <a:rPr lang="en-US" sz="1200" dirty="0" err="1" smtClean="0">
                          <a:latin typeface="Arial" charset="0"/>
                          <a:ea typeface="Arial" charset="0"/>
                          <a:cs typeface="Arial" charset="0"/>
                        </a:rPr>
                        <a:t>Zita</a:t>
                      </a:r>
                      <a:r>
                        <a:rPr lang="en-US" sz="1200" dirty="0" smtClean="0">
                          <a:latin typeface="Arial" charset="0"/>
                          <a:ea typeface="Arial" charset="0"/>
                          <a:cs typeface="Arial" charset="0"/>
                        </a:rPr>
                        <a:t> Lau</a:t>
                      </a:r>
                    </a:p>
                  </a:txBody>
                  <a:tcPr/>
                </a:tc>
                <a:tc>
                  <a:txBody>
                    <a:bodyPr/>
                    <a:lstStyle/>
                    <a:p>
                      <a:endParaRPr lang="en-US" sz="1200" dirty="0" smtClean="0">
                        <a:latin typeface="Arial" charset="0"/>
                        <a:ea typeface="Arial" charset="0"/>
                        <a:cs typeface="Arial" charset="0"/>
                      </a:endParaRPr>
                    </a:p>
                    <a:p>
                      <a:r>
                        <a:rPr lang="en-US" sz="1200" dirty="0" smtClean="0">
                          <a:latin typeface="Arial" charset="0"/>
                          <a:ea typeface="Arial" charset="0"/>
                          <a:cs typeface="Arial" charset="0"/>
                        </a:rPr>
                        <a:t>Crystal</a:t>
                      </a:r>
                      <a:r>
                        <a:rPr lang="en-US" sz="1200" baseline="0" dirty="0" smtClean="0">
                          <a:latin typeface="Arial" charset="0"/>
                          <a:ea typeface="Arial" charset="0"/>
                          <a:cs typeface="Arial" charset="0"/>
                        </a:rPr>
                        <a:t> </a:t>
                      </a:r>
                      <a:r>
                        <a:rPr lang="en-US" sz="1200" dirty="0" err="1" smtClean="0">
                          <a:latin typeface="Arial" charset="0"/>
                          <a:ea typeface="Arial" charset="0"/>
                          <a:cs typeface="Arial" charset="0"/>
                        </a:rPr>
                        <a:t>Heidari</a:t>
                      </a:r>
                      <a:endParaRPr lang="en-US" sz="1200" dirty="0" smtClean="0">
                        <a:latin typeface="Arial" charset="0"/>
                        <a:ea typeface="Arial" charset="0"/>
                        <a:cs typeface="Arial" charset="0"/>
                      </a:endParaRPr>
                    </a:p>
                    <a:p>
                      <a:r>
                        <a:rPr lang="en-US" sz="1200" dirty="0" err="1" smtClean="0">
                          <a:latin typeface="Arial" charset="0"/>
                          <a:ea typeface="Arial" charset="0"/>
                          <a:cs typeface="Arial" charset="0"/>
                        </a:rPr>
                        <a:t>Ilay</a:t>
                      </a:r>
                      <a:r>
                        <a:rPr lang="en-US" sz="1200" dirty="0" smtClean="0">
                          <a:latin typeface="Arial" charset="0"/>
                          <a:ea typeface="Arial" charset="0"/>
                          <a:cs typeface="Arial" charset="0"/>
                        </a:rPr>
                        <a:t> </a:t>
                      </a:r>
                      <a:r>
                        <a:rPr lang="en-US" sz="1200" dirty="0" err="1" smtClean="0">
                          <a:latin typeface="Arial" charset="0"/>
                          <a:ea typeface="Arial" charset="0"/>
                          <a:cs typeface="Arial" charset="0"/>
                        </a:rPr>
                        <a:t>Habaz</a:t>
                      </a:r>
                      <a:endParaRPr lang="en-US" sz="1200" dirty="0" smtClean="0">
                        <a:latin typeface="Arial" charset="0"/>
                        <a:ea typeface="Arial" charset="0"/>
                        <a:cs typeface="Arial" charset="0"/>
                      </a:endParaRPr>
                    </a:p>
                    <a:p>
                      <a:r>
                        <a:rPr lang="en-US" sz="1200" dirty="0" smtClean="0">
                          <a:latin typeface="Arial" charset="0"/>
                          <a:ea typeface="Arial" charset="0"/>
                          <a:cs typeface="Arial" charset="0"/>
                        </a:rPr>
                        <a:t>Judah </a:t>
                      </a:r>
                      <a:r>
                        <a:rPr lang="en-US" sz="1200" dirty="0" err="1" smtClean="0">
                          <a:latin typeface="Arial" charset="0"/>
                          <a:ea typeface="Arial" charset="0"/>
                          <a:cs typeface="Arial" charset="0"/>
                        </a:rPr>
                        <a:t>Glogauer</a:t>
                      </a:r>
                      <a:endParaRPr lang="en-US" sz="1200" dirty="0">
                        <a:latin typeface="Arial" charset="0"/>
                        <a:ea typeface="Arial" charset="0"/>
                        <a:cs typeface="Arial" charset="0"/>
                      </a:endParaRPr>
                    </a:p>
                  </a:txBody>
                  <a:tcPr/>
                </a:tc>
              </a:tr>
              <a:tr h="1737539">
                <a:tc>
                  <a:txBody>
                    <a:bodyPr/>
                    <a:lstStyle/>
                    <a:p>
                      <a:endParaRPr lang="en-US" sz="1200" u="sng" dirty="0" smtClean="0">
                        <a:latin typeface="Arial" charset="0"/>
                        <a:ea typeface="Arial" charset="0"/>
                        <a:cs typeface="Arial" charset="0"/>
                      </a:endParaRPr>
                    </a:p>
                    <a:p>
                      <a:r>
                        <a:rPr lang="en-US" sz="1200" u="sng" dirty="0" smtClean="0">
                          <a:latin typeface="Arial" charset="0"/>
                          <a:ea typeface="Arial" charset="0"/>
                          <a:cs typeface="Arial" charset="0"/>
                        </a:rPr>
                        <a:t>Award</a:t>
                      </a:r>
                      <a:r>
                        <a:rPr lang="en-US" sz="1200" u="sng" baseline="0" dirty="0" smtClean="0">
                          <a:latin typeface="Arial" charset="0"/>
                          <a:ea typeface="Arial" charset="0"/>
                          <a:cs typeface="Arial" charset="0"/>
                        </a:rPr>
                        <a:t> Description:</a:t>
                      </a:r>
                      <a:endParaRPr lang="en-US" sz="1200" u="sng" dirty="0">
                        <a:latin typeface="Arial" charset="0"/>
                        <a:ea typeface="Arial" charset="0"/>
                        <a:cs typeface="Arial" charset="0"/>
                      </a:endParaRPr>
                    </a:p>
                  </a:txBody>
                  <a:tcPr/>
                </a:tc>
                <a:tc>
                  <a:txBody>
                    <a:bodyPr/>
                    <a:lstStyle/>
                    <a:p>
                      <a:endParaRPr lang="en-US" sz="1200" dirty="0" smtClean="0">
                        <a:latin typeface="Arial" charset="0"/>
                        <a:ea typeface="Arial" charset="0"/>
                        <a:cs typeface="Arial" charset="0"/>
                      </a:endParaRPr>
                    </a:p>
                    <a:p>
                      <a:r>
                        <a:rPr lang="en-US" sz="1200" dirty="0" smtClean="0">
                          <a:latin typeface="Arial" charset="0"/>
                          <a:ea typeface="Arial" charset="0"/>
                          <a:cs typeface="Arial" charset="0"/>
                        </a:rPr>
                        <a:t>Awarded to the most outstandin</a:t>
                      </a:r>
                      <a:r>
                        <a:rPr lang="en-US" sz="1200" baseline="0" dirty="0" smtClean="0">
                          <a:latin typeface="Arial" charset="0"/>
                          <a:ea typeface="Arial" charset="0"/>
                          <a:cs typeface="Arial" charset="0"/>
                        </a:rPr>
                        <a:t>g 4</a:t>
                      </a:r>
                      <a:r>
                        <a:rPr lang="en-US" sz="1200" baseline="30000" dirty="0" smtClean="0">
                          <a:latin typeface="Arial" charset="0"/>
                          <a:ea typeface="Arial" charset="0"/>
                          <a:cs typeface="Arial" charset="0"/>
                        </a:rPr>
                        <a:t>th</a:t>
                      </a:r>
                      <a:r>
                        <a:rPr lang="en-US" sz="1200" baseline="0" dirty="0" smtClean="0">
                          <a:latin typeface="Arial" charset="0"/>
                          <a:ea typeface="Arial" charset="0"/>
                          <a:cs typeface="Arial" charset="0"/>
                        </a:rPr>
                        <a:t> year </a:t>
                      </a:r>
                      <a:r>
                        <a:rPr lang="en-US" sz="1200" baseline="0" dirty="0" err="1" smtClean="0">
                          <a:latin typeface="Arial" charset="0"/>
                          <a:ea typeface="Arial" charset="0"/>
                          <a:cs typeface="Arial" charset="0"/>
                        </a:rPr>
                        <a:t>Honours</a:t>
                      </a:r>
                      <a:r>
                        <a:rPr lang="en-US" sz="1200" baseline="0" dirty="0" smtClean="0">
                          <a:latin typeface="Arial" charset="0"/>
                          <a:ea typeface="Arial" charset="0"/>
                          <a:cs typeface="Arial" charset="0"/>
                        </a:rPr>
                        <a:t> theses</a:t>
                      </a:r>
                      <a:endParaRPr lang="en-US" sz="1200" dirty="0">
                        <a:latin typeface="Arial" charset="0"/>
                        <a:ea typeface="Arial" charset="0"/>
                        <a:cs typeface="Arial" charset="0"/>
                      </a:endParaRPr>
                    </a:p>
                  </a:txBody>
                  <a:tcPr/>
                </a:tc>
                <a:tc>
                  <a:txBody>
                    <a:bodyPr/>
                    <a:lstStyle/>
                    <a:p>
                      <a:pPr marL="12700">
                        <a:lnSpc>
                          <a:spcPts val="1420"/>
                        </a:lnSpc>
                      </a:pPr>
                      <a:endParaRPr lang="en-US" sz="1200" spc="-30" dirty="0" smtClean="0">
                        <a:latin typeface="Arial"/>
                        <a:cs typeface="Arial"/>
                      </a:endParaRPr>
                    </a:p>
                    <a:p>
                      <a:pPr marL="12700">
                        <a:lnSpc>
                          <a:spcPts val="1420"/>
                        </a:lnSpc>
                      </a:pPr>
                      <a:r>
                        <a:rPr lang="en-US" sz="1200" spc="-30" dirty="0" smtClean="0">
                          <a:latin typeface="Arial"/>
                          <a:cs typeface="Arial"/>
                        </a:rPr>
                        <a:t>Aw</a:t>
                      </a:r>
                      <a:r>
                        <a:rPr lang="en-US" sz="1200" spc="50" dirty="0" smtClean="0">
                          <a:latin typeface="Arial"/>
                          <a:cs typeface="Arial"/>
                        </a:rPr>
                        <a:t>a</a:t>
                      </a:r>
                      <a:r>
                        <a:rPr lang="en-US" sz="1200" spc="-5" dirty="0" smtClean="0">
                          <a:latin typeface="Arial"/>
                          <a:cs typeface="Arial"/>
                        </a:rPr>
                        <a:t>r</a:t>
                      </a:r>
                      <a:r>
                        <a:rPr lang="en-US" sz="1200" spc="5" dirty="0" smtClean="0">
                          <a:latin typeface="Arial"/>
                          <a:cs typeface="Arial"/>
                        </a:rPr>
                        <a:t>ded</a:t>
                      </a:r>
                      <a:r>
                        <a:rPr lang="en-US" sz="1200" spc="-10" dirty="0" smtClean="0">
                          <a:latin typeface="Arial"/>
                          <a:cs typeface="Arial"/>
                        </a:rPr>
                        <a:t> </a:t>
                      </a:r>
                      <a:r>
                        <a:rPr lang="en-US" sz="1200" spc="120" dirty="0" smtClean="0">
                          <a:latin typeface="Arial"/>
                          <a:cs typeface="Arial"/>
                        </a:rPr>
                        <a:t>t</a:t>
                      </a:r>
                      <a:r>
                        <a:rPr lang="en-US" sz="1200" spc="10" dirty="0" smtClean="0">
                          <a:latin typeface="Arial"/>
                          <a:cs typeface="Arial"/>
                        </a:rPr>
                        <a:t>o</a:t>
                      </a:r>
                      <a:r>
                        <a:rPr lang="en-US" sz="1200" spc="-10" dirty="0" smtClean="0">
                          <a:latin typeface="Arial"/>
                          <a:cs typeface="Arial"/>
                        </a:rPr>
                        <a:t> </a:t>
                      </a:r>
                      <a:r>
                        <a:rPr lang="en-US" sz="1200" spc="50" dirty="0" smtClean="0">
                          <a:latin typeface="Arial"/>
                          <a:cs typeface="Arial"/>
                        </a:rPr>
                        <a:t>the</a:t>
                      </a:r>
                      <a:r>
                        <a:rPr lang="en-US" sz="1200" spc="-10" dirty="0" smtClean="0">
                          <a:latin typeface="Arial"/>
                          <a:cs typeface="Arial"/>
                        </a:rPr>
                        <a:t> 4</a:t>
                      </a:r>
                      <a:r>
                        <a:rPr lang="en-US" sz="1200" spc="-10" baseline="30000" dirty="0" smtClean="0">
                          <a:latin typeface="Arial"/>
                          <a:cs typeface="Arial"/>
                        </a:rPr>
                        <a:t>th</a:t>
                      </a:r>
                      <a:r>
                        <a:rPr lang="en-US" sz="1200" spc="-10" baseline="0" dirty="0" smtClean="0">
                          <a:latin typeface="Arial"/>
                          <a:cs typeface="Arial"/>
                        </a:rPr>
                        <a:t> year </a:t>
                      </a:r>
                      <a:r>
                        <a:rPr lang="en-US" sz="1200" spc="25" dirty="0" err="1" smtClean="0">
                          <a:latin typeface="Arial"/>
                          <a:cs typeface="Arial"/>
                        </a:rPr>
                        <a:t>Honou</a:t>
                      </a:r>
                      <a:r>
                        <a:rPr lang="en-US" sz="1200" spc="-10" dirty="0" err="1" smtClean="0">
                          <a:latin typeface="Arial"/>
                          <a:cs typeface="Arial"/>
                        </a:rPr>
                        <a:t>rs</a:t>
                      </a:r>
                      <a:r>
                        <a:rPr lang="en-US" sz="1200" spc="-10" dirty="0" smtClean="0">
                          <a:latin typeface="Arial"/>
                          <a:cs typeface="Arial"/>
                        </a:rPr>
                        <a:t> </a:t>
                      </a:r>
                      <a:r>
                        <a:rPr lang="en-US" sz="1200" spc="-25" dirty="0" smtClean="0">
                          <a:latin typeface="Arial"/>
                          <a:cs typeface="Arial"/>
                        </a:rPr>
                        <a:t>s</a:t>
                      </a:r>
                      <a:r>
                        <a:rPr lang="en-US" sz="1200" spc="135" dirty="0" smtClean="0">
                          <a:latin typeface="Arial"/>
                          <a:cs typeface="Arial"/>
                        </a:rPr>
                        <a:t>t</a:t>
                      </a:r>
                      <a:r>
                        <a:rPr lang="en-US" sz="1200" spc="5" dirty="0" smtClean="0">
                          <a:latin typeface="Arial"/>
                          <a:cs typeface="Arial"/>
                        </a:rPr>
                        <a:t>ude</a:t>
                      </a:r>
                      <a:r>
                        <a:rPr lang="en-US" sz="1200" spc="-5" dirty="0" smtClean="0">
                          <a:latin typeface="Arial"/>
                          <a:cs typeface="Arial"/>
                        </a:rPr>
                        <a:t>n</a:t>
                      </a:r>
                      <a:r>
                        <a:rPr lang="en-US" sz="1200" spc="145" dirty="0" smtClean="0">
                          <a:latin typeface="Arial"/>
                          <a:cs typeface="Arial"/>
                        </a:rPr>
                        <a:t>t</a:t>
                      </a:r>
                      <a:r>
                        <a:rPr lang="en-US" sz="1200" spc="-10" dirty="0" smtClean="0">
                          <a:latin typeface="Arial"/>
                          <a:cs typeface="Arial"/>
                        </a:rPr>
                        <a:t> </a:t>
                      </a:r>
                      <a:r>
                        <a:rPr lang="en-US" sz="1200" spc="55" dirty="0" smtClean="0">
                          <a:latin typeface="Arial"/>
                          <a:cs typeface="Arial"/>
                        </a:rPr>
                        <a:t>with</a:t>
                      </a:r>
                      <a:r>
                        <a:rPr lang="en-US" sz="1200" spc="-10" dirty="0" smtClean="0">
                          <a:latin typeface="Arial"/>
                          <a:cs typeface="Arial"/>
                        </a:rPr>
                        <a:t> </a:t>
                      </a:r>
                      <a:r>
                        <a:rPr lang="en-US" sz="1200" spc="50" dirty="0" smtClean="0">
                          <a:latin typeface="Arial"/>
                          <a:cs typeface="Arial"/>
                        </a:rPr>
                        <a:t>the</a:t>
                      </a:r>
                      <a:r>
                        <a:rPr lang="en-US" sz="1200" spc="-10" dirty="0" smtClean="0">
                          <a:latin typeface="Arial"/>
                          <a:cs typeface="Arial"/>
                        </a:rPr>
                        <a:t> </a:t>
                      </a:r>
                      <a:r>
                        <a:rPr lang="en-US" sz="1200" spc="30" dirty="0" smtClean="0">
                          <a:latin typeface="Arial"/>
                          <a:cs typeface="Arial"/>
                        </a:rPr>
                        <a:t>m</a:t>
                      </a:r>
                      <a:r>
                        <a:rPr lang="en-US" sz="1200" spc="5" dirty="0" smtClean="0">
                          <a:latin typeface="Arial"/>
                          <a:cs typeface="Arial"/>
                        </a:rPr>
                        <a:t>o</a:t>
                      </a:r>
                      <a:r>
                        <a:rPr lang="en-US" sz="1200" spc="-25" dirty="0" smtClean="0">
                          <a:latin typeface="Arial"/>
                          <a:cs typeface="Arial"/>
                        </a:rPr>
                        <a:t>s</a:t>
                      </a:r>
                      <a:r>
                        <a:rPr lang="en-US" sz="1200" spc="145" dirty="0" smtClean="0">
                          <a:latin typeface="Arial"/>
                          <a:cs typeface="Arial"/>
                        </a:rPr>
                        <a:t>t</a:t>
                      </a:r>
                      <a:r>
                        <a:rPr lang="en-US" sz="1200" spc="-10" dirty="0" smtClean="0">
                          <a:latin typeface="Arial"/>
                          <a:cs typeface="Arial"/>
                        </a:rPr>
                        <a:t> </a:t>
                      </a:r>
                      <a:r>
                        <a:rPr lang="en-US" sz="1200" spc="30" dirty="0" smtClean="0">
                          <a:latin typeface="Arial"/>
                          <a:cs typeface="Arial"/>
                        </a:rPr>
                        <a:t>original</a:t>
                      </a:r>
                      <a:r>
                        <a:rPr lang="en-US" sz="1200" spc="-10" dirty="0" smtClean="0">
                          <a:latin typeface="Arial"/>
                          <a:cs typeface="Arial"/>
                        </a:rPr>
                        <a:t> </a:t>
                      </a:r>
                      <a:r>
                        <a:rPr lang="en-US" sz="1200" spc="-25" dirty="0" smtClean="0">
                          <a:latin typeface="Arial"/>
                          <a:cs typeface="Arial"/>
                        </a:rPr>
                        <a:t>B</a:t>
                      </a:r>
                      <a:r>
                        <a:rPr lang="en-US" sz="1200" spc="45" dirty="0" smtClean="0">
                          <a:latin typeface="Arial"/>
                          <a:cs typeface="Arial"/>
                        </a:rPr>
                        <a:t>A</a:t>
                      </a:r>
                      <a:r>
                        <a:rPr lang="en-US" sz="1200" spc="-10" dirty="0" smtClean="0">
                          <a:latin typeface="Arial"/>
                          <a:cs typeface="Arial"/>
                        </a:rPr>
                        <a:t> </a:t>
                      </a:r>
                      <a:r>
                        <a:rPr lang="en-US" sz="1200" spc="25" dirty="0" err="1" smtClean="0">
                          <a:latin typeface="Arial"/>
                          <a:cs typeface="Arial"/>
                        </a:rPr>
                        <a:t>Honou</a:t>
                      </a:r>
                      <a:r>
                        <a:rPr lang="en-US" sz="1200" spc="-10" dirty="0" err="1" smtClean="0">
                          <a:latin typeface="Arial"/>
                          <a:cs typeface="Arial"/>
                        </a:rPr>
                        <a:t>rs</a:t>
                      </a:r>
                      <a:r>
                        <a:rPr lang="en-US" sz="1200" spc="0" baseline="0" dirty="0" smtClean="0">
                          <a:latin typeface="Arial"/>
                          <a:cs typeface="Arial"/>
                        </a:rPr>
                        <a:t> </a:t>
                      </a:r>
                      <a:r>
                        <a:rPr lang="en-US" sz="1200" spc="-30" dirty="0" smtClean="0">
                          <a:latin typeface="Arial"/>
                          <a:cs typeface="Arial"/>
                        </a:rPr>
                        <a:t>T</a:t>
                      </a:r>
                      <a:r>
                        <a:rPr lang="en-US" sz="1200" spc="5" dirty="0" smtClean="0">
                          <a:latin typeface="Arial"/>
                          <a:cs typeface="Arial"/>
                        </a:rPr>
                        <a:t>h</a:t>
                      </a:r>
                      <a:r>
                        <a:rPr lang="en-US" sz="1200" spc="-10" dirty="0" smtClean="0">
                          <a:latin typeface="Arial"/>
                          <a:cs typeface="Arial"/>
                        </a:rPr>
                        <a:t>e</a:t>
                      </a:r>
                      <a:r>
                        <a:rPr lang="en-US" sz="1200" spc="10" dirty="0" smtClean="0">
                          <a:latin typeface="Arial"/>
                          <a:cs typeface="Arial"/>
                        </a:rPr>
                        <a:t>sis</a:t>
                      </a:r>
                      <a:r>
                        <a:rPr lang="en-US" sz="1200" spc="10" baseline="0" dirty="0" smtClean="0">
                          <a:latin typeface="Arial"/>
                          <a:cs typeface="Arial"/>
                        </a:rPr>
                        <a:t> with a minimum grade of A</a:t>
                      </a:r>
                      <a:endParaRPr lang="en-US"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200" spc="-30" dirty="0" smtClean="0">
                        <a:latin typeface="Arial"/>
                        <a:cs typeface="Arial"/>
                      </a:endParaRPr>
                    </a:p>
                    <a:p>
                      <a:pPr marL="0" marR="0" indent="0" defTabSz="914400" eaLnBrk="1" fontAlgn="auto" latinLnBrk="0" hangingPunct="1">
                        <a:lnSpc>
                          <a:spcPct val="100000"/>
                        </a:lnSpc>
                        <a:spcBef>
                          <a:spcPts val="0"/>
                        </a:spcBef>
                        <a:spcAft>
                          <a:spcPts val="0"/>
                        </a:spcAft>
                        <a:buClrTx/>
                        <a:buSzTx/>
                        <a:buFontTx/>
                        <a:buNone/>
                        <a:tabLst/>
                        <a:defRPr/>
                      </a:pPr>
                      <a:r>
                        <a:rPr lang="en-US" sz="1200" spc="-30" dirty="0" smtClean="0">
                          <a:latin typeface="Arial"/>
                          <a:cs typeface="Arial"/>
                        </a:rPr>
                        <a:t>Aw</a:t>
                      </a:r>
                      <a:r>
                        <a:rPr lang="en-US" sz="1200" spc="50" dirty="0" smtClean="0">
                          <a:latin typeface="Arial"/>
                          <a:cs typeface="Arial"/>
                        </a:rPr>
                        <a:t>a</a:t>
                      </a:r>
                      <a:r>
                        <a:rPr lang="en-US" sz="1200" spc="-5" dirty="0" smtClean="0">
                          <a:latin typeface="Arial"/>
                          <a:cs typeface="Arial"/>
                        </a:rPr>
                        <a:t>r</a:t>
                      </a:r>
                      <a:r>
                        <a:rPr lang="en-US" sz="1200" spc="5" dirty="0" smtClean="0">
                          <a:latin typeface="Arial"/>
                          <a:cs typeface="Arial"/>
                        </a:rPr>
                        <a:t>ded</a:t>
                      </a:r>
                      <a:r>
                        <a:rPr lang="en-US" sz="1200" spc="-10" dirty="0" smtClean="0">
                          <a:latin typeface="Arial"/>
                          <a:cs typeface="Arial"/>
                        </a:rPr>
                        <a:t> </a:t>
                      </a:r>
                      <a:r>
                        <a:rPr lang="en-US" sz="1200" spc="120" dirty="0" smtClean="0">
                          <a:latin typeface="Arial"/>
                          <a:cs typeface="Arial"/>
                        </a:rPr>
                        <a:t>t</a:t>
                      </a:r>
                      <a:r>
                        <a:rPr lang="en-US" sz="1200" spc="10" dirty="0" smtClean="0">
                          <a:latin typeface="Arial"/>
                          <a:cs typeface="Arial"/>
                        </a:rPr>
                        <a:t>o</a:t>
                      </a:r>
                      <a:r>
                        <a:rPr lang="en-US" sz="1200" spc="-10" dirty="0" smtClean="0">
                          <a:latin typeface="Arial"/>
                          <a:cs typeface="Arial"/>
                        </a:rPr>
                        <a:t> </a:t>
                      </a:r>
                      <a:r>
                        <a:rPr lang="en-US" sz="1200" spc="50" dirty="0" smtClean="0">
                          <a:latin typeface="Arial"/>
                          <a:cs typeface="Arial"/>
                        </a:rPr>
                        <a:t>the</a:t>
                      </a:r>
                      <a:r>
                        <a:rPr lang="en-US" sz="1200" spc="-10" dirty="0" smtClean="0">
                          <a:latin typeface="Arial"/>
                          <a:cs typeface="Arial"/>
                        </a:rPr>
                        <a:t> </a:t>
                      </a:r>
                      <a:r>
                        <a:rPr lang="en-US" sz="1200" spc="-25" dirty="0" smtClean="0">
                          <a:latin typeface="Arial"/>
                          <a:cs typeface="Arial"/>
                        </a:rPr>
                        <a:t>s</a:t>
                      </a:r>
                      <a:r>
                        <a:rPr lang="en-US" sz="1200" spc="135" dirty="0" smtClean="0">
                          <a:latin typeface="Arial"/>
                          <a:cs typeface="Arial"/>
                        </a:rPr>
                        <a:t>t</a:t>
                      </a:r>
                      <a:r>
                        <a:rPr lang="en-US" sz="1200" spc="5" dirty="0" smtClean="0">
                          <a:latin typeface="Arial"/>
                          <a:cs typeface="Arial"/>
                        </a:rPr>
                        <a:t>ude</a:t>
                      </a:r>
                      <a:r>
                        <a:rPr lang="en-US" sz="1200" spc="-5" dirty="0" smtClean="0">
                          <a:latin typeface="Arial"/>
                          <a:cs typeface="Arial"/>
                        </a:rPr>
                        <a:t>n</a:t>
                      </a:r>
                      <a:r>
                        <a:rPr lang="en-US" sz="1200" spc="145" dirty="0" smtClean="0">
                          <a:latin typeface="Arial"/>
                          <a:cs typeface="Arial"/>
                        </a:rPr>
                        <a:t>t</a:t>
                      </a:r>
                      <a:r>
                        <a:rPr lang="en-US" sz="1200" spc="-10" dirty="0" smtClean="0">
                          <a:latin typeface="Arial"/>
                          <a:cs typeface="Arial"/>
                        </a:rPr>
                        <a:t> </a:t>
                      </a:r>
                      <a:r>
                        <a:rPr lang="en-US" sz="1200" spc="55" dirty="0" smtClean="0">
                          <a:latin typeface="Arial"/>
                          <a:cs typeface="Arial"/>
                        </a:rPr>
                        <a:t>with</a:t>
                      </a:r>
                      <a:r>
                        <a:rPr lang="en-US" sz="1200" spc="-10" dirty="0" smtClean="0">
                          <a:latin typeface="Arial"/>
                          <a:cs typeface="Arial"/>
                        </a:rPr>
                        <a:t> </a:t>
                      </a:r>
                      <a:r>
                        <a:rPr lang="en-US" sz="1200" spc="50" dirty="0" smtClean="0">
                          <a:latin typeface="Arial"/>
                          <a:cs typeface="Arial"/>
                        </a:rPr>
                        <a:t>the</a:t>
                      </a:r>
                      <a:r>
                        <a:rPr lang="en-US" sz="1200" spc="-10" dirty="0" smtClean="0">
                          <a:latin typeface="Arial"/>
                          <a:cs typeface="Arial"/>
                        </a:rPr>
                        <a:t> </a:t>
                      </a:r>
                      <a:r>
                        <a:rPr lang="en-US" sz="1200" spc="15" dirty="0" smtClean="0">
                          <a:latin typeface="Arial"/>
                          <a:cs typeface="Arial"/>
                        </a:rPr>
                        <a:t>high</a:t>
                      </a:r>
                      <a:r>
                        <a:rPr lang="en-US" sz="1200" spc="5" dirty="0" smtClean="0">
                          <a:latin typeface="Arial"/>
                          <a:cs typeface="Arial"/>
                        </a:rPr>
                        <a:t>e</a:t>
                      </a:r>
                      <a:r>
                        <a:rPr lang="en-US" sz="1200" spc="-25" dirty="0" smtClean="0">
                          <a:latin typeface="Arial"/>
                          <a:cs typeface="Arial"/>
                        </a:rPr>
                        <a:t>s</a:t>
                      </a:r>
                      <a:r>
                        <a:rPr lang="en-US" sz="1200" spc="145" dirty="0" smtClean="0">
                          <a:latin typeface="Arial"/>
                          <a:cs typeface="Arial"/>
                        </a:rPr>
                        <a:t>t</a:t>
                      </a:r>
                      <a:r>
                        <a:rPr lang="en-US" sz="1200" spc="-10" dirty="0" smtClean="0">
                          <a:latin typeface="Arial"/>
                          <a:cs typeface="Arial"/>
                        </a:rPr>
                        <a:t> </a:t>
                      </a:r>
                      <a:r>
                        <a:rPr lang="en-US" sz="1200" spc="-75" dirty="0" smtClean="0">
                          <a:latin typeface="Arial"/>
                          <a:cs typeface="Arial"/>
                        </a:rPr>
                        <a:t>G</a:t>
                      </a:r>
                      <a:r>
                        <a:rPr lang="en-US" sz="1200" spc="-150" dirty="0" smtClean="0">
                          <a:latin typeface="Arial"/>
                          <a:cs typeface="Arial"/>
                        </a:rPr>
                        <a:t>P</a:t>
                      </a:r>
                      <a:r>
                        <a:rPr lang="en-US" sz="1200" spc="45" dirty="0" smtClean="0">
                          <a:latin typeface="Arial"/>
                          <a:cs typeface="Arial"/>
                        </a:rPr>
                        <a:t>A</a:t>
                      </a:r>
                      <a:r>
                        <a:rPr lang="en-US" sz="1200" spc="-10" dirty="0" smtClean="0">
                          <a:latin typeface="Arial"/>
                          <a:cs typeface="Arial"/>
                        </a:rPr>
                        <a:t> </a:t>
                      </a:r>
                      <a:r>
                        <a:rPr lang="en-US" sz="1200" spc="70" dirty="0" smtClean="0">
                          <a:latin typeface="Arial"/>
                          <a:cs typeface="Arial"/>
                        </a:rPr>
                        <a:t>at</a:t>
                      </a:r>
                      <a:r>
                        <a:rPr lang="en-US" sz="1200" spc="-10" dirty="0" smtClean="0">
                          <a:latin typeface="Arial"/>
                          <a:cs typeface="Arial"/>
                        </a:rPr>
                        <a:t> </a:t>
                      </a:r>
                      <a:r>
                        <a:rPr lang="en-US" sz="1200" spc="5" dirty="0" smtClean="0">
                          <a:latin typeface="Arial"/>
                          <a:cs typeface="Arial"/>
                        </a:rPr>
                        <a:t>end</a:t>
                      </a:r>
                      <a:r>
                        <a:rPr lang="en-US" sz="1200" spc="-10" dirty="0" smtClean="0">
                          <a:latin typeface="Arial"/>
                          <a:cs typeface="Arial"/>
                        </a:rPr>
                        <a:t> o</a:t>
                      </a:r>
                      <a:r>
                        <a:rPr lang="en-US" sz="1200" spc="100" dirty="0" smtClean="0">
                          <a:latin typeface="Arial"/>
                          <a:cs typeface="Arial"/>
                        </a:rPr>
                        <a:t>f</a:t>
                      </a:r>
                      <a:r>
                        <a:rPr lang="en-US" sz="1200" spc="-10" dirty="0" smtClean="0">
                          <a:latin typeface="Arial"/>
                          <a:cs typeface="Arial"/>
                        </a:rPr>
                        <a:t> </a:t>
                      </a:r>
                      <a:r>
                        <a:rPr lang="en-US" sz="1200" spc="80" dirty="0" smtClean="0">
                          <a:latin typeface="Arial"/>
                          <a:cs typeface="Arial"/>
                        </a:rPr>
                        <a:t>thi</a:t>
                      </a:r>
                      <a:r>
                        <a:rPr lang="en-US" sz="1200" spc="40" dirty="0" smtClean="0">
                          <a:latin typeface="Arial"/>
                          <a:cs typeface="Arial"/>
                        </a:rPr>
                        <a:t>r</a:t>
                      </a:r>
                      <a:r>
                        <a:rPr lang="en-US" sz="1200" spc="10" dirty="0" smtClean="0">
                          <a:latin typeface="Arial"/>
                          <a:cs typeface="Arial"/>
                        </a:rPr>
                        <a:t>d</a:t>
                      </a:r>
                      <a:r>
                        <a:rPr lang="en-US" sz="1200" spc="-10" dirty="0" smtClean="0">
                          <a:latin typeface="Arial"/>
                          <a:cs typeface="Arial"/>
                        </a:rPr>
                        <a:t> </a:t>
                      </a:r>
                      <a:r>
                        <a:rPr lang="en-US" sz="1200" spc="35" dirty="0" smtClean="0">
                          <a:latin typeface="Arial"/>
                          <a:cs typeface="Arial"/>
                        </a:rPr>
                        <a:t>y</a:t>
                      </a:r>
                      <a:r>
                        <a:rPr lang="en-US" sz="1200" spc="-20" dirty="0" smtClean="0">
                          <a:latin typeface="Arial"/>
                          <a:cs typeface="Arial"/>
                        </a:rPr>
                        <a:t>e</a:t>
                      </a:r>
                      <a:r>
                        <a:rPr lang="en-US" sz="1200" spc="-15" dirty="0" smtClean="0">
                          <a:latin typeface="Arial"/>
                          <a:cs typeface="Arial"/>
                        </a:rPr>
                        <a:t>a</a:t>
                      </a:r>
                      <a:r>
                        <a:rPr lang="en-US" sz="1200" spc="-50" dirty="0" smtClean="0">
                          <a:latin typeface="Arial"/>
                          <a:cs typeface="Arial"/>
                        </a:rPr>
                        <a:t>r</a:t>
                      </a:r>
                      <a:r>
                        <a:rPr lang="en-US" sz="1200" spc="-30" dirty="0" smtClean="0">
                          <a:latin typeface="Arial"/>
                          <a:cs typeface="Arial"/>
                        </a:rPr>
                        <a:t>,</a:t>
                      </a:r>
                      <a:r>
                        <a:rPr lang="en-US" sz="1200" spc="-10" dirty="0" smtClean="0">
                          <a:latin typeface="Arial"/>
                          <a:cs typeface="Arial"/>
                        </a:rPr>
                        <a:t> as w</a:t>
                      </a:r>
                      <a:r>
                        <a:rPr lang="en-US" sz="1200" spc="30" dirty="0" smtClean="0">
                          <a:latin typeface="Arial"/>
                          <a:cs typeface="Arial"/>
                        </a:rPr>
                        <a:t>ell</a:t>
                      </a:r>
                      <a:r>
                        <a:rPr lang="en-US" sz="1200" spc="-10" dirty="0" smtClean="0">
                          <a:latin typeface="Arial"/>
                          <a:cs typeface="Arial"/>
                        </a:rPr>
                        <a:t> as </a:t>
                      </a:r>
                      <a:r>
                        <a:rPr lang="en-US" sz="1200" dirty="0" smtClean="0">
                          <a:latin typeface="Arial"/>
                          <a:cs typeface="Arial"/>
                        </a:rPr>
                        <a:t>an </a:t>
                      </a:r>
                      <a:r>
                        <a:rPr lang="en-US" sz="1200" spc="30" dirty="0" smtClean="0">
                          <a:latin typeface="Arial"/>
                          <a:cs typeface="Arial"/>
                        </a:rPr>
                        <a:t>A+</a:t>
                      </a:r>
                      <a:r>
                        <a:rPr lang="en-US" sz="1200" spc="-10" dirty="0" smtClean="0">
                          <a:latin typeface="Arial"/>
                          <a:cs typeface="Arial"/>
                        </a:rPr>
                        <a:t> </a:t>
                      </a:r>
                      <a:r>
                        <a:rPr lang="en-US" sz="1200" spc="30" dirty="0" smtClean="0">
                          <a:latin typeface="Arial"/>
                          <a:cs typeface="Arial"/>
                        </a:rPr>
                        <a:t>in</a:t>
                      </a:r>
                      <a:r>
                        <a:rPr lang="en-US" sz="1200" spc="-10" dirty="0" smtClean="0">
                          <a:latin typeface="Arial"/>
                          <a:cs typeface="Arial"/>
                        </a:rPr>
                        <a:t> </a:t>
                      </a:r>
                      <a:r>
                        <a:rPr lang="en-US" sz="1200" spc="-40" dirty="0" smtClean="0">
                          <a:latin typeface="Arial"/>
                          <a:cs typeface="Arial"/>
                        </a:rPr>
                        <a:t>Ps</a:t>
                      </a:r>
                      <a:r>
                        <a:rPr lang="en-US" sz="1200" spc="35" dirty="0" smtClean="0">
                          <a:latin typeface="Arial"/>
                          <a:cs typeface="Arial"/>
                        </a:rPr>
                        <a:t>y</a:t>
                      </a:r>
                      <a:r>
                        <a:rPr lang="en-US" sz="1200" spc="25" dirty="0" smtClean="0">
                          <a:latin typeface="Arial"/>
                          <a:cs typeface="Arial"/>
                        </a:rPr>
                        <a:t>chology</a:t>
                      </a:r>
                      <a:r>
                        <a:rPr lang="en-US" sz="1200" spc="-10" dirty="0" smtClean="0">
                          <a:latin typeface="Arial"/>
                          <a:cs typeface="Arial"/>
                        </a:rPr>
                        <a:t> o</a:t>
                      </a:r>
                      <a:r>
                        <a:rPr lang="en-US" sz="1200" spc="100" dirty="0" smtClean="0">
                          <a:latin typeface="Arial"/>
                          <a:cs typeface="Arial"/>
                        </a:rPr>
                        <a:t>f</a:t>
                      </a:r>
                      <a:r>
                        <a:rPr lang="en-US" sz="1200" spc="-10" dirty="0" smtClean="0">
                          <a:latin typeface="Arial"/>
                          <a:cs typeface="Arial"/>
                        </a:rPr>
                        <a:t> </a:t>
                      </a:r>
                      <a:r>
                        <a:rPr lang="en-US" sz="1200" spc="-160" dirty="0" smtClean="0">
                          <a:latin typeface="Arial"/>
                          <a:cs typeface="Arial"/>
                        </a:rPr>
                        <a:t>W</a:t>
                      </a:r>
                      <a:r>
                        <a:rPr lang="en-US" sz="1200" spc="15" dirty="0" smtClean="0">
                          <a:latin typeface="Arial"/>
                          <a:cs typeface="Arial"/>
                        </a:rPr>
                        <a:t>omen</a:t>
                      </a:r>
                      <a:endParaRPr lang="en-US" sz="1200" dirty="0" smtClean="0">
                        <a:latin typeface="Arial"/>
                        <a:cs typeface="Arial"/>
                      </a:endParaRPr>
                    </a:p>
                  </a:txBody>
                  <a:tcPr/>
                </a:tc>
              </a:tr>
            </a:tbl>
          </a:graphicData>
        </a:graphic>
      </p:graphicFrame>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282" y="5732621"/>
            <a:ext cx="2673760" cy="2030174"/>
          </a:xfrm>
          <a:prstGeom prst="rect">
            <a:avLst/>
          </a:prstGeom>
          <a:solidFill>
            <a:schemeClr val="tx1"/>
          </a:solidFill>
        </p:spPr>
      </p:pic>
      <p:sp>
        <p:nvSpPr>
          <p:cNvPr id="16" name="TextBox 15"/>
          <p:cNvSpPr txBox="1"/>
          <p:nvPr/>
        </p:nvSpPr>
        <p:spPr>
          <a:xfrm>
            <a:off x="405865" y="7941156"/>
            <a:ext cx="2744177" cy="646331"/>
          </a:xfrm>
          <a:prstGeom prst="rect">
            <a:avLst/>
          </a:prstGeom>
          <a:solidFill>
            <a:schemeClr val="bg1">
              <a:lumMod val="85000"/>
            </a:schemeClr>
          </a:solidFill>
          <a:ln>
            <a:solidFill>
              <a:srgbClr val="FF0000"/>
            </a:solidFill>
          </a:ln>
        </p:spPr>
        <p:txBody>
          <a:bodyPr wrap="square" rtlCol="0">
            <a:spAutoFit/>
          </a:bodyPr>
          <a:lstStyle/>
          <a:p>
            <a:r>
              <a:rPr lang="en-US" sz="1200" dirty="0" smtClean="0">
                <a:latin typeface="Arial" charset="0"/>
                <a:ea typeface="Arial" charset="0"/>
                <a:cs typeface="Arial" charset="0"/>
              </a:rPr>
              <a:t>Above Left: Jaime </a:t>
            </a:r>
            <a:r>
              <a:rPr lang="en-US" sz="1200" dirty="0" err="1" smtClean="0">
                <a:latin typeface="Arial" charset="0"/>
                <a:ea typeface="Arial" charset="0"/>
                <a:cs typeface="Arial" charset="0"/>
              </a:rPr>
              <a:t>Cazes</a:t>
            </a:r>
            <a:r>
              <a:rPr lang="en-US" sz="1200" dirty="0" smtClean="0">
                <a:latin typeface="Arial" charset="0"/>
                <a:ea typeface="Arial" charset="0"/>
                <a:cs typeface="Arial" charset="0"/>
              </a:rPr>
              <a:t> receiving the Templeton </a:t>
            </a:r>
            <a:r>
              <a:rPr lang="en-US" sz="1200" dirty="0" err="1" smtClean="0">
                <a:latin typeface="Arial" charset="0"/>
                <a:ea typeface="Arial" charset="0"/>
                <a:cs typeface="Arial" charset="0"/>
              </a:rPr>
              <a:t>Honours</a:t>
            </a:r>
            <a:r>
              <a:rPr lang="en-US" sz="1200" dirty="0" smtClean="0">
                <a:latin typeface="Arial" charset="0"/>
                <a:ea typeface="Arial" charset="0"/>
                <a:cs typeface="Arial" charset="0"/>
              </a:rPr>
              <a:t> Thesis Award. Supervisor: Dr. Shayna Rosenbaum </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9898" y="5767676"/>
            <a:ext cx="2933813" cy="2030174"/>
          </a:xfrm>
          <a:prstGeom prst="rect">
            <a:avLst/>
          </a:prstGeom>
          <a:solidFill>
            <a:schemeClr val="tx1"/>
          </a:solidFill>
        </p:spPr>
      </p:pic>
      <p:sp>
        <p:nvSpPr>
          <p:cNvPr id="20" name="TextBox 19"/>
          <p:cNvSpPr txBox="1"/>
          <p:nvPr/>
        </p:nvSpPr>
        <p:spPr>
          <a:xfrm>
            <a:off x="3616810" y="7931245"/>
            <a:ext cx="2699987" cy="646331"/>
          </a:xfrm>
          <a:prstGeom prst="rect">
            <a:avLst/>
          </a:prstGeom>
          <a:solidFill>
            <a:schemeClr val="bg1">
              <a:lumMod val="85000"/>
            </a:schemeClr>
          </a:solidFill>
          <a:ln>
            <a:solidFill>
              <a:srgbClr val="FF0000"/>
            </a:solidFill>
          </a:ln>
        </p:spPr>
        <p:txBody>
          <a:bodyPr wrap="square" rtlCol="0">
            <a:spAutoFit/>
          </a:bodyPr>
          <a:lstStyle/>
          <a:p>
            <a:r>
              <a:rPr lang="en-US" sz="1200" dirty="0" smtClean="0">
                <a:latin typeface="Arial" charset="0"/>
                <a:ea typeface="Arial" charset="0"/>
                <a:cs typeface="Arial" charset="0"/>
              </a:rPr>
              <a:t>Below Left : Crystal </a:t>
            </a:r>
            <a:r>
              <a:rPr lang="en-US" sz="1200" dirty="0" err="1" smtClean="0">
                <a:latin typeface="Arial" charset="0"/>
                <a:ea typeface="Arial" charset="0"/>
                <a:cs typeface="Arial" charset="0"/>
              </a:rPr>
              <a:t>Heidari</a:t>
            </a:r>
            <a:r>
              <a:rPr lang="en-US" sz="1200" dirty="0" smtClean="0">
                <a:latin typeface="Arial" charset="0"/>
                <a:ea typeface="Arial" charset="0"/>
                <a:cs typeface="Arial" charset="0"/>
              </a:rPr>
              <a:t> receiving the Sandra </a:t>
            </a:r>
            <a:r>
              <a:rPr lang="en-US" sz="1200" dirty="0" err="1" smtClean="0">
                <a:latin typeface="Arial" charset="0"/>
                <a:ea typeface="Arial" charset="0"/>
                <a:cs typeface="Arial" charset="0"/>
              </a:rPr>
              <a:t>Pyke</a:t>
            </a:r>
            <a:r>
              <a:rPr lang="en-US" sz="1200" dirty="0" smtClean="0">
                <a:latin typeface="Arial" charset="0"/>
                <a:ea typeface="Arial" charset="0"/>
                <a:cs typeface="Arial" charset="0"/>
              </a:rPr>
              <a:t> Scholarship </a:t>
            </a:r>
          </a:p>
          <a:p>
            <a:endParaRPr lang="en-US" sz="1200" dirty="0">
              <a:latin typeface="Arial" charset="0"/>
              <a:ea typeface="Arial" charset="0"/>
              <a:cs typeface="Arial" charset="0"/>
            </a:endParaRPr>
          </a:p>
        </p:txBody>
      </p:sp>
      <p:sp>
        <p:nvSpPr>
          <p:cNvPr id="11"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45</a:t>
            </a:r>
            <a:endParaRPr dirty="0"/>
          </a:p>
        </p:txBody>
      </p:sp>
    </p:spTree>
    <p:extLst>
      <p:ext uri="{BB962C8B-B14F-4D97-AF65-F5344CB8AC3E}">
        <p14:creationId xmlns:p14="http://schemas.microsoft.com/office/powerpoint/2010/main" val="13153777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208" y="627136"/>
            <a:ext cx="6622540" cy="553998"/>
          </a:xfrm>
          <a:prstGeom prst="rect">
            <a:avLst/>
          </a:prstGeom>
        </p:spPr>
        <p:txBody>
          <a:bodyPr vert="horz" wrap="square" lIns="0" tIns="0" rIns="0" bIns="0" rtlCol="0">
            <a:spAutoFit/>
          </a:bodyPr>
          <a:lstStyle/>
          <a:p>
            <a:pPr marL="402590">
              <a:lnSpc>
                <a:spcPct val="100000"/>
              </a:lnSpc>
            </a:pPr>
            <a:r>
              <a:rPr spc="-195" dirty="0" smtClean="0"/>
              <a:t>R</a:t>
            </a:r>
            <a:r>
              <a:rPr spc="-60" dirty="0" smtClean="0"/>
              <a:t>es</a:t>
            </a:r>
            <a:r>
              <a:rPr spc="-50" dirty="0" smtClean="0"/>
              <a:t>e</a:t>
            </a:r>
            <a:r>
              <a:rPr spc="160" dirty="0" smtClean="0"/>
              <a:t>a</a:t>
            </a:r>
            <a:r>
              <a:rPr spc="5" dirty="0" smtClean="0"/>
              <a:t>r</a:t>
            </a:r>
            <a:r>
              <a:rPr spc="55" dirty="0" smtClean="0"/>
              <a:t>ch</a:t>
            </a:r>
            <a:r>
              <a:rPr spc="-30" dirty="0" smtClean="0"/>
              <a:t> </a:t>
            </a:r>
            <a:r>
              <a:rPr spc="75" dirty="0" smtClean="0"/>
              <a:t>A</a:t>
            </a:r>
            <a:r>
              <a:rPr spc="5" dirty="0" smtClean="0"/>
              <a:t>cc</a:t>
            </a:r>
            <a:r>
              <a:rPr spc="55" dirty="0" smtClean="0"/>
              <a:t>omplishme</a:t>
            </a:r>
            <a:r>
              <a:rPr lang="en-CA" spc="40" dirty="0" err="1" smtClean="0"/>
              <a:t>nts</a:t>
            </a:r>
            <a:endParaRPr spc="-20" dirty="0"/>
          </a:p>
        </p:txBody>
      </p:sp>
      <p:sp>
        <p:nvSpPr>
          <p:cNvPr id="10" name="TextBox 9"/>
          <p:cNvSpPr txBox="1"/>
          <p:nvPr/>
        </p:nvSpPr>
        <p:spPr>
          <a:xfrm>
            <a:off x="463731" y="1457688"/>
            <a:ext cx="6096000" cy="5116785"/>
          </a:xfrm>
          <a:prstGeom prst="rect">
            <a:avLst/>
          </a:prstGeom>
          <a:noFill/>
        </p:spPr>
        <p:txBody>
          <a:bodyPr wrap="square" rtlCol="0">
            <a:spAutoFit/>
          </a:bodyPr>
          <a:lstStyle/>
          <a:p>
            <a:pPr marL="12700" algn="ctr">
              <a:lnSpc>
                <a:spcPct val="100000"/>
              </a:lnSpc>
            </a:pPr>
            <a:r>
              <a:rPr lang="en-US" sz="2000" spc="140" dirty="0">
                <a:latin typeface="Arial"/>
                <a:cs typeface="Arial"/>
              </a:rPr>
              <a:t>B</a:t>
            </a:r>
            <a:r>
              <a:rPr lang="en-US" sz="2000" spc="-15" dirty="0">
                <a:latin typeface="Arial"/>
                <a:cs typeface="Arial"/>
              </a:rPr>
              <a:t>r</a:t>
            </a:r>
            <a:r>
              <a:rPr lang="en-US" sz="2000" spc="5" dirty="0">
                <a:latin typeface="Arial"/>
                <a:cs typeface="Arial"/>
              </a:rPr>
              <a:t>ain</a:t>
            </a:r>
            <a:r>
              <a:rPr lang="en-US" sz="2000" spc="5" dirty="0" smtClean="0">
                <a:latin typeface="Arial"/>
                <a:cs typeface="Arial"/>
              </a:rPr>
              <a:t>,</a:t>
            </a:r>
            <a:r>
              <a:rPr lang="en-US" sz="2000" spc="-20" dirty="0">
                <a:latin typeface="Arial"/>
                <a:cs typeface="Arial"/>
              </a:rPr>
              <a:t> </a:t>
            </a:r>
            <a:r>
              <a:rPr lang="en-US" sz="2000" spc="-20" dirty="0" err="1" smtClean="0">
                <a:latin typeface="Arial"/>
                <a:cs typeface="Arial"/>
              </a:rPr>
              <a:t>Behaviour</a:t>
            </a:r>
            <a:r>
              <a:rPr lang="en-US" sz="2000" spc="-20" dirty="0" smtClean="0">
                <a:latin typeface="Arial"/>
                <a:cs typeface="Arial"/>
              </a:rPr>
              <a:t>, &amp; Cognitive Sciences</a:t>
            </a:r>
          </a:p>
          <a:p>
            <a:pPr marL="12700" algn="ctr">
              <a:lnSpc>
                <a:spcPct val="100000"/>
              </a:lnSpc>
            </a:pPr>
            <a:endParaRPr lang="en-US" sz="2000" spc="-20" dirty="0" smtClean="0">
              <a:latin typeface="Arial"/>
              <a:cs typeface="Arial"/>
            </a:endParaRPr>
          </a:p>
          <a:p>
            <a:r>
              <a:rPr lang="en-US" sz="1200" dirty="0" smtClean="0">
                <a:solidFill>
                  <a:srgbClr val="C00000"/>
                </a:solidFill>
              </a:rPr>
              <a:t>*Ayala</a:t>
            </a:r>
            <a:r>
              <a:rPr lang="en-US" sz="1200" dirty="0">
                <a:solidFill>
                  <a:srgbClr val="C00000"/>
                </a:solidFill>
              </a:rPr>
              <a:t>, M</a:t>
            </a:r>
            <a:r>
              <a:rPr lang="en-US" sz="1200" dirty="0"/>
              <a:t>., ‘t Hart, B.M., </a:t>
            </a:r>
            <a:r>
              <a:rPr lang="en-US" sz="1200" dirty="0" err="1">
                <a:solidFill>
                  <a:srgbClr val="C00000"/>
                </a:solidFill>
              </a:rPr>
              <a:t>Henriques</a:t>
            </a:r>
            <a:r>
              <a:rPr lang="en-US" sz="1200" dirty="0">
                <a:solidFill>
                  <a:srgbClr val="C00000"/>
                </a:solidFill>
              </a:rPr>
              <a:t>, D.Y.P. </a:t>
            </a:r>
            <a:r>
              <a:rPr lang="en-US" sz="1200" dirty="0"/>
              <a:t>(2015) Concurrent adaptation to opposing </a:t>
            </a:r>
            <a:r>
              <a:rPr lang="en-US" sz="1200" dirty="0" err="1"/>
              <a:t>visuomotor</a:t>
            </a:r>
            <a:r>
              <a:rPr lang="en-US" sz="1200" dirty="0"/>
              <a:t> rotations by varying hand and body postures. </a:t>
            </a:r>
            <a:r>
              <a:rPr lang="en-US" sz="1200" i="1" dirty="0" err="1"/>
              <a:t>Exp</a:t>
            </a:r>
            <a:r>
              <a:rPr lang="en-US" sz="1200" i="1" dirty="0"/>
              <a:t> Brain Res</a:t>
            </a:r>
            <a:r>
              <a:rPr lang="en-US" sz="1200" dirty="0"/>
              <a:t>. 233, 3433-45. </a:t>
            </a:r>
            <a:endParaRPr lang="en-US" sz="1200" dirty="0" smtClean="0">
              <a:solidFill>
                <a:srgbClr val="C00000"/>
              </a:solidFill>
            </a:endParaRPr>
          </a:p>
          <a:p>
            <a:endParaRPr lang="en-US" sz="1200" dirty="0">
              <a:solidFill>
                <a:srgbClr val="C00000"/>
              </a:solidFill>
            </a:endParaRPr>
          </a:p>
          <a:p>
            <a:r>
              <a:rPr lang="en-US" sz="1200" dirty="0" smtClean="0">
                <a:solidFill>
                  <a:srgbClr val="C00000"/>
                </a:solidFill>
              </a:rPr>
              <a:t>*</a:t>
            </a:r>
            <a:r>
              <a:rPr lang="en-US" sz="1200" dirty="0" err="1" smtClean="0">
                <a:solidFill>
                  <a:srgbClr val="C00000"/>
                </a:solidFill>
              </a:rPr>
              <a:t>Cappadocia,D.C</a:t>
            </a:r>
            <a:r>
              <a:rPr lang="en-US" sz="1200" dirty="0"/>
              <a:t>., Monaco, S., </a:t>
            </a:r>
            <a:r>
              <a:rPr lang="en-US" sz="1200" dirty="0" smtClean="0"/>
              <a:t>*</a:t>
            </a:r>
            <a:r>
              <a:rPr lang="en-US" sz="1200" dirty="0" smtClean="0">
                <a:solidFill>
                  <a:srgbClr val="C00000"/>
                </a:solidFill>
              </a:rPr>
              <a:t>Chen</a:t>
            </a:r>
            <a:r>
              <a:rPr lang="en-US" sz="1200" dirty="0">
                <a:solidFill>
                  <a:srgbClr val="C00000"/>
                </a:solidFill>
              </a:rPr>
              <a:t>, Y., </a:t>
            </a:r>
            <a:r>
              <a:rPr lang="en-US" sz="1200" dirty="0" err="1" smtClean="0"/>
              <a:t>Blohm</a:t>
            </a:r>
            <a:r>
              <a:rPr lang="en-US" sz="1200" dirty="0"/>
              <a:t>, G.,&amp; </a:t>
            </a:r>
            <a:r>
              <a:rPr lang="en-US" sz="1200" dirty="0">
                <a:solidFill>
                  <a:srgbClr val="C00000"/>
                </a:solidFill>
              </a:rPr>
              <a:t>Crawford, J. D </a:t>
            </a:r>
            <a:r>
              <a:rPr lang="en-US" sz="1200" dirty="0"/>
              <a:t>(2016/2017). Temporal evolution of target representation, movement direction planning, and reach execution in occipital-parietal-frontal cortex: an fMRI study Cerebral Cortex CerCor-2016-00320 (e-pub ahead of print</a:t>
            </a:r>
            <a:r>
              <a:rPr lang="en-US" sz="1200" dirty="0" smtClean="0"/>
              <a:t>).</a:t>
            </a:r>
          </a:p>
          <a:p>
            <a:endParaRPr lang="en-US" sz="1200" dirty="0"/>
          </a:p>
          <a:p>
            <a:r>
              <a:rPr lang="en-US" sz="1200" dirty="0" err="1" smtClean="0"/>
              <a:t>Carnevale</a:t>
            </a:r>
            <a:r>
              <a:rPr lang="en-US" sz="1200" dirty="0" smtClean="0"/>
              <a:t> </a:t>
            </a:r>
            <a:r>
              <a:rPr lang="en-US" sz="1200" dirty="0"/>
              <a:t>MJ, </a:t>
            </a:r>
            <a:r>
              <a:rPr lang="en-US" sz="1200" dirty="0">
                <a:solidFill>
                  <a:srgbClr val="C00000"/>
                </a:solidFill>
              </a:rPr>
              <a:t>Harris LR </a:t>
            </a:r>
            <a:r>
              <a:rPr lang="en-US" sz="1200" dirty="0"/>
              <a:t>(2016) “Which way is up for a high pitch?” </a:t>
            </a:r>
            <a:r>
              <a:rPr lang="en-US" sz="1200" i="1" dirty="0" smtClean="0"/>
              <a:t>Multisensory Research 29: </a:t>
            </a:r>
            <a:r>
              <a:rPr lang="en-US" sz="1200" dirty="0" smtClean="0"/>
              <a:t>113-132. </a:t>
            </a:r>
          </a:p>
          <a:p>
            <a:pPr lvl="0"/>
            <a:endParaRPr lang="en-US" sz="1200" dirty="0"/>
          </a:p>
          <a:p>
            <a:r>
              <a:rPr lang="en-US" sz="1200" dirty="0" smtClean="0">
                <a:solidFill>
                  <a:srgbClr val="C00000"/>
                </a:solidFill>
              </a:rPr>
              <a:t>*</a:t>
            </a:r>
            <a:r>
              <a:rPr lang="en-US" sz="1200" dirty="0" err="1" smtClean="0">
                <a:solidFill>
                  <a:srgbClr val="C00000"/>
                </a:solidFill>
              </a:rPr>
              <a:t>Daemi</a:t>
            </a:r>
            <a:r>
              <a:rPr lang="en-US" sz="1200" dirty="0">
                <a:solidFill>
                  <a:srgbClr val="C00000"/>
                </a:solidFill>
              </a:rPr>
              <a:t>, M., Harris, L. R., &amp; Crawford, J. D</a:t>
            </a:r>
            <a:r>
              <a:rPr lang="en-US" sz="1200" dirty="0"/>
              <a:t>. (2016). Causal Inference for Cross-Modal Action Selection: A Computational Study in a Decision Making Framework. </a:t>
            </a:r>
            <a:r>
              <a:rPr lang="en-US" sz="1200" i="1" dirty="0"/>
              <a:t>Frontiers in Computational Neuroscience</a:t>
            </a:r>
            <a:r>
              <a:rPr lang="en-US" sz="1200" dirty="0"/>
              <a:t> </a:t>
            </a:r>
            <a:r>
              <a:rPr lang="en-US" sz="1200" dirty="0" smtClean="0"/>
              <a:t>23;10:62</a:t>
            </a:r>
            <a:endParaRPr lang="en-US" sz="1200" dirty="0"/>
          </a:p>
          <a:p>
            <a:endParaRPr lang="en-US" sz="1200" dirty="0" smtClean="0"/>
          </a:p>
          <a:p>
            <a:r>
              <a:rPr lang="en-US" sz="1200" dirty="0"/>
              <a:t>Dash, S., </a:t>
            </a:r>
            <a:r>
              <a:rPr lang="en-US" sz="1200" dirty="0" smtClean="0"/>
              <a:t>*</a:t>
            </a:r>
            <a:r>
              <a:rPr lang="en-US" sz="1200" dirty="0" err="1" smtClean="0">
                <a:solidFill>
                  <a:srgbClr val="C00000"/>
                </a:solidFill>
              </a:rPr>
              <a:t>Alipour-Nazari</a:t>
            </a:r>
            <a:r>
              <a:rPr lang="en-US" sz="1200" dirty="0">
                <a:solidFill>
                  <a:srgbClr val="C00000"/>
                </a:solidFill>
              </a:rPr>
              <a:t>, S</a:t>
            </a:r>
            <a:r>
              <a:rPr lang="en-US" sz="1200" dirty="0"/>
              <a:t>., </a:t>
            </a:r>
            <a:r>
              <a:rPr lang="en-US" sz="1200" dirty="0" smtClean="0"/>
              <a:t>Yan</a:t>
            </a:r>
            <a:r>
              <a:rPr lang="en-US" sz="1200" dirty="0"/>
              <a:t>, X., </a:t>
            </a:r>
            <a:r>
              <a:rPr lang="en-US" sz="1200" dirty="0" smtClean="0"/>
              <a:t>Wang</a:t>
            </a:r>
            <a:r>
              <a:rPr lang="en-US" sz="1200" dirty="0"/>
              <a:t>, H., </a:t>
            </a:r>
            <a:r>
              <a:rPr lang="en-US" sz="1200" dirty="0">
                <a:solidFill>
                  <a:srgbClr val="C00000"/>
                </a:solidFill>
              </a:rPr>
              <a:t>&amp; Crawford, J. D </a:t>
            </a:r>
            <a:r>
              <a:rPr lang="en-US" sz="1200" dirty="0"/>
              <a:t>(2016). Superior </a:t>
            </a:r>
            <a:r>
              <a:rPr lang="en-US" sz="1200" dirty="0" err="1"/>
              <a:t>colliculus</a:t>
            </a:r>
            <a:r>
              <a:rPr lang="en-US" sz="1200" dirty="0"/>
              <a:t> responses to attended, unattended, and spatially updated saccade targets during smooth pursuit eye movement. </a:t>
            </a:r>
            <a:r>
              <a:rPr lang="en-US" sz="1200" i="1" dirty="0" smtClean="0"/>
              <a:t>Frontiers </a:t>
            </a:r>
            <a:r>
              <a:rPr lang="en-US" sz="1200" i="1" dirty="0"/>
              <a:t>in Systems Neuroscience </a:t>
            </a:r>
            <a:r>
              <a:rPr lang="en-US" sz="1200" dirty="0"/>
              <a:t>2016 Apr 12;10:34. </a:t>
            </a:r>
            <a:endParaRPr lang="en-US" sz="1200" dirty="0" smtClean="0"/>
          </a:p>
          <a:p>
            <a:endParaRPr lang="en-US" sz="1200" dirty="0"/>
          </a:p>
          <a:p>
            <a:endParaRPr lang="en-US" sz="1200" dirty="0" smtClean="0"/>
          </a:p>
          <a:p>
            <a:pPr lvl="0"/>
            <a:endParaRPr lang="en-US" sz="1200" dirty="0"/>
          </a:p>
          <a:p>
            <a:pPr lvl="0"/>
            <a:endParaRPr lang="en-US" sz="1200" i="1" u="sng" dirty="0"/>
          </a:p>
          <a:p>
            <a:pPr lvl="0"/>
            <a:endParaRPr lang="en-US" sz="1200" dirty="0"/>
          </a:p>
        </p:txBody>
      </p:sp>
      <p:sp>
        <p:nvSpPr>
          <p:cNvPr id="3" name="TextBox 2"/>
          <p:cNvSpPr txBox="1"/>
          <p:nvPr/>
        </p:nvSpPr>
        <p:spPr>
          <a:xfrm>
            <a:off x="307020" y="8285510"/>
            <a:ext cx="6026742" cy="461665"/>
          </a:xfrm>
          <a:prstGeom prst="rect">
            <a:avLst/>
          </a:prstGeom>
          <a:noFill/>
        </p:spPr>
        <p:txBody>
          <a:bodyPr wrap="square" rtlCol="0">
            <a:spAutoFit/>
          </a:bodyPr>
          <a:lstStyle/>
          <a:p>
            <a:r>
              <a:rPr lang="en-US" sz="1200" dirty="0" smtClean="0">
                <a:solidFill>
                  <a:srgbClr val="C00000"/>
                </a:solidFill>
              </a:rPr>
              <a:t>Note: Faculty members’ names are red; Psychology students’ names are red and have an asterisk next to them.</a:t>
            </a:r>
            <a:endParaRPr lang="en-US" sz="1200" dirty="0">
              <a:solidFill>
                <a:srgbClr val="C0000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5518852"/>
            <a:ext cx="2903422" cy="2766658"/>
          </a:xfrm>
          <a:prstGeom prst="rect">
            <a:avLst/>
          </a:prstGeom>
          <a:ln>
            <a:solidFill>
              <a:schemeClr val="tx1"/>
            </a:solidFill>
          </a:ln>
        </p:spPr>
      </p:pic>
      <p:sp>
        <p:nvSpPr>
          <p:cNvPr id="8" name="TextBox 7"/>
          <p:cNvSpPr txBox="1"/>
          <p:nvPr/>
        </p:nvSpPr>
        <p:spPr>
          <a:xfrm>
            <a:off x="4416969" y="6372727"/>
            <a:ext cx="1916793" cy="954107"/>
          </a:xfrm>
          <a:prstGeom prst="rect">
            <a:avLst/>
          </a:prstGeom>
          <a:solidFill>
            <a:schemeClr val="bg1">
              <a:lumMod val="85000"/>
            </a:schemeClr>
          </a:solidFill>
          <a:ln>
            <a:solidFill>
              <a:srgbClr val="C00000"/>
            </a:solidFill>
          </a:ln>
        </p:spPr>
        <p:txBody>
          <a:bodyPr wrap="square" rtlCol="0">
            <a:spAutoFit/>
          </a:bodyPr>
          <a:lstStyle/>
          <a:p>
            <a:r>
              <a:rPr lang="en-US" sz="1400" dirty="0"/>
              <a:t>Left: </a:t>
            </a:r>
            <a:r>
              <a:rPr lang="en-US" sz="1400" dirty="0">
                <a:solidFill>
                  <a:srgbClr val="C00000"/>
                </a:solidFill>
              </a:rPr>
              <a:t>Dr. Suzanne MacDonald </a:t>
            </a:r>
            <a:r>
              <a:rPr lang="en-US" sz="1400" dirty="0"/>
              <a:t>in Kenya, </a:t>
            </a:r>
            <a:r>
              <a:rPr lang="en-US" sz="1400" dirty="0" smtClean="0"/>
              <a:t>Africa waiting for hyenas after nightfall. </a:t>
            </a:r>
            <a:endParaRPr lang="en-US" dirty="0"/>
          </a:p>
        </p:txBody>
      </p:sp>
      <p:sp>
        <p:nvSpPr>
          <p:cNvPr id="11"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1 </a:t>
            </a:r>
            <a:endParaRPr dirty="0"/>
          </a:p>
        </p:txBody>
      </p:sp>
    </p:spTree>
    <p:extLst>
      <p:ext uri="{BB962C8B-B14F-4D97-AF65-F5344CB8AC3E}">
        <p14:creationId xmlns:p14="http://schemas.microsoft.com/office/powerpoint/2010/main" val="7314294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30" y="622486"/>
            <a:ext cx="6622540" cy="553998"/>
          </a:xfrm>
        </p:spPr>
        <p:txBody>
          <a:bodyPr/>
          <a:lstStyle/>
          <a:p>
            <a:pPr algn="ctr"/>
            <a:r>
              <a:rPr lang="en-US" dirty="0"/>
              <a:t>Emerging Researchers</a:t>
            </a:r>
          </a:p>
        </p:txBody>
      </p:sp>
      <p:sp>
        <p:nvSpPr>
          <p:cNvPr id="7" name="TextBox 6"/>
          <p:cNvSpPr txBox="1"/>
          <p:nvPr/>
        </p:nvSpPr>
        <p:spPr>
          <a:xfrm>
            <a:off x="1781968" y="1426011"/>
            <a:ext cx="3696198" cy="830997"/>
          </a:xfrm>
          <a:prstGeom prst="rect">
            <a:avLst/>
          </a:prstGeom>
          <a:noFill/>
        </p:spPr>
        <p:txBody>
          <a:bodyPr wrap="square" rtlCol="0">
            <a:spAutoFit/>
          </a:bodyPr>
          <a:lstStyle/>
          <a:p>
            <a:r>
              <a:rPr lang="en-CA" sz="2400" spc="-40" dirty="0">
                <a:latin typeface="Arial" charset="0"/>
                <a:ea typeface="Arial" charset="0"/>
                <a:cs typeface="Arial" charset="0"/>
              </a:rPr>
              <a:t>Undergraduate Students </a:t>
            </a:r>
            <a:endParaRPr lang="en-CA" sz="2400" dirty="0">
              <a:latin typeface="Arial" charset="0"/>
              <a:ea typeface="Arial" charset="0"/>
              <a:cs typeface="Arial" charset="0"/>
            </a:endParaRPr>
          </a:p>
          <a:p>
            <a:endParaRPr lang="en-US" sz="2400" dirty="0">
              <a:latin typeface="Arial" charset="0"/>
              <a:ea typeface="Arial" charset="0"/>
              <a:cs typeface="Arial" charset="0"/>
            </a:endParaRPr>
          </a:p>
        </p:txBody>
      </p:sp>
      <p:graphicFrame>
        <p:nvGraphicFramePr>
          <p:cNvPr id="8" name="Table 7"/>
          <p:cNvGraphicFramePr>
            <a:graphicFrameLocks noGrp="1"/>
          </p:cNvGraphicFramePr>
          <p:nvPr>
            <p:extLst/>
          </p:nvPr>
        </p:nvGraphicFramePr>
        <p:xfrm>
          <a:off x="332238" y="2002557"/>
          <a:ext cx="6144761" cy="3636242"/>
        </p:xfrm>
        <a:graphic>
          <a:graphicData uri="http://schemas.openxmlformats.org/drawingml/2006/table">
            <a:tbl>
              <a:tblPr firstRow="1" bandRow="1">
                <a:tableStyleId>{21E4AEA4-8DFA-4A89-87EB-49C32662AFE0}</a:tableStyleId>
              </a:tblPr>
              <a:tblGrid>
                <a:gridCol w="1773957"/>
                <a:gridCol w="2287469"/>
                <a:gridCol w="2083335"/>
              </a:tblGrid>
              <a:tr h="887836">
                <a:tc>
                  <a:txBody>
                    <a:bodyPr/>
                    <a:lstStyle/>
                    <a:p>
                      <a:r>
                        <a:rPr lang="en-US" sz="1200" u="sng" dirty="0" smtClean="0">
                          <a:latin typeface="Arial" charset="0"/>
                          <a:ea typeface="Arial" charset="0"/>
                          <a:cs typeface="Arial" charset="0"/>
                        </a:rPr>
                        <a:t>Award</a:t>
                      </a:r>
                      <a:endParaRPr lang="en-US" sz="1200" u="sng" dirty="0">
                        <a:latin typeface="Arial" charset="0"/>
                        <a:ea typeface="Arial" charset="0"/>
                        <a:cs typeface="Arial" charset="0"/>
                      </a:endParaRP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200" spc="20" dirty="0" smtClean="0">
                          <a:latin typeface="Arial"/>
                          <a:cs typeface="Arial"/>
                        </a:rPr>
                        <a:t>I</a:t>
                      </a:r>
                      <a:r>
                        <a:rPr lang="en-US" sz="1200" spc="5" dirty="0" smtClean="0">
                          <a:latin typeface="Arial"/>
                          <a:cs typeface="Arial"/>
                        </a:rPr>
                        <a:t>v</a:t>
                      </a:r>
                      <a:r>
                        <a:rPr lang="en-US" sz="1200" dirty="0" smtClean="0">
                          <a:latin typeface="Arial"/>
                          <a:cs typeface="Arial"/>
                        </a:rPr>
                        <a:t>ana</a:t>
                      </a:r>
                      <a:r>
                        <a:rPr lang="en-US" sz="1200" spc="-10" dirty="0" smtClean="0">
                          <a:latin typeface="Arial"/>
                          <a:cs typeface="Arial"/>
                        </a:rPr>
                        <a:t> </a:t>
                      </a:r>
                      <a:r>
                        <a:rPr lang="en-US" sz="1200" dirty="0" err="1" smtClean="0">
                          <a:latin typeface="Arial"/>
                          <a:cs typeface="Arial"/>
                        </a:rPr>
                        <a:t>Gugli</a:t>
                      </a:r>
                      <a:r>
                        <a:rPr lang="en-US" sz="1200" spc="-10" dirty="0" err="1" smtClean="0">
                          <a:latin typeface="Arial"/>
                          <a:cs typeface="Arial"/>
                        </a:rPr>
                        <a:t>e</a:t>
                      </a:r>
                      <a:r>
                        <a:rPr lang="en-US" sz="1200" spc="125" dirty="0" err="1" smtClean="0">
                          <a:latin typeface="Arial"/>
                          <a:cs typeface="Arial"/>
                        </a:rPr>
                        <a:t>t</a:t>
                      </a:r>
                      <a:r>
                        <a:rPr lang="en-US" sz="1200" spc="95" dirty="0" err="1" smtClean="0">
                          <a:latin typeface="Arial"/>
                          <a:cs typeface="Arial"/>
                        </a:rPr>
                        <a:t>ti</a:t>
                      </a:r>
                      <a:r>
                        <a:rPr lang="en-US" sz="1200" spc="15" dirty="0" smtClean="0">
                          <a:latin typeface="Arial"/>
                          <a:cs typeface="Arial"/>
                        </a:rPr>
                        <a:t>-</a:t>
                      </a:r>
                      <a:r>
                        <a:rPr lang="en-US" sz="1200" spc="-25" dirty="0" smtClean="0">
                          <a:latin typeface="Arial"/>
                          <a:cs typeface="Arial"/>
                        </a:rPr>
                        <a:t>K</a:t>
                      </a:r>
                      <a:r>
                        <a:rPr lang="en-US" sz="1200" spc="40" dirty="0" smtClean="0">
                          <a:latin typeface="Arial"/>
                          <a:cs typeface="Arial"/>
                        </a:rPr>
                        <a:t>elly</a:t>
                      </a:r>
                      <a:r>
                        <a:rPr lang="en-US" sz="1200" spc="-10" dirty="0" smtClean="0">
                          <a:latin typeface="Arial"/>
                          <a:cs typeface="Arial"/>
                        </a:rPr>
                        <a:t> </a:t>
                      </a:r>
                      <a:r>
                        <a:rPr lang="en-US" sz="1200" spc="35" dirty="0" smtClean="0">
                          <a:latin typeface="Arial"/>
                          <a:cs typeface="Arial"/>
                        </a:rPr>
                        <a:t>Pri</a:t>
                      </a:r>
                      <a:r>
                        <a:rPr lang="en-US" sz="1200" spc="25" dirty="0" smtClean="0">
                          <a:latin typeface="Arial"/>
                          <a:cs typeface="Arial"/>
                        </a:rPr>
                        <a:t>z</a:t>
                      </a:r>
                      <a:r>
                        <a:rPr lang="en-US" sz="1200" spc="-10" dirty="0" smtClean="0">
                          <a:latin typeface="Arial"/>
                          <a:cs typeface="Arial"/>
                        </a:rPr>
                        <a:t>e </a:t>
                      </a:r>
                      <a:endParaRPr lang="en-US" sz="1200" dirty="0">
                        <a:latin typeface="Arial" charset="0"/>
                        <a:ea typeface="Arial" charset="0"/>
                        <a:cs typeface="Arial" charset="0"/>
                      </a:endParaRP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200" dirty="0" smtClean="0">
                          <a:latin typeface="Arial" charset="0"/>
                          <a:ea typeface="Arial" charset="0"/>
                          <a:cs typeface="Arial" charset="0"/>
                        </a:rPr>
                        <a:t>The W.B. </a:t>
                      </a:r>
                      <a:r>
                        <a:rPr lang="en-US" sz="1200" dirty="0" err="1" smtClean="0">
                          <a:latin typeface="Arial" charset="0"/>
                          <a:ea typeface="Arial" charset="0"/>
                          <a:cs typeface="Arial" charset="0"/>
                        </a:rPr>
                        <a:t>Goranson</a:t>
                      </a:r>
                      <a:r>
                        <a:rPr lang="en-US" sz="1200" baseline="0" dirty="0" smtClean="0">
                          <a:latin typeface="Arial" charset="0"/>
                          <a:ea typeface="Arial" charset="0"/>
                          <a:cs typeface="Arial" charset="0"/>
                        </a:rPr>
                        <a:t> Memorial Research Award</a:t>
                      </a:r>
                      <a:endParaRPr lang="en-US" sz="1200" dirty="0" smtClean="0">
                        <a:latin typeface="Arial"/>
                        <a:cs typeface="Arial"/>
                      </a:endParaRPr>
                    </a:p>
                  </a:txBody>
                  <a:tcPr/>
                </a:tc>
              </a:tr>
              <a:tr h="1007683">
                <a:tc>
                  <a:txBody>
                    <a:bodyPr/>
                    <a:lstStyle/>
                    <a:p>
                      <a:endParaRPr lang="en-US" sz="1200" u="sng" dirty="0" smtClean="0">
                        <a:latin typeface="Arial" charset="0"/>
                        <a:ea typeface="Arial" charset="0"/>
                        <a:cs typeface="Arial" charset="0"/>
                      </a:endParaRPr>
                    </a:p>
                    <a:p>
                      <a:r>
                        <a:rPr lang="en-US" sz="1200" u="sng" dirty="0" smtClean="0">
                          <a:latin typeface="Arial" charset="0"/>
                          <a:ea typeface="Arial" charset="0"/>
                          <a:cs typeface="Arial" charset="0"/>
                        </a:rPr>
                        <a:t>Recipients:</a:t>
                      </a:r>
                    </a:p>
                  </a:txBody>
                  <a:tcPr/>
                </a:tc>
                <a:tc>
                  <a:txBody>
                    <a:bodyPr/>
                    <a:lstStyle/>
                    <a:p>
                      <a:endParaRPr lang="en-US" sz="1200" dirty="0" smtClean="0">
                        <a:latin typeface="Arial" charset="0"/>
                        <a:ea typeface="Arial" charset="0"/>
                        <a:cs typeface="Arial" charset="0"/>
                      </a:endParaRPr>
                    </a:p>
                    <a:p>
                      <a:r>
                        <a:rPr lang="en-US" sz="1200" dirty="0" err="1" smtClean="0">
                          <a:latin typeface="Arial" charset="0"/>
                          <a:ea typeface="Arial" charset="0"/>
                          <a:cs typeface="Arial" charset="0"/>
                        </a:rPr>
                        <a:t>Raffi</a:t>
                      </a:r>
                      <a:r>
                        <a:rPr lang="en-US" sz="1200" dirty="0" smtClean="0">
                          <a:latin typeface="Arial" charset="0"/>
                          <a:ea typeface="Arial" charset="0"/>
                          <a:cs typeface="Arial" charset="0"/>
                        </a:rPr>
                        <a:t> </a:t>
                      </a:r>
                      <a:r>
                        <a:rPr lang="en-US" sz="1200" dirty="0" err="1" smtClean="0">
                          <a:latin typeface="Arial" charset="0"/>
                          <a:ea typeface="Arial" charset="0"/>
                          <a:cs typeface="Arial" charset="0"/>
                        </a:rPr>
                        <a:t>Aintablian</a:t>
                      </a:r>
                      <a:r>
                        <a:rPr lang="en-US" sz="1200" dirty="0" smtClean="0">
                          <a:latin typeface="Arial" charset="0"/>
                          <a:ea typeface="Arial" charset="0"/>
                          <a:cs typeface="Arial" charset="0"/>
                        </a:rPr>
                        <a:t> </a:t>
                      </a:r>
                    </a:p>
                  </a:txBody>
                  <a:tcPr/>
                </a:tc>
                <a:tc>
                  <a:txBody>
                    <a:bodyPr/>
                    <a:lstStyle/>
                    <a:p>
                      <a:endParaRPr lang="en-US" sz="1200" dirty="0" smtClean="0">
                        <a:latin typeface="Arial" charset="0"/>
                        <a:ea typeface="Arial" charset="0"/>
                        <a:cs typeface="Arial" charset="0"/>
                      </a:endParaRPr>
                    </a:p>
                    <a:p>
                      <a:r>
                        <a:rPr lang="en-US" sz="1200" dirty="0" err="1" smtClean="0">
                          <a:latin typeface="Arial" charset="0"/>
                          <a:ea typeface="Arial" charset="0"/>
                          <a:cs typeface="Arial" charset="0"/>
                        </a:rPr>
                        <a:t>Khushbu</a:t>
                      </a:r>
                      <a:r>
                        <a:rPr lang="en-US" sz="1200" dirty="0" smtClean="0">
                          <a:latin typeface="Arial" charset="0"/>
                          <a:ea typeface="Arial" charset="0"/>
                          <a:cs typeface="Arial" charset="0"/>
                        </a:rPr>
                        <a:t> Patel</a:t>
                      </a:r>
                    </a:p>
                    <a:p>
                      <a:r>
                        <a:rPr lang="en-US" sz="1200" dirty="0" smtClean="0">
                          <a:latin typeface="Arial" charset="0"/>
                          <a:ea typeface="Arial" charset="0"/>
                          <a:cs typeface="Arial" charset="0"/>
                        </a:rPr>
                        <a:t>Helena</a:t>
                      </a:r>
                      <a:r>
                        <a:rPr lang="en-US" sz="1200" baseline="0" dirty="0" smtClean="0">
                          <a:latin typeface="Arial" charset="0"/>
                          <a:ea typeface="Arial" charset="0"/>
                          <a:cs typeface="Arial" charset="0"/>
                        </a:rPr>
                        <a:t> Brown</a:t>
                      </a:r>
                    </a:p>
                    <a:p>
                      <a:r>
                        <a:rPr lang="en-US" sz="1200" baseline="0" dirty="0" err="1" smtClean="0">
                          <a:latin typeface="Arial" charset="0"/>
                          <a:ea typeface="Arial" charset="0"/>
                          <a:cs typeface="Arial" charset="0"/>
                        </a:rPr>
                        <a:t>Faraz</a:t>
                      </a:r>
                      <a:r>
                        <a:rPr lang="en-US" sz="1200" baseline="0" dirty="0" smtClean="0">
                          <a:latin typeface="Arial" charset="0"/>
                          <a:ea typeface="Arial" charset="0"/>
                          <a:cs typeface="Arial" charset="0"/>
                        </a:rPr>
                        <a:t> </a:t>
                      </a:r>
                      <a:r>
                        <a:rPr lang="en-US" sz="1200" baseline="0" dirty="0" err="1" smtClean="0">
                          <a:latin typeface="Arial" charset="0"/>
                          <a:ea typeface="Arial" charset="0"/>
                          <a:cs typeface="Arial" charset="0"/>
                        </a:rPr>
                        <a:t>Honarparvar</a:t>
                      </a:r>
                      <a:endParaRPr lang="en-US" sz="1200" dirty="0" smtClean="0">
                        <a:latin typeface="Arial" charset="0"/>
                        <a:ea typeface="Arial" charset="0"/>
                        <a:cs typeface="Arial" charset="0"/>
                      </a:endParaRPr>
                    </a:p>
                    <a:p>
                      <a:endParaRPr lang="en-US" sz="1200" dirty="0" smtClean="0">
                        <a:latin typeface="Arial" charset="0"/>
                        <a:ea typeface="Arial" charset="0"/>
                        <a:cs typeface="Arial" charset="0"/>
                      </a:endParaRPr>
                    </a:p>
                  </a:txBody>
                  <a:tcPr/>
                </a:tc>
              </a:tr>
              <a:tr h="1740723">
                <a:tc>
                  <a:txBody>
                    <a:bodyPr/>
                    <a:lstStyle/>
                    <a:p>
                      <a:endParaRPr lang="en-US" sz="1200" u="sng" dirty="0" smtClean="0">
                        <a:latin typeface="Arial" charset="0"/>
                        <a:ea typeface="Arial" charset="0"/>
                        <a:cs typeface="Arial" charset="0"/>
                      </a:endParaRPr>
                    </a:p>
                    <a:p>
                      <a:r>
                        <a:rPr lang="en-US" sz="1200" u="sng" dirty="0" smtClean="0">
                          <a:latin typeface="Arial" charset="0"/>
                          <a:ea typeface="Arial" charset="0"/>
                          <a:cs typeface="Arial" charset="0"/>
                        </a:rPr>
                        <a:t>Award</a:t>
                      </a:r>
                      <a:r>
                        <a:rPr lang="en-US" sz="1200" u="sng" baseline="0" dirty="0" smtClean="0">
                          <a:latin typeface="Arial" charset="0"/>
                          <a:ea typeface="Arial" charset="0"/>
                          <a:cs typeface="Arial" charset="0"/>
                        </a:rPr>
                        <a:t> Description:</a:t>
                      </a:r>
                      <a:endParaRPr lang="en-US" sz="1200" u="sng" dirty="0">
                        <a:latin typeface="Arial" charset="0"/>
                        <a:ea typeface="Arial" charset="0"/>
                        <a:cs typeface="Arial" charset="0"/>
                      </a:endParaRPr>
                    </a:p>
                  </a:txBody>
                  <a:tcPr/>
                </a:tc>
                <a:tc>
                  <a:txBody>
                    <a:bodyPr/>
                    <a:lstStyle/>
                    <a:p>
                      <a:endParaRPr lang="en-US" sz="1200" dirty="0" smtClean="0">
                        <a:latin typeface="Arial" charset="0"/>
                        <a:ea typeface="Arial" charset="0"/>
                        <a:cs typeface="Arial" charset="0"/>
                      </a:endParaRPr>
                    </a:p>
                    <a:p>
                      <a:r>
                        <a:rPr lang="en-US" sz="1200" dirty="0" smtClean="0">
                          <a:latin typeface="Arial" charset="0"/>
                          <a:ea typeface="Arial" charset="0"/>
                          <a:cs typeface="Arial" charset="0"/>
                        </a:rPr>
                        <a:t>Awarded to an undergraduate student using qualitative methods illuminating</a:t>
                      </a:r>
                      <a:r>
                        <a:rPr lang="en-US" sz="1200" baseline="0" dirty="0" smtClean="0">
                          <a:latin typeface="Arial" charset="0"/>
                          <a:ea typeface="Arial" charset="0"/>
                          <a:cs typeface="Arial" charset="0"/>
                        </a:rPr>
                        <a:t> </a:t>
                      </a:r>
                      <a:r>
                        <a:rPr lang="en-US" sz="1200" dirty="0" smtClean="0">
                          <a:latin typeface="Arial" charset="0"/>
                          <a:ea typeface="Arial" charset="0"/>
                          <a:cs typeface="Arial" charset="0"/>
                        </a:rPr>
                        <a:t>psychological processes</a:t>
                      </a:r>
                    </a:p>
                  </a:txBody>
                  <a:tcPr/>
                </a:tc>
                <a:tc>
                  <a:txBody>
                    <a:bodyPr/>
                    <a:lstStyle/>
                    <a:p>
                      <a:pPr marL="12700">
                        <a:lnSpc>
                          <a:spcPts val="1420"/>
                        </a:lnSpc>
                      </a:pPr>
                      <a:endParaRPr lang="en-US" sz="1200" spc="-30" dirty="0" smtClean="0">
                        <a:latin typeface="Arial"/>
                        <a:cs typeface="Arial"/>
                      </a:endParaRPr>
                    </a:p>
                    <a:p>
                      <a:pPr marL="12700">
                        <a:lnSpc>
                          <a:spcPts val="1420"/>
                        </a:lnSpc>
                      </a:pPr>
                      <a:r>
                        <a:rPr lang="en-US" sz="1200" spc="-30" dirty="0" smtClean="0">
                          <a:latin typeface="Arial"/>
                          <a:cs typeface="Arial"/>
                        </a:rPr>
                        <a:t>Aw</a:t>
                      </a:r>
                      <a:r>
                        <a:rPr lang="en-US" sz="1200" spc="50" dirty="0" smtClean="0">
                          <a:latin typeface="Arial"/>
                          <a:cs typeface="Arial"/>
                        </a:rPr>
                        <a:t>a</a:t>
                      </a:r>
                      <a:r>
                        <a:rPr lang="en-US" sz="1200" spc="-5" dirty="0" smtClean="0">
                          <a:latin typeface="Arial"/>
                          <a:cs typeface="Arial"/>
                        </a:rPr>
                        <a:t>r</a:t>
                      </a:r>
                      <a:r>
                        <a:rPr lang="en-US" sz="1200" spc="5" dirty="0" smtClean="0">
                          <a:latin typeface="Arial"/>
                          <a:cs typeface="Arial"/>
                        </a:rPr>
                        <a:t>ded</a:t>
                      </a:r>
                      <a:r>
                        <a:rPr lang="en-US" sz="1200" spc="-10" dirty="0" smtClean="0">
                          <a:latin typeface="Arial"/>
                          <a:cs typeface="Arial"/>
                        </a:rPr>
                        <a:t> </a:t>
                      </a:r>
                      <a:r>
                        <a:rPr lang="en-US" sz="1200" spc="120" dirty="0" smtClean="0">
                          <a:latin typeface="Arial"/>
                          <a:cs typeface="Arial"/>
                        </a:rPr>
                        <a:t>t</a:t>
                      </a:r>
                      <a:r>
                        <a:rPr lang="en-US" sz="1200" spc="10" dirty="0" smtClean="0">
                          <a:latin typeface="Arial"/>
                          <a:cs typeface="Arial"/>
                        </a:rPr>
                        <a:t>o</a:t>
                      </a:r>
                      <a:r>
                        <a:rPr lang="en-US" sz="1200" spc="-10" dirty="0" smtClean="0">
                          <a:latin typeface="Arial"/>
                          <a:cs typeface="Arial"/>
                        </a:rPr>
                        <a:t> 4</a:t>
                      </a:r>
                      <a:r>
                        <a:rPr lang="en-US" sz="1200" spc="-10" baseline="30000" dirty="0" smtClean="0">
                          <a:latin typeface="Arial"/>
                          <a:cs typeface="Arial"/>
                        </a:rPr>
                        <a:t>th</a:t>
                      </a:r>
                      <a:r>
                        <a:rPr lang="en-US" sz="1200" spc="-10" baseline="0" dirty="0" smtClean="0">
                          <a:latin typeface="Arial"/>
                          <a:cs typeface="Arial"/>
                        </a:rPr>
                        <a:t> year </a:t>
                      </a:r>
                      <a:r>
                        <a:rPr lang="en-US" sz="1200" spc="25" dirty="0" err="1" smtClean="0">
                          <a:latin typeface="Arial"/>
                          <a:cs typeface="Arial"/>
                        </a:rPr>
                        <a:t>Honou</a:t>
                      </a:r>
                      <a:r>
                        <a:rPr lang="en-US" sz="1200" spc="-10" dirty="0" err="1" smtClean="0">
                          <a:latin typeface="Arial"/>
                          <a:cs typeface="Arial"/>
                        </a:rPr>
                        <a:t>rs</a:t>
                      </a:r>
                      <a:r>
                        <a:rPr lang="en-US" sz="1200" spc="-10" dirty="0" smtClean="0">
                          <a:latin typeface="Arial"/>
                          <a:cs typeface="Arial"/>
                        </a:rPr>
                        <a:t> </a:t>
                      </a:r>
                      <a:r>
                        <a:rPr lang="en-US" sz="1200" spc="-25" dirty="0" smtClean="0">
                          <a:latin typeface="Arial"/>
                          <a:cs typeface="Arial"/>
                        </a:rPr>
                        <a:t>s</a:t>
                      </a:r>
                      <a:r>
                        <a:rPr lang="en-US" sz="1200" spc="135" dirty="0" smtClean="0">
                          <a:latin typeface="Arial"/>
                          <a:cs typeface="Arial"/>
                        </a:rPr>
                        <a:t>t</a:t>
                      </a:r>
                      <a:r>
                        <a:rPr lang="en-US" sz="1200" spc="5" dirty="0" smtClean="0">
                          <a:latin typeface="Arial"/>
                          <a:cs typeface="Arial"/>
                        </a:rPr>
                        <a:t>udents</a:t>
                      </a:r>
                      <a:r>
                        <a:rPr lang="en-US" sz="1200" spc="5" baseline="0" dirty="0" smtClean="0">
                          <a:latin typeface="Arial"/>
                          <a:cs typeface="Arial"/>
                        </a:rPr>
                        <a:t> to be used  for thesis research </a:t>
                      </a:r>
                      <a:endParaRPr lang="en-US" dirty="0"/>
                    </a:p>
                  </a:txBody>
                  <a:tcPr/>
                </a:tc>
              </a:tr>
            </a:tbl>
          </a:graphicData>
        </a:graphic>
      </p:graphicFrame>
      <p:sp>
        <p:nvSpPr>
          <p:cNvPr id="10" name="TextBox 9"/>
          <p:cNvSpPr txBox="1"/>
          <p:nvPr/>
        </p:nvSpPr>
        <p:spPr>
          <a:xfrm>
            <a:off x="332237" y="5731132"/>
            <a:ext cx="6144761" cy="369332"/>
          </a:xfrm>
          <a:prstGeom prst="rect">
            <a:avLst/>
          </a:prstGeom>
          <a:solidFill>
            <a:srgbClr val="C00000"/>
          </a:solidFill>
        </p:spPr>
        <p:txBody>
          <a:bodyPr wrap="square" rtlCol="0">
            <a:spAutoFit/>
          </a:bodyPr>
          <a:lstStyle/>
          <a:p>
            <a:pPr marL="12700">
              <a:lnSpc>
                <a:spcPct val="100000"/>
              </a:lnSpc>
            </a:pPr>
            <a:r>
              <a:rPr lang="en-US" spc="-40" dirty="0">
                <a:solidFill>
                  <a:schemeClr val="bg1"/>
                </a:solidFill>
                <a:latin typeface="Arial"/>
                <a:cs typeface="Arial"/>
              </a:rPr>
              <a:t>Ps</a:t>
            </a:r>
            <a:r>
              <a:rPr lang="en-US" spc="35" dirty="0">
                <a:solidFill>
                  <a:schemeClr val="bg1"/>
                </a:solidFill>
                <a:latin typeface="Arial"/>
                <a:cs typeface="Arial"/>
              </a:rPr>
              <a:t>y</a:t>
            </a:r>
            <a:r>
              <a:rPr lang="en-US" spc="25" dirty="0">
                <a:solidFill>
                  <a:schemeClr val="bg1"/>
                </a:solidFill>
                <a:latin typeface="Arial"/>
                <a:cs typeface="Arial"/>
              </a:rPr>
              <a:t>chology</a:t>
            </a:r>
            <a:r>
              <a:rPr lang="en-US" spc="-10" dirty="0">
                <a:solidFill>
                  <a:schemeClr val="bg1"/>
                </a:solidFill>
                <a:latin typeface="Arial"/>
                <a:cs typeface="Arial"/>
              </a:rPr>
              <a:t> </a:t>
            </a:r>
            <a:r>
              <a:rPr lang="en-US" spc="20" dirty="0">
                <a:solidFill>
                  <a:schemeClr val="bg1"/>
                </a:solidFill>
                <a:latin typeface="Arial"/>
                <a:cs typeface="Arial"/>
              </a:rPr>
              <a:t>Unde</a:t>
            </a:r>
            <a:r>
              <a:rPr lang="en-US" spc="-25" dirty="0">
                <a:solidFill>
                  <a:schemeClr val="bg1"/>
                </a:solidFill>
                <a:latin typeface="Arial"/>
                <a:cs typeface="Arial"/>
              </a:rPr>
              <a:t>r</a:t>
            </a:r>
            <a:r>
              <a:rPr lang="en-US" spc="70" dirty="0">
                <a:solidFill>
                  <a:schemeClr val="bg1"/>
                </a:solidFill>
                <a:latin typeface="Arial"/>
                <a:cs typeface="Arial"/>
              </a:rPr>
              <a:t>g</a:t>
            </a:r>
            <a:r>
              <a:rPr lang="en-US" spc="-5" dirty="0">
                <a:solidFill>
                  <a:schemeClr val="bg1"/>
                </a:solidFill>
                <a:latin typeface="Arial"/>
                <a:cs typeface="Arial"/>
              </a:rPr>
              <a:t>r</a:t>
            </a:r>
            <a:r>
              <a:rPr lang="en-US" spc="30" dirty="0">
                <a:solidFill>
                  <a:schemeClr val="bg1"/>
                </a:solidFill>
                <a:latin typeface="Arial"/>
                <a:cs typeface="Arial"/>
              </a:rPr>
              <a:t>adua</a:t>
            </a:r>
            <a:r>
              <a:rPr lang="en-US" spc="-10" dirty="0">
                <a:solidFill>
                  <a:schemeClr val="bg1"/>
                </a:solidFill>
                <a:latin typeface="Arial"/>
                <a:cs typeface="Arial"/>
              </a:rPr>
              <a:t>te B</a:t>
            </a:r>
            <a:r>
              <a:rPr lang="en-US" spc="15" dirty="0">
                <a:solidFill>
                  <a:schemeClr val="bg1"/>
                </a:solidFill>
                <a:latin typeface="Arial"/>
                <a:cs typeface="Arial"/>
              </a:rPr>
              <a:t>ook</a:t>
            </a:r>
            <a:r>
              <a:rPr lang="en-US" spc="-10" dirty="0">
                <a:solidFill>
                  <a:schemeClr val="bg1"/>
                </a:solidFill>
                <a:latin typeface="Arial"/>
                <a:cs typeface="Arial"/>
              </a:rPr>
              <a:t> </a:t>
            </a:r>
            <a:r>
              <a:rPr lang="en-US" spc="35" dirty="0">
                <a:solidFill>
                  <a:schemeClr val="bg1"/>
                </a:solidFill>
                <a:latin typeface="Arial"/>
                <a:cs typeface="Arial"/>
              </a:rPr>
              <a:t>Pri</a:t>
            </a:r>
            <a:r>
              <a:rPr lang="en-US" spc="25" dirty="0">
                <a:solidFill>
                  <a:schemeClr val="bg1"/>
                </a:solidFill>
                <a:latin typeface="Arial"/>
                <a:cs typeface="Arial"/>
              </a:rPr>
              <a:t>z</a:t>
            </a:r>
            <a:r>
              <a:rPr lang="en-US" spc="-25" dirty="0">
                <a:solidFill>
                  <a:schemeClr val="bg1"/>
                </a:solidFill>
                <a:latin typeface="Arial"/>
                <a:cs typeface="Arial"/>
              </a:rPr>
              <a:t>e</a:t>
            </a:r>
            <a:r>
              <a:rPr lang="en-US" spc="-10" dirty="0">
                <a:solidFill>
                  <a:schemeClr val="bg1"/>
                </a:solidFill>
                <a:latin typeface="Arial"/>
                <a:cs typeface="Arial"/>
              </a:rPr>
              <a:t>s</a:t>
            </a:r>
            <a:endParaRPr lang="en-US" dirty="0">
              <a:solidFill>
                <a:schemeClr val="bg1"/>
              </a:solidFill>
              <a:latin typeface="Arial"/>
              <a:cs typeface="Arial"/>
            </a:endParaRPr>
          </a:p>
        </p:txBody>
      </p:sp>
      <p:sp>
        <p:nvSpPr>
          <p:cNvPr id="11" name="TextBox 10"/>
          <p:cNvSpPr txBox="1"/>
          <p:nvPr/>
        </p:nvSpPr>
        <p:spPr>
          <a:xfrm>
            <a:off x="329802" y="6152973"/>
            <a:ext cx="6223398" cy="2123658"/>
          </a:xfrm>
          <a:prstGeom prst="rect">
            <a:avLst/>
          </a:prstGeom>
          <a:noFill/>
        </p:spPr>
        <p:txBody>
          <a:bodyPr wrap="square" rtlCol="0">
            <a:spAutoFit/>
          </a:bodyPr>
          <a:lstStyle/>
          <a:p>
            <a:r>
              <a:rPr lang="en-US" sz="1200" spc="-30" dirty="0">
                <a:latin typeface="Arial"/>
                <a:cs typeface="Arial"/>
              </a:rPr>
              <a:t>Aw</a:t>
            </a:r>
            <a:r>
              <a:rPr lang="en-US" sz="1200" spc="50" dirty="0">
                <a:latin typeface="Arial"/>
                <a:cs typeface="Arial"/>
              </a:rPr>
              <a:t>a</a:t>
            </a:r>
            <a:r>
              <a:rPr lang="en-US" sz="1200" spc="-5" dirty="0">
                <a:latin typeface="Arial"/>
                <a:cs typeface="Arial"/>
              </a:rPr>
              <a:t>r</a:t>
            </a:r>
            <a:r>
              <a:rPr lang="en-US" sz="1200" spc="5" dirty="0">
                <a:latin typeface="Arial"/>
                <a:cs typeface="Arial"/>
              </a:rPr>
              <a:t>ded</a:t>
            </a:r>
            <a:r>
              <a:rPr lang="en-US" sz="1200" spc="-10" dirty="0">
                <a:latin typeface="Arial"/>
                <a:cs typeface="Arial"/>
              </a:rPr>
              <a:t> </a:t>
            </a:r>
            <a:r>
              <a:rPr lang="en-US" sz="1200" spc="120" dirty="0">
                <a:latin typeface="Arial"/>
                <a:cs typeface="Arial"/>
              </a:rPr>
              <a:t>t</a:t>
            </a:r>
            <a:r>
              <a:rPr lang="en-US" sz="1200" spc="10" dirty="0">
                <a:latin typeface="Arial"/>
                <a:cs typeface="Arial"/>
              </a:rPr>
              <a:t>o</a:t>
            </a:r>
            <a:r>
              <a:rPr lang="en-US" sz="1200" spc="-10" dirty="0">
                <a:latin typeface="Arial"/>
                <a:cs typeface="Arial"/>
              </a:rPr>
              <a:t> </a:t>
            </a:r>
            <a:r>
              <a:rPr lang="en-US" sz="1200" spc="50" dirty="0">
                <a:latin typeface="Arial"/>
                <a:cs typeface="Arial"/>
              </a:rPr>
              <a:t>full-time</a:t>
            </a:r>
            <a:r>
              <a:rPr lang="en-US" sz="1200" spc="-10" dirty="0">
                <a:latin typeface="Arial"/>
                <a:cs typeface="Arial"/>
              </a:rPr>
              <a:t> </a:t>
            </a:r>
            <a:r>
              <a:rPr lang="en-US" sz="1200" spc="-40" dirty="0">
                <a:latin typeface="Arial"/>
                <a:cs typeface="Arial"/>
              </a:rPr>
              <a:t>Ps</a:t>
            </a:r>
            <a:r>
              <a:rPr lang="en-US" sz="1200" spc="35" dirty="0">
                <a:latin typeface="Arial"/>
                <a:cs typeface="Arial"/>
              </a:rPr>
              <a:t>y</a:t>
            </a:r>
            <a:r>
              <a:rPr lang="en-US" sz="1200" spc="25" dirty="0">
                <a:latin typeface="Arial"/>
                <a:cs typeface="Arial"/>
              </a:rPr>
              <a:t>chology</a:t>
            </a:r>
            <a:r>
              <a:rPr lang="en-US" sz="1200" spc="-10" dirty="0">
                <a:latin typeface="Arial"/>
                <a:cs typeface="Arial"/>
              </a:rPr>
              <a:t> </a:t>
            </a:r>
            <a:r>
              <a:rPr lang="en-US" sz="1200" spc="35" dirty="0">
                <a:latin typeface="Arial"/>
                <a:cs typeface="Arial"/>
              </a:rPr>
              <a:t>majo</a:t>
            </a:r>
            <a:r>
              <a:rPr lang="en-US" sz="1200" spc="-5" dirty="0">
                <a:latin typeface="Arial"/>
                <a:cs typeface="Arial"/>
              </a:rPr>
              <a:t>r</a:t>
            </a:r>
            <a:r>
              <a:rPr lang="en-US" sz="1200" spc="-10" dirty="0">
                <a:latin typeface="Arial"/>
                <a:cs typeface="Arial"/>
              </a:rPr>
              <a:t>s </a:t>
            </a:r>
            <a:r>
              <a:rPr lang="en-US" sz="1200" spc="55" dirty="0">
                <a:latin typeface="Arial"/>
                <a:cs typeface="Arial"/>
              </a:rPr>
              <a:t>with</a:t>
            </a:r>
            <a:r>
              <a:rPr lang="en-US" sz="1200" spc="-10" dirty="0">
                <a:latin typeface="Arial"/>
                <a:cs typeface="Arial"/>
              </a:rPr>
              <a:t> </a:t>
            </a:r>
            <a:r>
              <a:rPr lang="en-US" sz="1200" spc="50" dirty="0">
                <a:latin typeface="Arial"/>
                <a:cs typeface="Arial"/>
              </a:rPr>
              <a:t>the</a:t>
            </a:r>
            <a:r>
              <a:rPr lang="en-US" sz="1200" spc="-10" dirty="0">
                <a:latin typeface="Arial"/>
                <a:cs typeface="Arial"/>
              </a:rPr>
              <a:t> </a:t>
            </a:r>
            <a:r>
              <a:rPr lang="en-US" sz="1200" spc="15" dirty="0">
                <a:latin typeface="Arial"/>
                <a:cs typeface="Arial"/>
              </a:rPr>
              <a:t>high</a:t>
            </a:r>
            <a:r>
              <a:rPr lang="en-US" sz="1200" spc="5" dirty="0">
                <a:latin typeface="Arial"/>
                <a:cs typeface="Arial"/>
              </a:rPr>
              <a:t>e</a:t>
            </a:r>
            <a:r>
              <a:rPr lang="en-US" sz="1200" spc="-25" dirty="0">
                <a:latin typeface="Arial"/>
                <a:cs typeface="Arial"/>
              </a:rPr>
              <a:t>s</a:t>
            </a:r>
            <a:r>
              <a:rPr lang="en-US" sz="1200" spc="145" dirty="0">
                <a:latin typeface="Arial"/>
                <a:cs typeface="Arial"/>
              </a:rPr>
              <a:t>t</a:t>
            </a:r>
            <a:r>
              <a:rPr lang="en-US" sz="1200" spc="-10" dirty="0">
                <a:latin typeface="Arial"/>
                <a:cs typeface="Arial"/>
              </a:rPr>
              <a:t> </a:t>
            </a:r>
            <a:r>
              <a:rPr lang="en-US" sz="1200" spc="-25" dirty="0">
                <a:latin typeface="Arial"/>
                <a:cs typeface="Arial"/>
              </a:rPr>
              <a:t>ses</a:t>
            </a:r>
            <a:r>
              <a:rPr lang="en-US" sz="1200" spc="20" dirty="0">
                <a:latin typeface="Arial"/>
                <a:cs typeface="Arial"/>
              </a:rPr>
              <a:t>sional</a:t>
            </a:r>
            <a:r>
              <a:rPr lang="en-US" sz="1200" spc="-10" dirty="0">
                <a:latin typeface="Arial"/>
                <a:cs typeface="Arial"/>
              </a:rPr>
              <a:t> </a:t>
            </a:r>
            <a:r>
              <a:rPr lang="en-US" sz="1200" spc="-75" dirty="0">
                <a:latin typeface="Arial"/>
                <a:cs typeface="Arial"/>
              </a:rPr>
              <a:t>G</a:t>
            </a:r>
            <a:r>
              <a:rPr lang="en-US" sz="1200" spc="-150" dirty="0">
                <a:latin typeface="Arial"/>
                <a:cs typeface="Arial"/>
              </a:rPr>
              <a:t>P</a:t>
            </a:r>
            <a:r>
              <a:rPr lang="en-US" sz="1200" spc="45" dirty="0">
                <a:latin typeface="Arial"/>
                <a:cs typeface="Arial"/>
              </a:rPr>
              <a:t>A</a:t>
            </a:r>
            <a:r>
              <a:rPr lang="en-US" sz="1200" spc="-10" dirty="0">
                <a:latin typeface="Arial"/>
                <a:cs typeface="Arial"/>
              </a:rPr>
              <a:t> </a:t>
            </a:r>
            <a:r>
              <a:rPr lang="en-US" sz="1200" spc="30" dirty="0">
                <a:latin typeface="Arial"/>
                <a:cs typeface="Arial"/>
              </a:rPr>
              <a:t>in</a:t>
            </a:r>
            <a:r>
              <a:rPr lang="en-US" sz="1200" spc="20" dirty="0">
                <a:latin typeface="Arial"/>
                <a:cs typeface="Arial"/>
              </a:rPr>
              <a:t> </a:t>
            </a:r>
            <a:r>
              <a:rPr lang="en-US" sz="1200" spc="60" dirty="0">
                <a:latin typeface="Arial"/>
                <a:cs typeface="Arial"/>
              </a:rPr>
              <a:t>their</a:t>
            </a:r>
            <a:r>
              <a:rPr lang="en-US" sz="1200" spc="-10" dirty="0">
                <a:latin typeface="Arial"/>
                <a:cs typeface="Arial"/>
              </a:rPr>
              <a:t> </a:t>
            </a:r>
            <a:r>
              <a:rPr lang="en-US" sz="1200" spc="35" dirty="0" smtClean="0">
                <a:latin typeface="Arial"/>
                <a:cs typeface="Arial"/>
              </a:rPr>
              <a:t>y</a:t>
            </a:r>
            <a:r>
              <a:rPr lang="en-US" sz="1200" spc="-20" dirty="0" smtClean="0">
                <a:latin typeface="Arial"/>
                <a:cs typeface="Arial"/>
              </a:rPr>
              <a:t>e</a:t>
            </a:r>
            <a:r>
              <a:rPr lang="en-US" sz="1200" spc="40" dirty="0" smtClean="0">
                <a:latin typeface="Arial"/>
                <a:cs typeface="Arial"/>
              </a:rPr>
              <a:t>ar</a:t>
            </a:r>
          </a:p>
          <a:p>
            <a:pPr marL="171450" indent="-171450">
              <a:buFont typeface="Arial" charset="0"/>
              <a:buChar char="•"/>
            </a:pPr>
            <a:r>
              <a:rPr lang="en-US" sz="1200" spc="40" dirty="0" smtClean="0">
                <a:latin typeface="Arial"/>
                <a:cs typeface="Arial"/>
              </a:rPr>
              <a:t>2</a:t>
            </a:r>
            <a:r>
              <a:rPr lang="en-US" sz="1200" spc="40" baseline="30000" dirty="0" smtClean="0">
                <a:latin typeface="Arial"/>
                <a:cs typeface="Arial"/>
              </a:rPr>
              <a:t>nd</a:t>
            </a:r>
            <a:r>
              <a:rPr lang="en-US" sz="1200" spc="40" dirty="0" smtClean="0">
                <a:latin typeface="Arial"/>
                <a:cs typeface="Arial"/>
              </a:rPr>
              <a:t> year students</a:t>
            </a:r>
          </a:p>
          <a:p>
            <a:pPr marL="628650" lvl="1" indent="-171450">
              <a:buFont typeface="Arial" charset="0"/>
              <a:buChar char="•"/>
            </a:pPr>
            <a:r>
              <a:rPr lang="en-US" sz="1200" spc="40" dirty="0" err="1" smtClean="0">
                <a:solidFill>
                  <a:srgbClr val="C00000"/>
                </a:solidFill>
                <a:latin typeface="Arial"/>
                <a:cs typeface="Arial"/>
              </a:rPr>
              <a:t>Marette</a:t>
            </a:r>
            <a:r>
              <a:rPr lang="en-US" sz="1200" spc="40" dirty="0" smtClean="0">
                <a:solidFill>
                  <a:srgbClr val="C00000"/>
                </a:solidFill>
                <a:latin typeface="Arial"/>
                <a:cs typeface="Arial"/>
              </a:rPr>
              <a:t> </a:t>
            </a:r>
            <a:r>
              <a:rPr lang="en-US" sz="1200" spc="40" dirty="0" err="1" smtClean="0">
                <a:solidFill>
                  <a:srgbClr val="C00000"/>
                </a:solidFill>
                <a:latin typeface="Arial"/>
                <a:cs typeface="Arial"/>
              </a:rPr>
              <a:t>Abdelmaseh</a:t>
            </a:r>
            <a:endParaRPr lang="en-US" sz="1200" spc="40" dirty="0" smtClean="0">
              <a:solidFill>
                <a:srgbClr val="C00000"/>
              </a:solidFill>
              <a:latin typeface="Arial"/>
              <a:cs typeface="Arial"/>
            </a:endParaRPr>
          </a:p>
          <a:p>
            <a:pPr marL="628650" lvl="1" indent="-171450">
              <a:buFont typeface="Arial" charset="0"/>
              <a:buChar char="•"/>
            </a:pPr>
            <a:r>
              <a:rPr lang="en-US" sz="1200" spc="40" dirty="0" err="1" smtClean="0">
                <a:solidFill>
                  <a:srgbClr val="C00000"/>
                </a:solidFill>
                <a:latin typeface="Arial"/>
                <a:cs typeface="Arial"/>
              </a:rPr>
              <a:t>Chanhee</a:t>
            </a:r>
            <a:r>
              <a:rPr lang="en-US" sz="1200" spc="40" dirty="0" smtClean="0">
                <a:solidFill>
                  <a:srgbClr val="C00000"/>
                </a:solidFill>
                <a:latin typeface="Arial"/>
                <a:cs typeface="Arial"/>
              </a:rPr>
              <a:t> </a:t>
            </a:r>
            <a:r>
              <a:rPr lang="en-US" sz="1200" spc="40" dirty="0" err="1" smtClean="0">
                <a:solidFill>
                  <a:srgbClr val="C00000"/>
                </a:solidFill>
                <a:latin typeface="Arial"/>
                <a:cs typeface="Arial"/>
              </a:rPr>
              <a:t>Seo</a:t>
            </a:r>
            <a:endParaRPr lang="en-US" sz="1200" spc="40" dirty="0" smtClean="0">
              <a:solidFill>
                <a:srgbClr val="C00000"/>
              </a:solidFill>
              <a:latin typeface="Arial"/>
              <a:cs typeface="Arial"/>
            </a:endParaRPr>
          </a:p>
          <a:p>
            <a:pPr marL="171450" indent="-171450">
              <a:buFont typeface="Arial" charset="0"/>
              <a:buChar char="•"/>
            </a:pPr>
            <a:r>
              <a:rPr lang="en-US" sz="1200" spc="40" dirty="0" smtClean="0">
                <a:latin typeface="Arial"/>
                <a:cs typeface="Arial"/>
              </a:rPr>
              <a:t>3</a:t>
            </a:r>
            <a:r>
              <a:rPr lang="en-US" sz="1200" spc="40" baseline="30000" dirty="0" smtClean="0">
                <a:latin typeface="Arial"/>
                <a:cs typeface="Arial"/>
              </a:rPr>
              <a:t>rd</a:t>
            </a:r>
            <a:r>
              <a:rPr lang="en-US" sz="1200" spc="40" dirty="0" smtClean="0">
                <a:latin typeface="Arial"/>
                <a:cs typeface="Arial"/>
              </a:rPr>
              <a:t> year students</a:t>
            </a:r>
          </a:p>
          <a:p>
            <a:pPr marL="628650" lvl="1" indent="-171450">
              <a:buFont typeface="Arial" charset="0"/>
              <a:buChar char="•"/>
            </a:pPr>
            <a:r>
              <a:rPr lang="en-US" sz="1200" spc="40" dirty="0" smtClean="0">
                <a:solidFill>
                  <a:srgbClr val="C00000"/>
                </a:solidFill>
                <a:latin typeface="Arial"/>
                <a:cs typeface="Arial"/>
              </a:rPr>
              <a:t>Stefano Costa</a:t>
            </a:r>
          </a:p>
          <a:p>
            <a:pPr marL="628650" lvl="1" indent="-171450">
              <a:buFont typeface="Arial" charset="0"/>
              <a:buChar char="•"/>
            </a:pPr>
            <a:r>
              <a:rPr lang="en-US" sz="1200" spc="40" dirty="0" smtClean="0">
                <a:solidFill>
                  <a:srgbClr val="C00000"/>
                </a:solidFill>
                <a:latin typeface="Arial"/>
                <a:cs typeface="Arial"/>
              </a:rPr>
              <a:t>Noah </a:t>
            </a:r>
            <a:r>
              <a:rPr lang="en-US" sz="1200" spc="40" dirty="0" err="1" smtClean="0">
                <a:solidFill>
                  <a:srgbClr val="C00000"/>
                </a:solidFill>
                <a:latin typeface="Arial"/>
                <a:cs typeface="Arial"/>
              </a:rPr>
              <a:t>Gasner</a:t>
            </a:r>
            <a:endParaRPr lang="en-US" sz="1200" spc="40" dirty="0" smtClean="0">
              <a:solidFill>
                <a:srgbClr val="C00000"/>
              </a:solidFill>
              <a:latin typeface="Arial"/>
              <a:cs typeface="Arial"/>
            </a:endParaRPr>
          </a:p>
          <a:p>
            <a:pPr marL="628650" lvl="1" indent="-171450">
              <a:buFont typeface="Arial" charset="0"/>
              <a:buChar char="•"/>
            </a:pPr>
            <a:r>
              <a:rPr lang="en-US" sz="1200" spc="40" dirty="0">
                <a:solidFill>
                  <a:srgbClr val="C00000"/>
                </a:solidFill>
                <a:latin typeface="Arial"/>
                <a:cs typeface="Arial"/>
              </a:rPr>
              <a:t>Andrei </a:t>
            </a:r>
            <a:r>
              <a:rPr lang="en-US" sz="1200" spc="40" dirty="0" err="1" smtClean="0">
                <a:solidFill>
                  <a:srgbClr val="C00000"/>
                </a:solidFill>
                <a:latin typeface="Arial"/>
                <a:cs typeface="Arial"/>
              </a:rPr>
              <a:t>Nistor</a:t>
            </a:r>
            <a:endParaRPr lang="en-US" sz="1200" spc="40" dirty="0" smtClean="0">
              <a:solidFill>
                <a:srgbClr val="C00000"/>
              </a:solidFill>
              <a:latin typeface="Arial"/>
              <a:cs typeface="Arial"/>
            </a:endParaRPr>
          </a:p>
          <a:p>
            <a:pPr marL="171450" indent="-171450">
              <a:buFont typeface="Arial" charset="0"/>
              <a:buChar char="•"/>
            </a:pPr>
            <a:r>
              <a:rPr lang="en-US" sz="1200" spc="40" dirty="0" smtClean="0">
                <a:latin typeface="Arial"/>
                <a:cs typeface="Arial"/>
              </a:rPr>
              <a:t>4</a:t>
            </a:r>
            <a:r>
              <a:rPr lang="en-US" sz="1200" spc="40" baseline="30000" dirty="0" smtClean="0">
                <a:latin typeface="Arial"/>
                <a:cs typeface="Arial"/>
              </a:rPr>
              <a:t>th</a:t>
            </a:r>
            <a:r>
              <a:rPr lang="en-US" sz="1200" spc="40" dirty="0" smtClean="0">
                <a:latin typeface="Arial"/>
                <a:cs typeface="Arial"/>
              </a:rPr>
              <a:t> year students </a:t>
            </a:r>
          </a:p>
          <a:p>
            <a:pPr marL="628650" lvl="1" indent="-171450">
              <a:buFont typeface="Arial" charset="0"/>
              <a:buChar char="•"/>
            </a:pPr>
            <a:r>
              <a:rPr lang="en-US" sz="1200" spc="40" dirty="0" smtClean="0">
                <a:solidFill>
                  <a:srgbClr val="C00000"/>
                </a:solidFill>
                <a:latin typeface="Arial"/>
                <a:cs typeface="Arial"/>
              </a:rPr>
              <a:t>Nataly </a:t>
            </a:r>
            <a:r>
              <a:rPr lang="en-US" sz="1200" spc="40" dirty="0" err="1" smtClean="0">
                <a:solidFill>
                  <a:srgbClr val="C00000"/>
                </a:solidFill>
                <a:latin typeface="Arial"/>
                <a:cs typeface="Arial"/>
              </a:rPr>
              <a:t>Beribisky</a:t>
            </a:r>
            <a:endParaRPr lang="en-US" sz="1200" spc="40" dirty="0" smtClean="0">
              <a:solidFill>
                <a:srgbClr val="C00000"/>
              </a:solidFill>
              <a:latin typeface="Arial"/>
              <a:cs typeface="Arial"/>
            </a:endParaRPr>
          </a:p>
          <a:p>
            <a:pPr marL="628650" lvl="1" indent="-171450">
              <a:buFont typeface="Arial" charset="0"/>
              <a:buChar char="•"/>
            </a:pPr>
            <a:r>
              <a:rPr lang="en-US" sz="1200" spc="40" dirty="0" smtClean="0">
                <a:solidFill>
                  <a:srgbClr val="C00000"/>
                </a:solidFill>
                <a:latin typeface="Arial"/>
                <a:cs typeface="Arial"/>
              </a:rPr>
              <a:t>Ariel </a:t>
            </a:r>
            <a:r>
              <a:rPr lang="en-US" sz="1200" spc="40" dirty="0" err="1" smtClean="0">
                <a:solidFill>
                  <a:srgbClr val="C00000"/>
                </a:solidFill>
                <a:latin typeface="Arial"/>
                <a:cs typeface="Arial"/>
              </a:rPr>
              <a:t>Landa</a:t>
            </a:r>
            <a:endParaRPr lang="en-US" sz="1200" dirty="0">
              <a:solidFill>
                <a:srgbClr val="C00000"/>
              </a:solidFill>
              <a:latin typeface="Arial"/>
              <a:cs typeface="Aria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324756" y="6548667"/>
            <a:ext cx="2315737" cy="2141151"/>
          </a:xfrm>
          <a:prstGeom prst="rect">
            <a:avLst/>
          </a:prstGeom>
          <a:ln>
            <a:solidFill>
              <a:schemeClr val="tx1"/>
            </a:solidFill>
          </a:ln>
        </p:spPr>
      </p:pic>
      <p:sp>
        <p:nvSpPr>
          <p:cNvPr id="17" name="TextBox 16"/>
          <p:cNvSpPr txBox="1"/>
          <p:nvPr/>
        </p:nvSpPr>
        <p:spPr>
          <a:xfrm>
            <a:off x="2430417" y="6930956"/>
            <a:ext cx="1897742" cy="1015663"/>
          </a:xfrm>
          <a:prstGeom prst="rect">
            <a:avLst/>
          </a:prstGeom>
          <a:solidFill>
            <a:schemeClr val="bg1">
              <a:lumMod val="85000"/>
            </a:schemeClr>
          </a:solidFill>
          <a:ln>
            <a:solidFill>
              <a:srgbClr val="FF0000"/>
            </a:solidFill>
          </a:ln>
        </p:spPr>
        <p:txBody>
          <a:bodyPr wrap="square" rtlCol="0">
            <a:spAutoFit/>
          </a:bodyPr>
          <a:lstStyle/>
          <a:p>
            <a:r>
              <a:rPr lang="en-US" sz="1200" dirty="0" smtClean="0">
                <a:latin typeface="Arial" charset="0"/>
                <a:ea typeface="Arial" charset="0"/>
                <a:cs typeface="Arial" charset="0"/>
              </a:rPr>
              <a:t>Right: </a:t>
            </a:r>
            <a:r>
              <a:rPr lang="en-US" sz="1200" dirty="0" smtClean="0">
                <a:solidFill>
                  <a:srgbClr val="C00000"/>
                </a:solidFill>
                <a:latin typeface="Arial" charset="0"/>
                <a:ea typeface="Arial" charset="0"/>
                <a:cs typeface="Arial" charset="0"/>
              </a:rPr>
              <a:t>Dr. Doug McCann </a:t>
            </a:r>
            <a:r>
              <a:rPr lang="en-US" sz="1200" dirty="0" smtClean="0">
                <a:latin typeface="Arial" charset="0"/>
                <a:ea typeface="Arial" charset="0"/>
                <a:cs typeface="Arial" charset="0"/>
              </a:rPr>
              <a:t>at the Department of Psychology Orientation for Undergraduate Students </a:t>
            </a:r>
            <a:endParaRPr lang="en-US" sz="1200" dirty="0">
              <a:latin typeface="Arial" charset="0"/>
              <a:ea typeface="Arial" charset="0"/>
              <a:cs typeface="Arial" charset="0"/>
            </a:endParaRPr>
          </a:p>
        </p:txBody>
      </p:sp>
      <p:sp>
        <p:nvSpPr>
          <p:cNvPr id="12"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46</a:t>
            </a:r>
            <a:endParaRPr dirty="0"/>
          </a:p>
        </p:txBody>
      </p:sp>
    </p:spTree>
    <p:extLst>
      <p:ext uri="{BB962C8B-B14F-4D97-AF65-F5344CB8AC3E}">
        <p14:creationId xmlns:p14="http://schemas.microsoft.com/office/powerpoint/2010/main" val="13579047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15472"/>
            <a:ext cx="6622540" cy="553998"/>
          </a:xfrm>
        </p:spPr>
        <p:txBody>
          <a:bodyPr/>
          <a:lstStyle/>
          <a:p>
            <a:pPr algn="ctr"/>
            <a:r>
              <a:rPr lang="en-US" dirty="0" smtClean="0"/>
              <a:t>Emerging Researchers</a:t>
            </a:r>
            <a:endParaRPr lang="en-US" dirty="0"/>
          </a:p>
        </p:txBody>
      </p:sp>
      <p:sp>
        <p:nvSpPr>
          <p:cNvPr id="8" name="TextBox 7"/>
          <p:cNvSpPr txBox="1"/>
          <p:nvPr/>
        </p:nvSpPr>
        <p:spPr>
          <a:xfrm>
            <a:off x="245485" y="4302767"/>
            <a:ext cx="3162076" cy="1169551"/>
          </a:xfrm>
          <a:prstGeom prst="rect">
            <a:avLst/>
          </a:prstGeom>
          <a:solidFill>
            <a:schemeClr val="bg1">
              <a:lumMod val="85000"/>
            </a:schemeClr>
          </a:solidFill>
          <a:ln>
            <a:solidFill>
              <a:srgbClr val="FF0000"/>
            </a:solidFill>
          </a:ln>
        </p:spPr>
        <p:txBody>
          <a:bodyPr wrap="square" rtlCol="0">
            <a:spAutoFit/>
          </a:bodyPr>
          <a:lstStyle/>
          <a:p>
            <a:r>
              <a:rPr lang="en-US" sz="1400" dirty="0" smtClean="0">
                <a:ea typeface="Arial" charset="0"/>
                <a:cs typeface="Arial" charset="0"/>
              </a:rPr>
              <a:t>Above: </a:t>
            </a:r>
            <a:r>
              <a:rPr lang="en-US" sz="1400" dirty="0" smtClean="0">
                <a:solidFill>
                  <a:srgbClr val="C00000"/>
                </a:solidFill>
                <a:ea typeface="Arial" charset="0"/>
                <a:cs typeface="Arial" charset="0"/>
              </a:rPr>
              <a:t>Drs. Jennifer Steele and Joel Goldberg </a:t>
            </a:r>
            <a:r>
              <a:rPr lang="en-US" sz="1400" dirty="0" smtClean="0">
                <a:ea typeface="Arial" charset="0"/>
                <a:cs typeface="Arial" charset="0"/>
              </a:rPr>
              <a:t>(</a:t>
            </a:r>
            <a:r>
              <a:rPr lang="en-US" sz="1400" dirty="0" err="1" smtClean="0">
                <a:ea typeface="Arial" charset="0"/>
                <a:cs typeface="Arial" charset="0"/>
              </a:rPr>
              <a:t>centre</a:t>
            </a:r>
            <a:r>
              <a:rPr lang="en-US" sz="1400" dirty="0" smtClean="0">
                <a:ea typeface="Arial" charset="0"/>
                <a:cs typeface="Arial" charset="0"/>
              </a:rPr>
              <a:t>) with Psychology undergraduate health ambassadors at the Ontario Universities Fair (September 2016)</a:t>
            </a:r>
            <a:endParaRPr lang="en-US" sz="1400" dirty="0">
              <a:ea typeface="Arial" charset="0"/>
              <a:cs typeface="Arial" charset="0"/>
            </a:endParaRPr>
          </a:p>
        </p:txBody>
      </p:sp>
      <p:sp>
        <p:nvSpPr>
          <p:cNvPr id="12" name="TextBox 11"/>
          <p:cNvSpPr txBox="1"/>
          <p:nvPr/>
        </p:nvSpPr>
        <p:spPr>
          <a:xfrm>
            <a:off x="3638005" y="4336566"/>
            <a:ext cx="2955764" cy="1107996"/>
          </a:xfrm>
          <a:prstGeom prst="rect">
            <a:avLst/>
          </a:prstGeom>
          <a:solidFill>
            <a:schemeClr val="bg1">
              <a:lumMod val="85000"/>
            </a:schemeClr>
          </a:solidFill>
          <a:ln>
            <a:solidFill>
              <a:srgbClr val="FF0000"/>
            </a:solidFill>
          </a:ln>
        </p:spPr>
        <p:txBody>
          <a:bodyPr wrap="square" rtlCol="0">
            <a:spAutoFit/>
          </a:bodyPr>
          <a:lstStyle/>
          <a:p>
            <a:endParaRPr lang="en-US" sz="1200" dirty="0" smtClean="0">
              <a:latin typeface="Arial" charset="0"/>
              <a:ea typeface="Arial" charset="0"/>
              <a:cs typeface="Arial" charset="0"/>
            </a:endParaRPr>
          </a:p>
          <a:p>
            <a:r>
              <a:rPr lang="en-US" sz="1400" dirty="0" smtClean="0">
                <a:ea typeface="Arial" charset="0"/>
                <a:cs typeface="Arial" charset="0"/>
              </a:rPr>
              <a:t>Above: 2016 Undergraduate Psychology Student Association (UPSA) </a:t>
            </a:r>
          </a:p>
          <a:p>
            <a:endParaRPr lang="en-US" sz="1200" dirty="0">
              <a:latin typeface="Arial" charset="0"/>
              <a:ea typeface="Arial" charset="0"/>
              <a:cs typeface="Arial" charset="0"/>
            </a:endParaRPr>
          </a:p>
        </p:txBody>
      </p:sp>
      <p:sp>
        <p:nvSpPr>
          <p:cNvPr id="14" name="TextBox 13"/>
          <p:cNvSpPr txBox="1"/>
          <p:nvPr/>
        </p:nvSpPr>
        <p:spPr>
          <a:xfrm>
            <a:off x="1826523" y="1330903"/>
            <a:ext cx="3696198" cy="830997"/>
          </a:xfrm>
          <a:prstGeom prst="rect">
            <a:avLst/>
          </a:prstGeom>
          <a:noFill/>
        </p:spPr>
        <p:txBody>
          <a:bodyPr wrap="square" rtlCol="0">
            <a:spAutoFit/>
          </a:bodyPr>
          <a:lstStyle/>
          <a:p>
            <a:r>
              <a:rPr lang="en-CA" sz="2400" spc="-40" dirty="0">
                <a:latin typeface="Arial" charset="0"/>
                <a:ea typeface="Arial" charset="0"/>
                <a:cs typeface="Arial" charset="0"/>
              </a:rPr>
              <a:t>Undergraduate Students </a:t>
            </a:r>
            <a:endParaRPr lang="en-CA" sz="2400" dirty="0">
              <a:latin typeface="Arial" charset="0"/>
              <a:ea typeface="Arial" charset="0"/>
              <a:cs typeface="Arial" charset="0"/>
            </a:endParaRPr>
          </a:p>
          <a:p>
            <a:endParaRPr lang="en-US" sz="2400" dirty="0">
              <a:latin typeface="Arial" charset="0"/>
              <a:ea typeface="Arial" charset="0"/>
              <a:cs typeface="Arial"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8261" y="5952379"/>
            <a:ext cx="4038600" cy="2694504"/>
          </a:xfrm>
          <a:prstGeom prst="rect">
            <a:avLst/>
          </a:prstGeom>
        </p:spPr>
      </p:pic>
      <p:sp>
        <p:nvSpPr>
          <p:cNvPr id="16" name="TextBox 15"/>
          <p:cNvSpPr txBox="1"/>
          <p:nvPr/>
        </p:nvSpPr>
        <p:spPr>
          <a:xfrm>
            <a:off x="2019299" y="5639497"/>
            <a:ext cx="2819400" cy="307777"/>
          </a:xfrm>
          <a:prstGeom prst="rect">
            <a:avLst/>
          </a:prstGeom>
          <a:solidFill>
            <a:schemeClr val="bg1">
              <a:lumMod val="85000"/>
            </a:schemeClr>
          </a:solidFill>
          <a:ln>
            <a:solidFill>
              <a:srgbClr val="FF0000"/>
            </a:solidFill>
          </a:ln>
        </p:spPr>
        <p:txBody>
          <a:bodyPr wrap="square" rtlCol="0">
            <a:spAutoFit/>
          </a:bodyPr>
          <a:lstStyle/>
          <a:p>
            <a:pPr algn="ctr"/>
            <a:r>
              <a:rPr lang="en-US" sz="1400" dirty="0" smtClean="0">
                <a:ea typeface="Arial" charset="0"/>
                <a:cs typeface="Arial" charset="0"/>
              </a:rPr>
              <a:t>Fall Campus Day (November 2016)</a:t>
            </a:r>
            <a:endParaRPr lang="en-US" sz="1400" dirty="0">
              <a:ea typeface="Arial" charset="0"/>
              <a:cs typeface="Arial"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903967"/>
            <a:ext cx="3066400" cy="2299800"/>
          </a:xfrm>
          <a:prstGeom prst="rect">
            <a:avLst/>
          </a:prstGeom>
          <a:ln>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6028" y="1912755"/>
            <a:ext cx="3030978" cy="2313599"/>
          </a:xfrm>
          <a:prstGeom prst="rect">
            <a:avLst/>
          </a:prstGeom>
          <a:ln>
            <a:solidFill>
              <a:schemeClr val="tx1"/>
            </a:solidFill>
          </a:ln>
        </p:spPr>
      </p:pic>
      <p:sp>
        <p:nvSpPr>
          <p:cNvPr id="13"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47</a:t>
            </a:r>
            <a:endParaRPr dirty="0"/>
          </a:p>
        </p:txBody>
      </p:sp>
    </p:spTree>
    <p:extLst>
      <p:ext uri="{BB962C8B-B14F-4D97-AF65-F5344CB8AC3E}">
        <p14:creationId xmlns:p14="http://schemas.microsoft.com/office/powerpoint/2010/main" val="9961308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216" y="606628"/>
            <a:ext cx="6622540" cy="553998"/>
          </a:xfrm>
        </p:spPr>
        <p:txBody>
          <a:bodyPr/>
          <a:lstStyle/>
          <a:p>
            <a:pPr algn="ctr"/>
            <a:r>
              <a:rPr lang="en-US" dirty="0" smtClean="0"/>
              <a:t>Emerging Researchers</a:t>
            </a:r>
            <a:endParaRPr lang="en-US" dirty="0"/>
          </a:p>
        </p:txBody>
      </p:sp>
      <p:sp>
        <p:nvSpPr>
          <p:cNvPr id="3" name="Text Placeholder 2"/>
          <p:cNvSpPr>
            <a:spLocks noGrp="1"/>
          </p:cNvSpPr>
          <p:nvPr>
            <p:ph type="body" idx="1"/>
          </p:nvPr>
        </p:nvSpPr>
        <p:spPr>
          <a:xfrm>
            <a:off x="685800" y="1600200"/>
            <a:ext cx="5867400" cy="369332"/>
          </a:xfrm>
        </p:spPr>
        <p:txBody>
          <a:bodyPr/>
          <a:lstStyle/>
          <a:p>
            <a:pPr algn="ctr"/>
            <a:r>
              <a:rPr lang="en-CA" sz="2400" spc="-40" dirty="0" smtClean="0">
                <a:latin typeface="Arial" charset="0"/>
                <a:ea typeface="Arial" charset="0"/>
                <a:cs typeface="Arial" charset="0"/>
              </a:rPr>
              <a:t>Graduate Students &amp; Post-Doctoral Fellows</a:t>
            </a:r>
            <a:endParaRPr lang="en-US" sz="2400" dirty="0"/>
          </a:p>
        </p:txBody>
      </p:sp>
      <p:sp>
        <p:nvSpPr>
          <p:cNvPr id="6" name="TextBox 5"/>
          <p:cNvSpPr txBox="1"/>
          <p:nvPr/>
        </p:nvSpPr>
        <p:spPr>
          <a:xfrm>
            <a:off x="1952184" y="2173275"/>
            <a:ext cx="3334631" cy="646331"/>
          </a:xfrm>
          <a:prstGeom prst="rect">
            <a:avLst/>
          </a:prstGeom>
          <a:noFill/>
        </p:spPr>
        <p:txBody>
          <a:bodyPr wrap="none" rtlCol="0">
            <a:spAutoFit/>
          </a:bodyPr>
          <a:lstStyle/>
          <a:p>
            <a:r>
              <a:rPr lang="en-US" spc="60" dirty="0" smtClean="0">
                <a:latin typeface="Arial"/>
                <a:cs typeface="Arial"/>
              </a:rPr>
              <a:t>2</a:t>
            </a:r>
            <a:r>
              <a:rPr lang="en-US" dirty="0" smtClean="0">
                <a:latin typeface="Arial"/>
                <a:cs typeface="Arial"/>
              </a:rPr>
              <a:t>01</a:t>
            </a:r>
            <a:r>
              <a:rPr lang="en-US" spc="-20" dirty="0" smtClean="0">
                <a:latin typeface="Arial"/>
                <a:cs typeface="Arial"/>
              </a:rPr>
              <a:t>5</a:t>
            </a:r>
            <a:r>
              <a:rPr lang="en-US" spc="-30" dirty="0" smtClean="0">
                <a:latin typeface="Arial"/>
                <a:cs typeface="Arial"/>
              </a:rPr>
              <a:t>-</a:t>
            </a:r>
            <a:r>
              <a:rPr lang="en-US" spc="60" dirty="0" smtClean="0">
                <a:latin typeface="Arial"/>
                <a:cs typeface="Arial"/>
              </a:rPr>
              <a:t>2</a:t>
            </a:r>
            <a:r>
              <a:rPr lang="en-US" spc="-15" dirty="0" smtClean="0">
                <a:latin typeface="Arial"/>
                <a:cs typeface="Arial"/>
              </a:rPr>
              <a:t>016</a:t>
            </a:r>
            <a:r>
              <a:rPr lang="en-US" spc="-10" dirty="0" smtClean="0">
                <a:latin typeface="Arial"/>
                <a:cs typeface="Arial"/>
              </a:rPr>
              <a:t> </a:t>
            </a:r>
            <a:r>
              <a:rPr lang="en-US" spc="20" dirty="0">
                <a:latin typeface="Arial"/>
                <a:cs typeface="Arial"/>
              </a:rPr>
              <a:t>Major</a:t>
            </a:r>
            <a:r>
              <a:rPr lang="en-US" spc="-10" dirty="0">
                <a:latin typeface="Arial"/>
                <a:cs typeface="Arial"/>
              </a:rPr>
              <a:t> </a:t>
            </a:r>
            <a:r>
              <a:rPr lang="en-US" spc="-30" dirty="0">
                <a:latin typeface="Arial"/>
                <a:cs typeface="Arial"/>
              </a:rPr>
              <a:t>Aw</a:t>
            </a:r>
            <a:r>
              <a:rPr lang="en-US" spc="50" dirty="0">
                <a:latin typeface="Arial"/>
                <a:cs typeface="Arial"/>
              </a:rPr>
              <a:t>a</a:t>
            </a:r>
            <a:r>
              <a:rPr lang="en-US" spc="-5" dirty="0">
                <a:latin typeface="Arial"/>
                <a:cs typeface="Arial"/>
              </a:rPr>
              <a:t>r</a:t>
            </a:r>
            <a:r>
              <a:rPr lang="en-US" spc="10" dirty="0">
                <a:latin typeface="Arial"/>
                <a:cs typeface="Arial"/>
              </a:rPr>
              <a:t>d</a:t>
            </a:r>
            <a:r>
              <a:rPr lang="en-US" spc="-10" dirty="0">
                <a:latin typeface="Arial"/>
                <a:cs typeface="Arial"/>
              </a:rPr>
              <a:t> </a:t>
            </a:r>
            <a:r>
              <a:rPr lang="en-US" spc="-160" dirty="0">
                <a:latin typeface="Arial"/>
                <a:cs typeface="Arial"/>
              </a:rPr>
              <a:t>T</a:t>
            </a:r>
            <a:r>
              <a:rPr lang="en-US" spc="20" dirty="0">
                <a:latin typeface="Arial"/>
                <a:cs typeface="Arial"/>
              </a:rPr>
              <a:t>alli</a:t>
            </a:r>
            <a:r>
              <a:rPr lang="en-US" spc="25" dirty="0">
                <a:latin typeface="Arial"/>
                <a:cs typeface="Arial"/>
              </a:rPr>
              <a:t>e</a:t>
            </a:r>
            <a:r>
              <a:rPr lang="en-US" spc="-10" dirty="0">
                <a:latin typeface="Arial"/>
                <a:cs typeface="Arial"/>
              </a:rPr>
              <a:t>s</a:t>
            </a:r>
            <a:endParaRPr lang="en-US" dirty="0">
              <a:latin typeface="Arial"/>
              <a:cs typeface="Arial"/>
            </a:endParaRPr>
          </a:p>
          <a:p>
            <a:endParaRPr lang="en-US" dirty="0"/>
          </a:p>
        </p:txBody>
      </p:sp>
      <p:sp>
        <p:nvSpPr>
          <p:cNvPr id="7" name="TextBox 6"/>
          <p:cNvSpPr txBox="1"/>
          <p:nvPr/>
        </p:nvSpPr>
        <p:spPr>
          <a:xfrm>
            <a:off x="533001" y="2378903"/>
            <a:ext cx="6172995" cy="1754326"/>
          </a:xfrm>
          <a:prstGeom prst="rect">
            <a:avLst/>
          </a:prstGeom>
          <a:noFill/>
        </p:spPr>
        <p:txBody>
          <a:bodyPr wrap="square" rtlCol="0">
            <a:spAutoFit/>
          </a:bodyPr>
          <a:lstStyle/>
          <a:p>
            <a:endParaRPr lang="en-US" sz="1200" dirty="0"/>
          </a:p>
          <a:p>
            <a:r>
              <a:rPr lang="en-US" sz="1200" dirty="0" smtClean="0">
                <a:latin typeface="Arial" charset="0"/>
                <a:ea typeface="Arial" charset="0"/>
                <a:cs typeface="Arial" charset="0"/>
              </a:rPr>
              <a:t>• Ontario </a:t>
            </a:r>
            <a:r>
              <a:rPr lang="en-US" sz="1200" dirty="0">
                <a:latin typeface="Arial" charset="0"/>
                <a:ea typeface="Arial" charset="0"/>
                <a:cs typeface="Arial" charset="0"/>
              </a:rPr>
              <a:t>Graduate Scholarship: 18 at the MA level; 23 at the PhD level </a:t>
            </a:r>
            <a:endParaRPr lang="en-US" sz="1200" dirty="0" smtClean="0">
              <a:latin typeface="Arial" charset="0"/>
              <a:ea typeface="Arial" charset="0"/>
              <a:cs typeface="Arial" charset="0"/>
            </a:endParaRPr>
          </a:p>
          <a:p>
            <a:r>
              <a:rPr lang="en-US" sz="1200" dirty="0" smtClean="0">
                <a:latin typeface="Arial" charset="0"/>
                <a:ea typeface="Arial" charset="0"/>
                <a:cs typeface="Arial" charset="0"/>
              </a:rPr>
              <a:t>• Queen </a:t>
            </a:r>
            <a:r>
              <a:rPr lang="en-US" sz="1200" dirty="0">
                <a:latin typeface="Arial" charset="0"/>
                <a:ea typeface="Arial" charset="0"/>
                <a:cs typeface="Arial" charset="0"/>
              </a:rPr>
              <a:t>Elizabeth II Graduate Scholarship in Science and Technology: </a:t>
            </a:r>
            <a:r>
              <a:rPr lang="en-US" sz="1200" dirty="0" smtClean="0">
                <a:latin typeface="Arial" charset="0"/>
                <a:ea typeface="Arial" charset="0"/>
                <a:cs typeface="Arial" charset="0"/>
              </a:rPr>
              <a:t>1</a:t>
            </a:r>
            <a:endParaRPr lang="en-US" sz="1200" dirty="0">
              <a:latin typeface="Arial" charset="0"/>
              <a:ea typeface="Arial" charset="0"/>
              <a:cs typeface="Arial" charset="0"/>
            </a:endParaRPr>
          </a:p>
          <a:p>
            <a:r>
              <a:rPr lang="en-US" sz="1200" dirty="0" smtClean="0">
                <a:latin typeface="Arial" charset="0"/>
                <a:ea typeface="Arial" charset="0"/>
                <a:cs typeface="Arial" charset="0"/>
              </a:rPr>
              <a:t>• Canadian </a:t>
            </a:r>
            <a:r>
              <a:rPr lang="en-US" sz="1200" dirty="0">
                <a:latin typeface="Arial" charset="0"/>
                <a:ea typeface="Arial" charset="0"/>
                <a:cs typeface="Arial" charset="0"/>
              </a:rPr>
              <a:t>Institutes of Health Research (CIHR): 2 at the MA level: 6 at the </a:t>
            </a:r>
            <a:r>
              <a:rPr lang="en-US" sz="1200" dirty="0" smtClean="0">
                <a:latin typeface="Arial" charset="0"/>
                <a:ea typeface="Arial" charset="0"/>
                <a:cs typeface="Arial" charset="0"/>
              </a:rPr>
              <a:t>PhD </a:t>
            </a:r>
            <a:r>
              <a:rPr lang="en-US" sz="1200" dirty="0">
                <a:latin typeface="Arial" charset="0"/>
                <a:ea typeface="Arial" charset="0"/>
                <a:cs typeface="Arial" charset="0"/>
              </a:rPr>
              <a:t>level </a:t>
            </a:r>
          </a:p>
          <a:p>
            <a:r>
              <a:rPr lang="en-US" sz="1200" dirty="0" smtClean="0">
                <a:latin typeface="Arial" charset="0"/>
                <a:ea typeface="Arial" charset="0"/>
                <a:cs typeface="Arial" charset="0"/>
              </a:rPr>
              <a:t>• Natural </a:t>
            </a:r>
            <a:r>
              <a:rPr lang="en-US" sz="1200" dirty="0">
                <a:latin typeface="Arial" charset="0"/>
                <a:ea typeface="Arial" charset="0"/>
                <a:cs typeface="Arial" charset="0"/>
              </a:rPr>
              <a:t>Sciences and Engineering Research Council of Canada (NSERC): 1 at </a:t>
            </a:r>
          </a:p>
          <a:p>
            <a:r>
              <a:rPr lang="en-US" sz="1200" dirty="0">
                <a:latin typeface="Arial" charset="0"/>
                <a:ea typeface="Arial" charset="0"/>
                <a:cs typeface="Arial" charset="0"/>
              </a:rPr>
              <a:t>the MA level; 3 at the PhD level </a:t>
            </a:r>
          </a:p>
          <a:p>
            <a:r>
              <a:rPr lang="en-US" sz="1200" dirty="0" smtClean="0">
                <a:latin typeface="Arial" charset="0"/>
                <a:ea typeface="Arial" charset="0"/>
                <a:cs typeface="Arial" charset="0"/>
              </a:rPr>
              <a:t>• Social </a:t>
            </a:r>
            <a:r>
              <a:rPr lang="en-US" sz="1200" dirty="0">
                <a:latin typeface="Arial" charset="0"/>
                <a:ea typeface="Arial" charset="0"/>
                <a:cs typeface="Arial" charset="0"/>
              </a:rPr>
              <a:t>Sciences and Humanities Research Council of Canada (SSHRC): 9 at </a:t>
            </a:r>
          </a:p>
          <a:p>
            <a:r>
              <a:rPr lang="en-US" sz="1200" dirty="0">
                <a:latin typeface="Arial" charset="0"/>
                <a:ea typeface="Arial" charset="0"/>
                <a:cs typeface="Arial" charset="0"/>
              </a:rPr>
              <a:t>the MA level, 7 at the PhD level </a:t>
            </a:r>
          </a:p>
          <a:p>
            <a:r>
              <a:rPr lang="en-US" sz="1200" dirty="0" smtClean="0">
                <a:latin typeface="Arial" charset="0"/>
                <a:ea typeface="Arial" charset="0"/>
                <a:cs typeface="Arial" charset="0"/>
              </a:rPr>
              <a:t>• Susan </a:t>
            </a:r>
            <a:r>
              <a:rPr lang="en-US" sz="1200" dirty="0">
                <a:latin typeface="Arial" charset="0"/>
                <a:ea typeface="Arial" charset="0"/>
                <a:cs typeface="Arial" charset="0"/>
              </a:rPr>
              <a:t>Mann </a:t>
            </a:r>
            <a:r>
              <a:rPr lang="en-US" sz="1200" dirty="0" smtClean="0">
                <a:latin typeface="Arial" charset="0"/>
                <a:ea typeface="Arial" charset="0"/>
                <a:cs typeface="Arial" charset="0"/>
              </a:rPr>
              <a:t>Dissertation </a:t>
            </a:r>
            <a:r>
              <a:rPr lang="en-US" sz="1200" dirty="0">
                <a:latin typeface="Arial" charset="0"/>
                <a:ea typeface="Arial" charset="0"/>
                <a:cs typeface="Arial" charset="0"/>
              </a:rPr>
              <a:t>Scholarship: 1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678" y="4896547"/>
            <a:ext cx="6201522" cy="3710006"/>
          </a:xfrm>
          <a:prstGeom prst="rect">
            <a:avLst/>
          </a:prstGeom>
          <a:ln>
            <a:solidFill>
              <a:srgbClr val="C00000"/>
            </a:solidFill>
          </a:ln>
        </p:spPr>
      </p:pic>
      <p:sp>
        <p:nvSpPr>
          <p:cNvPr id="9" name="TextBox 8"/>
          <p:cNvSpPr txBox="1"/>
          <p:nvPr/>
        </p:nvSpPr>
        <p:spPr>
          <a:xfrm>
            <a:off x="331625" y="4202769"/>
            <a:ext cx="6203427" cy="523220"/>
          </a:xfrm>
          <a:prstGeom prst="rect">
            <a:avLst/>
          </a:prstGeom>
          <a:solidFill>
            <a:schemeClr val="bg1">
              <a:lumMod val="85000"/>
            </a:schemeClr>
          </a:solidFill>
          <a:ln>
            <a:solidFill>
              <a:srgbClr val="C00000"/>
            </a:solidFill>
          </a:ln>
        </p:spPr>
        <p:txBody>
          <a:bodyPr wrap="square" rtlCol="0">
            <a:spAutoFit/>
          </a:bodyPr>
          <a:lstStyle/>
          <a:p>
            <a:r>
              <a:rPr lang="en-US" sz="1400" spc="25" dirty="0" smtClean="0">
                <a:cs typeface="Arial"/>
              </a:rPr>
              <a:t>Below</a:t>
            </a:r>
            <a:r>
              <a:rPr lang="en-US" sz="1400" spc="-20" dirty="0" smtClean="0">
                <a:cs typeface="Arial"/>
              </a:rPr>
              <a:t>:</a:t>
            </a:r>
            <a:r>
              <a:rPr lang="en-US" sz="1400" spc="-10" dirty="0" smtClean="0">
                <a:cs typeface="Arial"/>
              </a:rPr>
              <a:t> </a:t>
            </a:r>
            <a:r>
              <a:rPr lang="en-US" sz="1400" spc="-15" dirty="0">
                <a:cs typeface="Arial"/>
              </a:rPr>
              <a:t>a</a:t>
            </a:r>
            <a:r>
              <a:rPr lang="en-US" sz="1400" spc="-10" dirty="0">
                <a:cs typeface="Arial"/>
              </a:rPr>
              <a:t> </a:t>
            </a:r>
            <a:r>
              <a:rPr lang="en-US" sz="1400" spc="10" dirty="0">
                <a:cs typeface="Arial"/>
              </a:rPr>
              <a:t>ph</a:t>
            </a:r>
            <a:r>
              <a:rPr lang="en-US" sz="1400" dirty="0">
                <a:cs typeface="Arial"/>
              </a:rPr>
              <a:t>o</a:t>
            </a:r>
            <a:r>
              <a:rPr lang="en-US" sz="1400" spc="120" dirty="0">
                <a:cs typeface="Arial"/>
              </a:rPr>
              <a:t>t</a:t>
            </a:r>
            <a:r>
              <a:rPr lang="en-US" sz="1400" spc="10" dirty="0">
                <a:cs typeface="Arial"/>
              </a:rPr>
              <a:t>o</a:t>
            </a:r>
            <a:r>
              <a:rPr lang="en-US" sz="1400" spc="-10" dirty="0">
                <a:cs typeface="Arial"/>
              </a:rPr>
              <a:t> o</a:t>
            </a:r>
            <a:r>
              <a:rPr lang="en-US" sz="1400" spc="100" dirty="0">
                <a:cs typeface="Arial"/>
              </a:rPr>
              <a:t>f</a:t>
            </a:r>
            <a:r>
              <a:rPr lang="en-US" sz="1400" spc="-10" dirty="0">
                <a:cs typeface="Arial"/>
              </a:rPr>
              <a:t> </a:t>
            </a:r>
            <a:r>
              <a:rPr lang="en-US" sz="1400" spc="50" dirty="0">
                <a:cs typeface="Arial"/>
              </a:rPr>
              <a:t>the</a:t>
            </a:r>
            <a:r>
              <a:rPr lang="en-US" sz="1400" spc="-10" dirty="0">
                <a:cs typeface="Arial"/>
              </a:rPr>
              <a:t> </a:t>
            </a:r>
            <a:r>
              <a:rPr lang="en-US" sz="1400" spc="20" dirty="0">
                <a:cs typeface="Arial"/>
              </a:rPr>
              <a:t>Unde</a:t>
            </a:r>
            <a:r>
              <a:rPr lang="en-US" sz="1400" spc="-25" dirty="0">
                <a:cs typeface="Arial"/>
              </a:rPr>
              <a:t>r</a:t>
            </a:r>
            <a:r>
              <a:rPr lang="en-US" sz="1400" spc="70" dirty="0">
                <a:cs typeface="Arial"/>
              </a:rPr>
              <a:t>g</a:t>
            </a:r>
            <a:r>
              <a:rPr lang="en-US" sz="1400" spc="-5" dirty="0">
                <a:cs typeface="Arial"/>
              </a:rPr>
              <a:t>r</a:t>
            </a:r>
            <a:r>
              <a:rPr lang="en-US" sz="1400" spc="30" dirty="0">
                <a:cs typeface="Arial"/>
              </a:rPr>
              <a:t>adua</a:t>
            </a:r>
            <a:r>
              <a:rPr lang="en-US" sz="1400" spc="-10" dirty="0">
                <a:cs typeface="Arial"/>
              </a:rPr>
              <a:t>te </a:t>
            </a:r>
            <a:r>
              <a:rPr lang="en-US" sz="1400" spc="5" dirty="0">
                <a:cs typeface="Arial"/>
              </a:rPr>
              <a:t>and</a:t>
            </a:r>
            <a:r>
              <a:rPr lang="en-US" sz="1400" spc="-10" dirty="0">
                <a:cs typeface="Arial"/>
              </a:rPr>
              <a:t> </a:t>
            </a:r>
            <a:r>
              <a:rPr lang="en-US" sz="1400" spc="-20" dirty="0">
                <a:cs typeface="Arial"/>
              </a:rPr>
              <a:t>G</a:t>
            </a:r>
            <a:r>
              <a:rPr lang="en-US" sz="1400" spc="-55" dirty="0">
                <a:cs typeface="Arial"/>
              </a:rPr>
              <a:t>r</a:t>
            </a:r>
            <a:r>
              <a:rPr lang="en-US" sz="1400" spc="30" dirty="0">
                <a:cs typeface="Arial"/>
              </a:rPr>
              <a:t>adua</a:t>
            </a:r>
            <a:r>
              <a:rPr lang="en-US" sz="1400" spc="-10" dirty="0">
                <a:cs typeface="Arial"/>
              </a:rPr>
              <a:t>te </a:t>
            </a:r>
            <a:r>
              <a:rPr lang="en-US" sz="1400" spc="-35" dirty="0">
                <a:cs typeface="Arial"/>
              </a:rPr>
              <a:t>a</a:t>
            </a:r>
            <a:r>
              <a:rPr lang="en-US" sz="1400" spc="-30" dirty="0">
                <a:cs typeface="Arial"/>
              </a:rPr>
              <a:t>w</a:t>
            </a:r>
            <a:r>
              <a:rPr lang="en-US" sz="1400" spc="50" dirty="0">
                <a:cs typeface="Arial"/>
              </a:rPr>
              <a:t>a</a:t>
            </a:r>
            <a:r>
              <a:rPr lang="en-US" sz="1400" spc="-5" dirty="0">
                <a:cs typeface="Arial"/>
              </a:rPr>
              <a:t>r</a:t>
            </a:r>
            <a:r>
              <a:rPr lang="en-US" sz="1400" spc="10" dirty="0">
                <a:cs typeface="Arial"/>
              </a:rPr>
              <a:t>d</a:t>
            </a:r>
            <a:r>
              <a:rPr lang="en-US" sz="1400" spc="-10" dirty="0">
                <a:cs typeface="Arial"/>
              </a:rPr>
              <a:t> </a:t>
            </a:r>
            <a:r>
              <a:rPr lang="en-US" sz="1400" spc="30" dirty="0">
                <a:cs typeface="Arial"/>
              </a:rPr>
              <a:t>winne</a:t>
            </a:r>
            <a:r>
              <a:rPr lang="en-US" sz="1400" spc="-5" dirty="0">
                <a:cs typeface="Arial"/>
              </a:rPr>
              <a:t>r</a:t>
            </a:r>
            <a:r>
              <a:rPr lang="en-US" sz="1400" spc="-10" dirty="0">
                <a:cs typeface="Arial"/>
              </a:rPr>
              <a:t>s </a:t>
            </a:r>
            <a:r>
              <a:rPr lang="en-US" sz="1400" spc="70" dirty="0">
                <a:cs typeface="Arial"/>
              </a:rPr>
              <a:t>at</a:t>
            </a:r>
            <a:r>
              <a:rPr lang="en-US" sz="1400" spc="-10" dirty="0">
                <a:cs typeface="Arial"/>
              </a:rPr>
              <a:t> </a:t>
            </a:r>
            <a:r>
              <a:rPr lang="en-US" sz="1400" spc="50" dirty="0" smtClean="0">
                <a:cs typeface="Arial"/>
              </a:rPr>
              <a:t>the</a:t>
            </a:r>
            <a:r>
              <a:rPr lang="en-US" sz="1400" spc="30" dirty="0" smtClean="0">
                <a:cs typeface="Arial"/>
              </a:rPr>
              <a:t> </a:t>
            </a:r>
            <a:r>
              <a:rPr lang="en-US" sz="1400" spc="-20" dirty="0" smtClean="0">
                <a:cs typeface="Arial"/>
              </a:rPr>
              <a:t>De</a:t>
            </a:r>
            <a:r>
              <a:rPr lang="en-US" sz="1400" spc="-25" dirty="0" smtClean="0">
                <a:cs typeface="Arial"/>
              </a:rPr>
              <a:t>p</a:t>
            </a:r>
            <a:r>
              <a:rPr lang="en-US" sz="1400" spc="50" dirty="0" smtClean="0">
                <a:cs typeface="Arial"/>
              </a:rPr>
              <a:t>a</a:t>
            </a:r>
            <a:r>
              <a:rPr lang="en-US" sz="1400" spc="40" dirty="0" smtClean="0">
                <a:cs typeface="Arial"/>
              </a:rPr>
              <a:t>r</a:t>
            </a:r>
            <a:r>
              <a:rPr lang="en-US" sz="1400" spc="45" dirty="0" smtClean="0">
                <a:cs typeface="Arial"/>
              </a:rPr>
              <a:t>tme</a:t>
            </a:r>
            <a:r>
              <a:rPr lang="en-US" sz="1400" spc="35" dirty="0" smtClean="0">
                <a:cs typeface="Arial"/>
              </a:rPr>
              <a:t>n</a:t>
            </a:r>
            <a:r>
              <a:rPr lang="en-US" sz="1400" spc="145" dirty="0" smtClean="0">
                <a:cs typeface="Arial"/>
              </a:rPr>
              <a:t>t</a:t>
            </a:r>
            <a:r>
              <a:rPr lang="en-US" sz="1400" spc="-10" dirty="0" smtClean="0">
                <a:cs typeface="Arial"/>
              </a:rPr>
              <a:t> </a:t>
            </a:r>
            <a:r>
              <a:rPr lang="en-US" sz="1400" spc="-10" dirty="0">
                <a:cs typeface="Arial"/>
              </a:rPr>
              <a:t>o</a:t>
            </a:r>
            <a:r>
              <a:rPr lang="en-US" sz="1400" spc="100" dirty="0">
                <a:cs typeface="Arial"/>
              </a:rPr>
              <a:t>f</a:t>
            </a:r>
            <a:r>
              <a:rPr lang="en-US" sz="1400" spc="-10" dirty="0">
                <a:cs typeface="Arial"/>
              </a:rPr>
              <a:t> </a:t>
            </a:r>
            <a:r>
              <a:rPr lang="en-US" sz="1400" spc="-40" dirty="0">
                <a:cs typeface="Arial"/>
              </a:rPr>
              <a:t>Ps</a:t>
            </a:r>
            <a:r>
              <a:rPr lang="en-US" sz="1400" spc="35" dirty="0">
                <a:cs typeface="Arial"/>
              </a:rPr>
              <a:t>y</a:t>
            </a:r>
            <a:r>
              <a:rPr lang="en-US" sz="1400" spc="25" dirty="0">
                <a:cs typeface="Arial"/>
              </a:rPr>
              <a:t>chology</a:t>
            </a:r>
            <a:r>
              <a:rPr lang="en-US" sz="1400" spc="-10" dirty="0">
                <a:cs typeface="Arial"/>
              </a:rPr>
              <a:t> </a:t>
            </a:r>
            <a:r>
              <a:rPr lang="en-US" sz="1400" spc="60" dirty="0" smtClean="0">
                <a:cs typeface="Arial"/>
              </a:rPr>
              <a:t>2</a:t>
            </a:r>
            <a:r>
              <a:rPr lang="en-US" sz="1400" spc="-15" dirty="0" smtClean="0">
                <a:cs typeface="Arial"/>
              </a:rPr>
              <a:t>016</a:t>
            </a:r>
            <a:r>
              <a:rPr lang="en-US" sz="1400" spc="-10" dirty="0" smtClean="0">
                <a:cs typeface="Arial"/>
              </a:rPr>
              <a:t> </a:t>
            </a:r>
            <a:r>
              <a:rPr lang="en-US" sz="1400" spc="-30" dirty="0">
                <a:cs typeface="Arial"/>
              </a:rPr>
              <a:t>Aw</a:t>
            </a:r>
            <a:r>
              <a:rPr lang="en-US" sz="1400" spc="50" dirty="0">
                <a:cs typeface="Arial"/>
              </a:rPr>
              <a:t>a</a:t>
            </a:r>
            <a:r>
              <a:rPr lang="en-US" sz="1400" spc="-5" dirty="0">
                <a:cs typeface="Arial"/>
              </a:rPr>
              <a:t>r</a:t>
            </a:r>
            <a:r>
              <a:rPr lang="en-US" sz="1400" spc="5" dirty="0">
                <a:cs typeface="Arial"/>
              </a:rPr>
              <a:t>ds</a:t>
            </a:r>
            <a:r>
              <a:rPr lang="en-US" sz="1400" spc="-10" dirty="0">
                <a:cs typeface="Arial"/>
              </a:rPr>
              <a:t> </a:t>
            </a:r>
            <a:r>
              <a:rPr lang="en-US" sz="1400" spc="-114" dirty="0" smtClean="0">
                <a:cs typeface="Arial"/>
              </a:rPr>
              <a:t>C</a:t>
            </a:r>
            <a:r>
              <a:rPr lang="en-US" sz="1400" spc="60" dirty="0" smtClean="0">
                <a:cs typeface="Arial"/>
              </a:rPr>
              <a:t>e</a:t>
            </a:r>
            <a:r>
              <a:rPr lang="en-US" sz="1400" spc="5" dirty="0" smtClean="0">
                <a:cs typeface="Arial"/>
              </a:rPr>
              <a:t>r</a:t>
            </a:r>
            <a:r>
              <a:rPr lang="en-US" sz="1400" spc="15" dirty="0" smtClean="0">
                <a:cs typeface="Arial"/>
              </a:rPr>
              <a:t>emo</a:t>
            </a:r>
            <a:r>
              <a:rPr lang="en-US" sz="1400" spc="-15" dirty="0" smtClean="0">
                <a:cs typeface="Arial"/>
              </a:rPr>
              <a:t>n</a:t>
            </a:r>
            <a:r>
              <a:rPr lang="en-US" sz="1400" spc="65" dirty="0" smtClean="0">
                <a:cs typeface="Arial"/>
              </a:rPr>
              <a:t>y</a:t>
            </a:r>
            <a:endParaRPr lang="en-US" sz="1400" dirty="0">
              <a:cs typeface="Arial"/>
            </a:endParaRPr>
          </a:p>
        </p:txBody>
      </p:sp>
      <p:sp>
        <p:nvSpPr>
          <p:cNvPr id="10"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48</a:t>
            </a:r>
            <a:endParaRPr dirty="0"/>
          </a:p>
        </p:txBody>
      </p:sp>
    </p:spTree>
    <p:extLst>
      <p:ext uri="{BB962C8B-B14F-4D97-AF65-F5344CB8AC3E}">
        <p14:creationId xmlns:p14="http://schemas.microsoft.com/office/powerpoint/2010/main" val="1888856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5" y="609600"/>
            <a:ext cx="6622540" cy="553998"/>
          </a:xfrm>
        </p:spPr>
        <p:txBody>
          <a:bodyPr/>
          <a:lstStyle/>
          <a:p>
            <a:pPr algn="ctr"/>
            <a:r>
              <a:rPr lang="en-US" dirty="0" smtClean="0"/>
              <a:t>Emerging Researchers</a:t>
            </a:r>
            <a:endParaRPr lang="en-US" dirty="0"/>
          </a:p>
        </p:txBody>
      </p:sp>
      <p:sp>
        <p:nvSpPr>
          <p:cNvPr id="3" name="Text Placeholder 2"/>
          <p:cNvSpPr>
            <a:spLocks noGrp="1"/>
          </p:cNvSpPr>
          <p:nvPr>
            <p:ph type="body" idx="1"/>
          </p:nvPr>
        </p:nvSpPr>
        <p:spPr>
          <a:xfrm>
            <a:off x="620605" y="1681880"/>
            <a:ext cx="5736981" cy="369332"/>
          </a:xfrm>
        </p:spPr>
        <p:txBody>
          <a:bodyPr/>
          <a:lstStyle/>
          <a:p>
            <a:pPr algn="ctr"/>
            <a:r>
              <a:rPr lang="en-CA" sz="2400" spc="-40" dirty="0">
                <a:latin typeface="Arial" charset="0"/>
                <a:ea typeface="Arial" charset="0"/>
                <a:cs typeface="Arial" charset="0"/>
              </a:rPr>
              <a:t>Graduate Students &amp; Post-Doctoral </a:t>
            </a:r>
            <a:r>
              <a:rPr lang="en-CA" sz="2400" spc="-40" dirty="0" smtClean="0">
                <a:latin typeface="Arial" charset="0"/>
                <a:ea typeface="Arial" charset="0"/>
                <a:cs typeface="Arial" charset="0"/>
              </a:rPr>
              <a:t>Fellows</a:t>
            </a:r>
            <a:endParaRPr lang="en-US" sz="2400" dirty="0"/>
          </a:p>
        </p:txBody>
      </p:sp>
      <p:sp>
        <p:nvSpPr>
          <p:cNvPr id="8" name="TextBox 7"/>
          <p:cNvSpPr txBox="1"/>
          <p:nvPr/>
        </p:nvSpPr>
        <p:spPr>
          <a:xfrm>
            <a:off x="468099" y="2051211"/>
            <a:ext cx="5932701" cy="3046988"/>
          </a:xfrm>
          <a:prstGeom prst="rect">
            <a:avLst/>
          </a:prstGeom>
          <a:noFill/>
        </p:spPr>
        <p:txBody>
          <a:bodyPr wrap="square" rtlCol="0">
            <a:spAutoFit/>
          </a:bodyPr>
          <a:lstStyle/>
          <a:p>
            <a:pPr marL="171450" lvl="0" indent="-171450">
              <a:buFont typeface="Arial" charset="0"/>
              <a:buChar char="•"/>
            </a:pPr>
            <a:r>
              <a:rPr lang="fr-FR" sz="1200" dirty="0">
                <a:solidFill>
                  <a:srgbClr val="C00000"/>
                </a:solidFill>
              </a:rPr>
              <a:t>Sara </a:t>
            </a:r>
            <a:r>
              <a:rPr lang="fr-FR" sz="1200" dirty="0" err="1" smtClean="0">
                <a:solidFill>
                  <a:srgbClr val="C00000"/>
                </a:solidFill>
              </a:rPr>
              <a:t>Rafique</a:t>
            </a:r>
            <a:r>
              <a:rPr lang="fr-FR" sz="1200" dirty="0" smtClean="0">
                <a:solidFill>
                  <a:srgbClr val="C00000"/>
                </a:solidFill>
              </a:rPr>
              <a:t> </a:t>
            </a:r>
            <a:r>
              <a:rPr lang="fr-FR" sz="1200" dirty="0" smtClean="0"/>
              <a:t>&amp;</a:t>
            </a:r>
            <a:r>
              <a:rPr lang="fr-FR" sz="1200" dirty="0" smtClean="0">
                <a:solidFill>
                  <a:srgbClr val="C00000"/>
                </a:solidFill>
              </a:rPr>
              <a:t> Lindsay Fraser </a:t>
            </a:r>
            <a:r>
              <a:rPr lang="fr-FR" sz="1200" dirty="0" err="1" smtClean="0"/>
              <a:t>received</a:t>
            </a:r>
            <a:r>
              <a:rPr lang="fr-FR" sz="1200" dirty="0" smtClean="0"/>
              <a:t> </a:t>
            </a:r>
            <a:r>
              <a:rPr lang="en-US" sz="1200" dirty="0" smtClean="0"/>
              <a:t>E</a:t>
            </a:r>
            <a:r>
              <a:rPr lang="en-US" sz="1200" dirty="0"/>
              <a:t>. Lynn </a:t>
            </a:r>
            <a:r>
              <a:rPr lang="en-US" sz="1200" dirty="0" err="1"/>
              <a:t>Kirshner</a:t>
            </a:r>
            <a:r>
              <a:rPr lang="en-US" sz="1200" dirty="0"/>
              <a:t> Memorial </a:t>
            </a:r>
            <a:r>
              <a:rPr lang="en-US" sz="1200" dirty="0" smtClean="0"/>
              <a:t>Scholarships for excellence in Visual Science </a:t>
            </a:r>
            <a:r>
              <a:rPr lang="en-US" sz="1200" dirty="0" err="1" smtClean="0"/>
              <a:t>Resarch</a:t>
            </a:r>
            <a:r>
              <a:rPr lang="en-US" sz="1200" dirty="0" smtClean="0"/>
              <a:t> </a:t>
            </a:r>
          </a:p>
          <a:p>
            <a:pPr marL="171450" lvl="0" indent="-171450">
              <a:buFont typeface="Arial" charset="0"/>
              <a:buChar char="•"/>
            </a:pPr>
            <a:r>
              <a:rPr lang="en-US" sz="1200" dirty="0" err="1" smtClean="0">
                <a:solidFill>
                  <a:srgbClr val="C00000"/>
                </a:solidFill>
              </a:rPr>
              <a:t>Khush-Bakht</a:t>
            </a:r>
            <a:r>
              <a:rPr lang="en-US" sz="1200" dirty="0" smtClean="0">
                <a:solidFill>
                  <a:srgbClr val="C00000"/>
                </a:solidFill>
              </a:rPr>
              <a:t> (KB) </a:t>
            </a:r>
            <a:r>
              <a:rPr lang="en-US" sz="1200" dirty="0">
                <a:solidFill>
                  <a:srgbClr val="C00000"/>
                </a:solidFill>
              </a:rPr>
              <a:t>Zaidi </a:t>
            </a:r>
            <a:r>
              <a:rPr lang="en-US" sz="1200" dirty="0"/>
              <a:t>received The Monica </a:t>
            </a:r>
            <a:r>
              <a:rPr lang="en-US" sz="1200" dirty="0" err="1"/>
              <a:t>Reena</a:t>
            </a:r>
            <a:r>
              <a:rPr lang="en-US" sz="1200" dirty="0"/>
              <a:t> </a:t>
            </a:r>
            <a:r>
              <a:rPr lang="en-US" sz="1200" dirty="0" err="1"/>
              <a:t>Goyal</a:t>
            </a:r>
            <a:r>
              <a:rPr lang="en-US" sz="1200" dirty="0"/>
              <a:t> Memorial </a:t>
            </a:r>
            <a:r>
              <a:rPr lang="en-US" sz="1200" dirty="0" smtClean="0"/>
              <a:t>Bursary</a:t>
            </a:r>
          </a:p>
          <a:p>
            <a:pPr marL="171450" lvl="0" indent="-171450">
              <a:buFont typeface="Arial" charset="0"/>
              <a:buChar char="•"/>
            </a:pPr>
            <a:r>
              <a:rPr lang="en-US" sz="1200" dirty="0" err="1" smtClean="0">
                <a:solidFill>
                  <a:srgbClr val="C00000"/>
                </a:solidFill>
              </a:rPr>
              <a:t>Jorida</a:t>
            </a:r>
            <a:r>
              <a:rPr lang="en-US" sz="1200" dirty="0" smtClean="0">
                <a:solidFill>
                  <a:srgbClr val="C00000"/>
                </a:solidFill>
              </a:rPr>
              <a:t> </a:t>
            </a:r>
            <a:r>
              <a:rPr lang="en-US" sz="1200" dirty="0" err="1" smtClean="0">
                <a:solidFill>
                  <a:srgbClr val="C00000"/>
                </a:solidFill>
              </a:rPr>
              <a:t>Cila</a:t>
            </a:r>
            <a:r>
              <a:rPr lang="en-US" sz="1200" dirty="0" smtClean="0">
                <a:solidFill>
                  <a:srgbClr val="C00000"/>
                </a:solidFill>
              </a:rPr>
              <a:t> </a:t>
            </a:r>
            <a:r>
              <a:rPr lang="en-US" sz="1200" dirty="0"/>
              <a:t>received The Sandra </a:t>
            </a:r>
            <a:r>
              <a:rPr lang="en-US" sz="1200" dirty="0" err="1"/>
              <a:t>Pyke</a:t>
            </a:r>
            <a:r>
              <a:rPr lang="en-US" sz="1200" dirty="0"/>
              <a:t> Award for Graduate Student Excellence </a:t>
            </a:r>
            <a:endParaRPr lang="en-US" sz="1200" dirty="0" smtClean="0"/>
          </a:p>
          <a:p>
            <a:pPr marL="171450" indent="-171450">
              <a:buFont typeface="Arial" charset="0"/>
              <a:buChar char="•"/>
            </a:pPr>
            <a:r>
              <a:rPr lang="en-US" sz="1200" dirty="0" smtClean="0">
                <a:solidFill>
                  <a:srgbClr val="C00000"/>
                </a:solidFill>
              </a:rPr>
              <a:t>Jenny </a:t>
            </a:r>
            <a:r>
              <a:rPr lang="en-US" sz="1200" dirty="0">
                <a:solidFill>
                  <a:srgbClr val="C00000"/>
                </a:solidFill>
              </a:rPr>
              <a:t>Rabin</a:t>
            </a:r>
            <a:r>
              <a:rPr lang="en-US" sz="1200" dirty="0" smtClean="0"/>
              <a:t>, a recent graduate of </a:t>
            </a:r>
            <a:r>
              <a:rPr lang="en-US" sz="1200" dirty="0" smtClean="0">
                <a:solidFill>
                  <a:srgbClr val="C00000"/>
                </a:solidFill>
              </a:rPr>
              <a:t>Dr. Shayna Rosenbaum</a:t>
            </a:r>
            <a:r>
              <a:rPr lang="en-US" sz="1200" dirty="0" smtClean="0">
                <a:solidFill>
                  <a:srgbClr val="FF0000"/>
                </a:solidFill>
              </a:rPr>
              <a:t>, </a:t>
            </a:r>
            <a:r>
              <a:rPr lang="en-US" sz="1200" dirty="0"/>
              <a:t>received  the Governor General Gold Medal. She currently holds a CIHR </a:t>
            </a:r>
            <a:r>
              <a:rPr lang="en-US" sz="1200" dirty="0" err="1"/>
              <a:t>Banting</a:t>
            </a:r>
            <a:r>
              <a:rPr lang="en-US" sz="1200" dirty="0"/>
              <a:t> postdoctoral fellowship at the MGH </a:t>
            </a:r>
            <a:r>
              <a:rPr lang="en-US" sz="1200" dirty="0" err="1"/>
              <a:t>Martinos</a:t>
            </a:r>
            <a:r>
              <a:rPr lang="en-US" sz="1200" dirty="0"/>
              <a:t> Center for Biomedical Imaging, affiliated with Harvard University. </a:t>
            </a:r>
          </a:p>
          <a:p>
            <a:pPr marL="171450" lvl="0" indent="-171450">
              <a:buFont typeface="Arial" charset="0"/>
              <a:buChar char="•"/>
            </a:pPr>
            <a:r>
              <a:rPr lang="en-US" sz="1200" dirty="0" smtClean="0">
                <a:solidFill>
                  <a:srgbClr val="C00000"/>
                </a:solidFill>
              </a:rPr>
              <a:t>Steven Baker </a:t>
            </a:r>
            <a:r>
              <a:rPr lang="en-US" sz="1200" dirty="0" smtClean="0"/>
              <a:t>is the  </a:t>
            </a:r>
            <a:r>
              <a:rPr lang="en-US" sz="1200" dirty="0"/>
              <a:t>first author on a paper published in </a:t>
            </a:r>
            <a:r>
              <a:rPr lang="en-US" sz="1200" i="1" dirty="0"/>
              <a:t>Current Biology</a:t>
            </a:r>
            <a:r>
              <a:rPr lang="en-US" sz="1200" dirty="0"/>
              <a:t> (impact factor=9.571) </a:t>
            </a:r>
            <a:endParaRPr lang="en-US" sz="1200" dirty="0" smtClean="0"/>
          </a:p>
          <a:p>
            <a:pPr marL="171450" indent="-171450">
              <a:buFont typeface="Arial" charset="0"/>
              <a:buChar char="•"/>
            </a:pPr>
            <a:r>
              <a:rPr lang="en-US" sz="1200" dirty="0">
                <a:solidFill>
                  <a:srgbClr val="C00000"/>
                </a:solidFill>
              </a:rPr>
              <a:t>Elissa </a:t>
            </a:r>
            <a:r>
              <a:rPr lang="en-US" sz="1200" dirty="0" err="1">
                <a:solidFill>
                  <a:srgbClr val="C00000"/>
                </a:solidFill>
              </a:rPr>
              <a:t>Rodkey</a:t>
            </a:r>
            <a:r>
              <a:rPr lang="en-US" sz="1200" dirty="0">
                <a:solidFill>
                  <a:srgbClr val="C00000"/>
                </a:solidFill>
              </a:rPr>
              <a:t> </a:t>
            </a:r>
            <a:r>
              <a:rPr lang="en-US" sz="1200" dirty="0"/>
              <a:t>r</a:t>
            </a:r>
            <a:r>
              <a:rPr lang="en-CA" sz="1200" dirty="0" err="1"/>
              <a:t>eceived</a:t>
            </a:r>
            <a:r>
              <a:rPr lang="en-CA" sz="1200" dirty="0"/>
              <a:t> a </a:t>
            </a:r>
            <a:r>
              <a:rPr lang="en-US" sz="1200" dirty="0"/>
              <a:t>Certificate of Academic Excellence (Doctoral) from the Canadian Psychological Association </a:t>
            </a:r>
          </a:p>
          <a:p>
            <a:pPr marL="171450" lvl="0" indent="-171450">
              <a:buFont typeface="Arial" charset="0"/>
              <a:buChar char="•"/>
            </a:pPr>
            <a:endParaRPr lang="en-US" sz="1200" dirty="0" smtClean="0"/>
          </a:p>
          <a:p>
            <a:pPr marL="171450" lvl="0" indent="-171450">
              <a:buFont typeface="Arial" charset="0"/>
              <a:buChar char="•"/>
            </a:pPr>
            <a:endParaRPr lang="en-US" sz="1200" dirty="0" smtClean="0"/>
          </a:p>
          <a:p>
            <a:pPr marL="171450" lvl="0" indent="-171450">
              <a:buFont typeface="Arial" charset="0"/>
              <a:buChar char="•"/>
            </a:pPr>
            <a:endParaRPr lang="en-US" sz="1200" dirty="0" smtClean="0"/>
          </a:p>
          <a:p>
            <a:pPr marL="171450" lvl="0" indent="-171450">
              <a:buFont typeface="Arial" charset="0"/>
              <a:buChar char="•"/>
            </a:pPr>
            <a:endParaRPr lang="en-US" sz="1200" dirty="0" smtClean="0">
              <a:solidFill>
                <a:srgbClr val="FF0000"/>
              </a:solidFill>
            </a:endParaRPr>
          </a:p>
          <a:p>
            <a:pPr marL="171450" lvl="0" indent="-171450">
              <a:buFont typeface="Arial" charset="0"/>
              <a:buChar char="•"/>
            </a:pPr>
            <a:endParaRPr lang="en-US" sz="12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098" y="4185863"/>
            <a:ext cx="5279795" cy="3959846"/>
          </a:xfrm>
          <a:prstGeom prst="rect">
            <a:avLst/>
          </a:prstGeom>
          <a:ln>
            <a:solidFill>
              <a:schemeClr val="tx1"/>
            </a:solidFill>
          </a:ln>
        </p:spPr>
      </p:pic>
      <p:sp>
        <p:nvSpPr>
          <p:cNvPr id="11" name="TextBox 10"/>
          <p:cNvSpPr txBox="1"/>
          <p:nvPr/>
        </p:nvSpPr>
        <p:spPr>
          <a:xfrm>
            <a:off x="696792" y="8138245"/>
            <a:ext cx="5464405" cy="646331"/>
          </a:xfrm>
          <a:prstGeom prst="rect">
            <a:avLst/>
          </a:prstGeom>
          <a:solidFill>
            <a:schemeClr val="bg1">
              <a:lumMod val="85000"/>
            </a:schemeClr>
          </a:solidFill>
          <a:ln>
            <a:solidFill>
              <a:schemeClr val="tx1"/>
            </a:solidFill>
          </a:ln>
        </p:spPr>
        <p:txBody>
          <a:bodyPr wrap="square" rtlCol="0">
            <a:spAutoFit/>
          </a:bodyPr>
          <a:lstStyle/>
          <a:p>
            <a:r>
              <a:rPr lang="en-US" sz="1200" dirty="0" smtClean="0"/>
              <a:t>Above (from left to right): </a:t>
            </a:r>
            <a:r>
              <a:rPr lang="en-US" sz="1200" dirty="0" smtClean="0">
                <a:solidFill>
                  <a:srgbClr val="C00000"/>
                </a:solidFill>
              </a:rPr>
              <a:t>*Kristina </a:t>
            </a:r>
            <a:r>
              <a:rPr lang="en-US" sz="1200" dirty="0" err="1" smtClean="0">
                <a:solidFill>
                  <a:srgbClr val="C00000"/>
                </a:solidFill>
              </a:rPr>
              <a:t>Cordeiro</a:t>
            </a:r>
            <a:r>
              <a:rPr lang="en-US" sz="1200" dirty="0" smtClean="0"/>
              <a:t>, </a:t>
            </a:r>
            <a:r>
              <a:rPr lang="en-US" sz="1200" dirty="0" smtClean="0">
                <a:solidFill>
                  <a:srgbClr val="C00000"/>
                </a:solidFill>
              </a:rPr>
              <a:t>Dr. Joel Goldberg, Dr. Adrienne Perry, Dr. Gary Turner </a:t>
            </a:r>
            <a:r>
              <a:rPr lang="en-US" sz="1200" dirty="0" smtClean="0"/>
              <a:t>and </a:t>
            </a:r>
            <a:r>
              <a:rPr lang="en-US" sz="1200" dirty="0" smtClean="0">
                <a:solidFill>
                  <a:srgbClr val="C00000"/>
                </a:solidFill>
              </a:rPr>
              <a:t>*</a:t>
            </a:r>
            <a:r>
              <a:rPr lang="en-US" sz="1200" dirty="0" err="1" smtClean="0">
                <a:solidFill>
                  <a:srgbClr val="C00000"/>
                </a:solidFill>
              </a:rPr>
              <a:t>Jala</a:t>
            </a:r>
            <a:r>
              <a:rPr lang="en-US" sz="1200" dirty="0" smtClean="0">
                <a:solidFill>
                  <a:srgbClr val="C00000"/>
                </a:solidFill>
              </a:rPr>
              <a:t> </a:t>
            </a:r>
            <a:r>
              <a:rPr lang="en-US" sz="1200" dirty="0" err="1" smtClean="0">
                <a:solidFill>
                  <a:srgbClr val="C00000"/>
                </a:solidFill>
              </a:rPr>
              <a:t>Rizeq</a:t>
            </a:r>
            <a:r>
              <a:rPr lang="en-US" sz="1200" dirty="0" smtClean="0">
                <a:solidFill>
                  <a:srgbClr val="C00000"/>
                </a:solidFill>
              </a:rPr>
              <a:t> </a:t>
            </a:r>
            <a:r>
              <a:rPr lang="en-US" sz="1200" dirty="0" smtClean="0"/>
              <a:t>at Queen’s Park representing York University, meeting with Members of Parliament concerning mental health issues (February 2016). </a:t>
            </a:r>
            <a:endParaRPr lang="en-US" sz="1200" dirty="0"/>
          </a:p>
        </p:txBody>
      </p:sp>
      <p:sp>
        <p:nvSpPr>
          <p:cNvPr id="10"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49</a:t>
            </a:r>
            <a:endParaRPr dirty="0"/>
          </a:p>
        </p:txBody>
      </p:sp>
    </p:spTree>
    <p:extLst>
      <p:ext uri="{BB962C8B-B14F-4D97-AF65-F5344CB8AC3E}">
        <p14:creationId xmlns:p14="http://schemas.microsoft.com/office/powerpoint/2010/main" val="6198186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8" y="610554"/>
            <a:ext cx="6622540" cy="553998"/>
          </a:xfrm>
        </p:spPr>
        <p:txBody>
          <a:bodyPr/>
          <a:lstStyle/>
          <a:p>
            <a:pPr algn="ctr"/>
            <a:r>
              <a:rPr lang="en-US" dirty="0" smtClean="0"/>
              <a:t>Emerging Researchers </a:t>
            </a:r>
            <a:endParaRPr lang="en-US" dirty="0"/>
          </a:p>
        </p:txBody>
      </p:sp>
      <p:sp>
        <p:nvSpPr>
          <p:cNvPr id="3" name="Text Placeholder 2"/>
          <p:cNvSpPr>
            <a:spLocks noGrp="1"/>
          </p:cNvSpPr>
          <p:nvPr>
            <p:ph type="body" idx="1"/>
          </p:nvPr>
        </p:nvSpPr>
        <p:spPr>
          <a:xfrm>
            <a:off x="228600" y="2115021"/>
            <a:ext cx="3646594" cy="2400657"/>
          </a:xfrm>
        </p:spPr>
        <p:txBody>
          <a:bodyPr/>
          <a:lstStyle/>
          <a:p>
            <a:pPr marL="171450" lvl="0" indent="-171450">
              <a:buFont typeface="Arial" charset="0"/>
              <a:buChar char="•"/>
            </a:pPr>
            <a:r>
              <a:rPr lang="fr-FR" dirty="0">
                <a:solidFill>
                  <a:srgbClr val="C00000"/>
                </a:solidFill>
                <a:latin typeface="+mn-lt"/>
              </a:rPr>
              <a:t>Iana </a:t>
            </a:r>
            <a:r>
              <a:rPr lang="fr-FR" dirty="0" err="1" smtClean="0">
                <a:solidFill>
                  <a:srgbClr val="C00000"/>
                </a:solidFill>
                <a:latin typeface="+mn-lt"/>
              </a:rPr>
              <a:t>Ianakieva</a:t>
            </a:r>
            <a:r>
              <a:rPr lang="fr-FR" dirty="0" smtClean="0">
                <a:solidFill>
                  <a:srgbClr val="C00000"/>
                </a:solidFill>
                <a:latin typeface="+mn-lt"/>
              </a:rPr>
              <a:t> </a:t>
            </a:r>
            <a:r>
              <a:rPr lang="fr-FR" dirty="0" err="1" smtClean="0">
                <a:latin typeface="+mn-lt"/>
              </a:rPr>
              <a:t>received</a:t>
            </a:r>
            <a:r>
              <a:rPr lang="fr-FR" dirty="0" smtClean="0">
                <a:latin typeface="+mn-lt"/>
              </a:rPr>
              <a:t> </a:t>
            </a:r>
            <a:r>
              <a:rPr lang="fr-FR" dirty="0">
                <a:latin typeface="+mn-lt"/>
              </a:rPr>
              <a:t>the The Ivana </a:t>
            </a:r>
            <a:r>
              <a:rPr lang="fr-FR" dirty="0" err="1">
                <a:latin typeface="+mn-lt"/>
              </a:rPr>
              <a:t>Guglietti</a:t>
            </a:r>
            <a:r>
              <a:rPr lang="fr-FR" dirty="0">
                <a:latin typeface="+mn-lt"/>
              </a:rPr>
              <a:t>-Kelly </a:t>
            </a:r>
            <a:r>
              <a:rPr lang="fr-FR" dirty="0" err="1">
                <a:latin typeface="+mn-lt"/>
              </a:rPr>
              <a:t>Prize</a:t>
            </a:r>
            <a:r>
              <a:rPr lang="fr-FR" dirty="0">
                <a:latin typeface="+mn-lt"/>
              </a:rPr>
              <a:t> </a:t>
            </a:r>
            <a:r>
              <a:rPr lang="fr-FR" dirty="0" smtClean="0">
                <a:latin typeface="+mn-lt"/>
              </a:rPr>
              <a:t>for Qualitative </a:t>
            </a:r>
            <a:r>
              <a:rPr lang="fr-FR" dirty="0" err="1" smtClean="0">
                <a:latin typeface="+mn-lt"/>
              </a:rPr>
              <a:t>Research</a:t>
            </a:r>
            <a:endParaRPr lang="fr-FR" dirty="0">
              <a:latin typeface="+mn-lt"/>
            </a:endParaRPr>
          </a:p>
          <a:p>
            <a:pPr marL="171450" lvl="0" indent="-171450">
              <a:buFont typeface="Arial" charset="0"/>
              <a:buChar char="•"/>
            </a:pPr>
            <a:r>
              <a:rPr lang="fr-FR" dirty="0" smtClean="0">
                <a:solidFill>
                  <a:srgbClr val="C00000"/>
                </a:solidFill>
                <a:latin typeface="+mn-lt"/>
              </a:rPr>
              <a:t>Komal Shaikh </a:t>
            </a:r>
            <a:r>
              <a:rPr lang="fr-FR" dirty="0" smtClean="0">
                <a:latin typeface="+mn-lt"/>
              </a:rPr>
              <a:t>(Doctoral) &amp;</a:t>
            </a:r>
            <a:r>
              <a:rPr lang="fr-FR" dirty="0" smtClean="0">
                <a:solidFill>
                  <a:srgbClr val="C00000"/>
                </a:solidFill>
                <a:latin typeface="+mn-lt"/>
              </a:rPr>
              <a:t> Shira </a:t>
            </a:r>
            <a:r>
              <a:rPr lang="fr-FR" dirty="0" err="1" smtClean="0">
                <a:solidFill>
                  <a:srgbClr val="C00000"/>
                </a:solidFill>
                <a:latin typeface="+mn-lt"/>
              </a:rPr>
              <a:t>Yufe</a:t>
            </a:r>
            <a:r>
              <a:rPr lang="fr-FR" dirty="0" smtClean="0">
                <a:solidFill>
                  <a:srgbClr val="C00000"/>
                </a:solidFill>
                <a:latin typeface="+mn-lt"/>
              </a:rPr>
              <a:t> </a:t>
            </a:r>
            <a:r>
              <a:rPr lang="fr-FR" dirty="0" smtClean="0">
                <a:latin typeface="+mn-lt"/>
              </a:rPr>
              <a:t>(</a:t>
            </a:r>
            <a:r>
              <a:rPr lang="fr-FR" dirty="0" err="1" smtClean="0">
                <a:latin typeface="+mn-lt"/>
              </a:rPr>
              <a:t>Master’s</a:t>
            </a:r>
            <a:r>
              <a:rPr lang="fr-FR" dirty="0" smtClean="0">
                <a:latin typeface="+mn-lt"/>
              </a:rPr>
              <a:t>) </a:t>
            </a:r>
            <a:r>
              <a:rPr lang="fr-FR" dirty="0" err="1" smtClean="0">
                <a:latin typeface="+mn-lt"/>
              </a:rPr>
              <a:t>received</a:t>
            </a:r>
            <a:r>
              <a:rPr lang="fr-FR" dirty="0" smtClean="0">
                <a:latin typeface="+mn-lt"/>
              </a:rPr>
              <a:t> Ontario </a:t>
            </a:r>
            <a:r>
              <a:rPr lang="fr-FR" dirty="0" err="1" smtClean="0">
                <a:latin typeface="+mn-lt"/>
              </a:rPr>
              <a:t>Women’s</a:t>
            </a:r>
            <a:r>
              <a:rPr lang="fr-FR" dirty="0" smtClean="0">
                <a:latin typeface="+mn-lt"/>
              </a:rPr>
              <a:t> </a:t>
            </a:r>
            <a:r>
              <a:rPr lang="fr-FR" dirty="0" err="1" smtClean="0">
                <a:latin typeface="+mn-lt"/>
              </a:rPr>
              <a:t>Health</a:t>
            </a:r>
            <a:r>
              <a:rPr lang="fr-FR" dirty="0" smtClean="0">
                <a:latin typeface="+mn-lt"/>
              </a:rPr>
              <a:t> </a:t>
            </a:r>
            <a:r>
              <a:rPr lang="fr-FR" dirty="0" err="1" smtClean="0">
                <a:latin typeface="+mn-lt"/>
              </a:rPr>
              <a:t>Scholars</a:t>
            </a:r>
            <a:r>
              <a:rPr lang="fr-FR" dirty="0" smtClean="0">
                <a:latin typeface="+mn-lt"/>
              </a:rPr>
              <a:t> Awards </a:t>
            </a:r>
          </a:p>
          <a:p>
            <a:pPr marL="171450" lvl="0" indent="-171450">
              <a:buFont typeface="Arial" charset="0"/>
              <a:buChar char="•"/>
            </a:pPr>
            <a:r>
              <a:rPr lang="fr-FR" dirty="0" err="1" smtClean="0">
                <a:solidFill>
                  <a:srgbClr val="C00000"/>
                </a:solidFill>
                <a:latin typeface="+mn-lt"/>
              </a:rPr>
              <a:t>Kaley</a:t>
            </a:r>
            <a:r>
              <a:rPr lang="fr-FR" dirty="0" smtClean="0">
                <a:solidFill>
                  <a:srgbClr val="C00000"/>
                </a:solidFill>
                <a:latin typeface="+mn-lt"/>
              </a:rPr>
              <a:t> </a:t>
            </a:r>
            <a:r>
              <a:rPr lang="fr-FR" dirty="0" err="1" smtClean="0">
                <a:solidFill>
                  <a:srgbClr val="C00000"/>
                </a:solidFill>
                <a:latin typeface="+mn-lt"/>
              </a:rPr>
              <a:t>Roosen</a:t>
            </a:r>
            <a:r>
              <a:rPr lang="fr-FR" dirty="0" smtClean="0">
                <a:latin typeface="+mn-lt"/>
              </a:rPr>
              <a:t> &amp; </a:t>
            </a:r>
            <a:r>
              <a:rPr lang="fr-FR" dirty="0" smtClean="0">
                <a:solidFill>
                  <a:srgbClr val="C00000"/>
                </a:solidFill>
                <a:latin typeface="+mn-lt"/>
              </a:rPr>
              <a:t>Melissa </a:t>
            </a:r>
            <a:r>
              <a:rPr lang="fr-FR" dirty="0" err="1" smtClean="0">
                <a:solidFill>
                  <a:srgbClr val="C00000"/>
                </a:solidFill>
                <a:latin typeface="+mn-lt"/>
              </a:rPr>
              <a:t>Button</a:t>
            </a:r>
            <a:r>
              <a:rPr lang="fr-FR" dirty="0" smtClean="0">
                <a:solidFill>
                  <a:srgbClr val="C00000"/>
                </a:solidFill>
                <a:latin typeface="+mn-lt"/>
              </a:rPr>
              <a:t> </a:t>
            </a:r>
            <a:r>
              <a:rPr lang="fr-FR" dirty="0" err="1" smtClean="0">
                <a:latin typeface="+mn-lt"/>
              </a:rPr>
              <a:t>received</a:t>
            </a:r>
            <a:r>
              <a:rPr lang="fr-FR" dirty="0">
                <a:latin typeface="+mn-lt"/>
              </a:rPr>
              <a:t> </a:t>
            </a:r>
            <a:r>
              <a:rPr lang="fr-FR" dirty="0" err="1">
                <a:latin typeface="+mn-lt"/>
              </a:rPr>
              <a:t>Student</a:t>
            </a:r>
            <a:r>
              <a:rPr lang="fr-FR" dirty="0">
                <a:latin typeface="+mn-lt"/>
              </a:rPr>
              <a:t> Excellence </a:t>
            </a:r>
            <a:r>
              <a:rPr lang="fr-FR" dirty="0" smtClean="0">
                <a:latin typeface="+mn-lt"/>
              </a:rPr>
              <a:t>Awards </a:t>
            </a:r>
            <a:r>
              <a:rPr lang="fr-FR" dirty="0">
                <a:latin typeface="+mn-lt"/>
              </a:rPr>
              <a:t>in </a:t>
            </a:r>
            <a:r>
              <a:rPr lang="fr-FR" dirty="0" err="1">
                <a:latin typeface="+mn-lt"/>
              </a:rPr>
              <a:t>Clinical</a:t>
            </a:r>
            <a:r>
              <a:rPr lang="fr-FR" dirty="0">
                <a:latin typeface="+mn-lt"/>
              </a:rPr>
              <a:t> </a:t>
            </a:r>
            <a:r>
              <a:rPr lang="fr-FR" dirty="0" smtClean="0">
                <a:latin typeface="+mn-lt"/>
              </a:rPr>
              <a:t>Psychology</a:t>
            </a:r>
          </a:p>
          <a:p>
            <a:pPr marL="171450" lvl="0" indent="-171450">
              <a:buFont typeface="Arial" charset="0"/>
              <a:buChar char="•"/>
            </a:pPr>
            <a:r>
              <a:rPr lang="fr-FR" dirty="0">
                <a:solidFill>
                  <a:srgbClr val="C00000"/>
                </a:solidFill>
                <a:latin typeface="+mn-lt"/>
              </a:rPr>
              <a:t>Naomi </a:t>
            </a:r>
            <a:r>
              <a:rPr lang="fr-FR" dirty="0" smtClean="0">
                <a:solidFill>
                  <a:srgbClr val="C00000"/>
                </a:solidFill>
                <a:latin typeface="+mn-lt"/>
              </a:rPr>
              <a:t>Carpenter </a:t>
            </a:r>
            <a:r>
              <a:rPr lang="fr-FR" dirty="0" err="1" smtClean="0">
                <a:latin typeface="+mn-lt"/>
              </a:rPr>
              <a:t>received</a:t>
            </a:r>
            <a:r>
              <a:rPr lang="fr-FR" dirty="0" smtClean="0">
                <a:latin typeface="+mn-lt"/>
              </a:rPr>
              <a:t> the </a:t>
            </a:r>
            <a:r>
              <a:rPr lang="fr-FR" dirty="0" err="1">
                <a:latin typeface="+mn-lt"/>
              </a:rPr>
              <a:t>Award</a:t>
            </a:r>
            <a:r>
              <a:rPr lang="fr-FR" dirty="0">
                <a:latin typeface="+mn-lt"/>
              </a:rPr>
              <a:t> for Excellence in </a:t>
            </a:r>
            <a:r>
              <a:rPr lang="fr-FR" dirty="0" err="1">
                <a:latin typeface="+mn-lt"/>
              </a:rPr>
              <a:t>Psychotherapy</a:t>
            </a:r>
            <a:r>
              <a:rPr lang="fr-FR" dirty="0">
                <a:latin typeface="+mn-lt"/>
              </a:rPr>
              <a:t> </a:t>
            </a:r>
            <a:r>
              <a:rPr lang="fr-FR" dirty="0" err="1">
                <a:latin typeface="+mn-lt"/>
              </a:rPr>
              <a:t>Process</a:t>
            </a:r>
            <a:r>
              <a:rPr lang="fr-FR" dirty="0">
                <a:latin typeface="+mn-lt"/>
              </a:rPr>
              <a:t> </a:t>
            </a:r>
            <a:r>
              <a:rPr lang="fr-FR" dirty="0" err="1" smtClean="0">
                <a:latin typeface="+mn-lt"/>
              </a:rPr>
              <a:t>Research</a:t>
            </a:r>
            <a:endParaRPr lang="fr-FR" dirty="0" smtClean="0">
              <a:latin typeface="+mn-lt"/>
            </a:endParaRPr>
          </a:p>
          <a:p>
            <a:pPr marL="171450" indent="-171450">
              <a:buFont typeface="Arial" charset="0"/>
              <a:buChar char="•"/>
            </a:pPr>
            <a:r>
              <a:rPr lang="en-GB" dirty="0">
                <a:solidFill>
                  <a:srgbClr val="C00000"/>
                </a:solidFill>
                <a:latin typeface="+mn-lt"/>
              </a:rPr>
              <a:t>Sarah </a:t>
            </a:r>
            <a:r>
              <a:rPr lang="en-GB" dirty="0" err="1">
                <a:solidFill>
                  <a:srgbClr val="C00000"/>
                </a:solidFill>
                <a:latin typeface="+mn-lt"/>
              </a:rPr>
              <a:t>D’Amour</a:t>
            </a:r>
            <a:r>
              <a:rPr lang="en-GB" dirty="0">
                <a:solidFill>
                  <a:srgbClr val="C00000"/>
                </a:solidFill>
                <a:latin typeface="+mn-lt"/>
              </a:rPr>
              <a:t> </a:t>
            </a:r>
            <a:r>
              <a:rPr lang="en-GB" dirty="0" smtClean="0">
                <a:solidFill>
                  <a:srgbClr val="C00000"/>
                </a:solidFill>
                <a:latin typeface="+mn-lt"/>
              </a:rPr>
              <a:t> </a:t>
            </a:r>
            <a:r>
              <a:rPr lang="en-GB" dirty="0" smtClean="0">
                <a:latin typeface="+mn-lt"/>
              </a:rPr>
              <a:t>received </a:t>
            </a:r>
            <a:r>
              <a:rPr lang="en-US" dirty="0" smtClean="0">
                <a:latin typeface="+mn-lt"/>
              </a:rPr>
              <a:t>a </a:t>
            </a:r>
            <a:r>
              <a:rPr lang="en-US" dirty="0">
                <a:latin typeface="+mn-lt"/>
              </a:rPr>
              <a:t>Council of Canadian Departments of Psychology Teaching Assistantship </a:t>
            </a:r>
            <a:r>
              <a:rPr lang="en-US" dirty="0" smtClean="0">
                <a:latin typeface="+mn-lt"/>
              </a:rPr>
              <a:t>Award</a:t>
            </a:r>
            <a:endParaRPr lang="en-GB" dirty="0" smtClean="0">
              <a:latin typeface="+mn-lt"/>
            </a:endParaRPr>
          </a:p>
          <a:p>
            <a:pPr marL="171450" indent="-171450">
              <a:buFont typeface="Arial" charset="0"/>
              <a:buChar char="•"/>
            </a:pPr>
            <a:r>
              <a:rPr lang="en-GB" dirty="0" smtClean="0">
                <a:solidFill>
                  <a:srgbClr val="C00000"/>
                </a:solidFill>
                <a:latin typeface="+mn-lt"/>
              </a:rPr>
              <a:t>Katrina Fong </a:t>
            </a:r>
            <a:r>
              <a:rPr lang="en-GB" dirty="0" smtClean="0">
                <a:latin typeface="+mn-lt"/>
              </a:rPr>
              <a:t>appeared in </a:t>
            </a:r>
            <a:r>
              <a:rPr lang="en-GB" dirty="0" err="1" smtClean="0">
                <a:latin typeface="+mn-lt"/>
              </a:rPr>
              <a:t>YorkU</a:t>
            </a:r>
            <a:r>
              <a:rPr lang="en-GB" dirty="0" smtClean="0">
                <a:latin typeface="+mn-lt"/>
              </a:rPr>
              <a:t> Magazine profiling her research with online avatars. </a:t>
            </a:r>
          </a:p>
        </p:txBody>
      </p:sp>
      <p:sp>
        <p:nvSpPr>
          <p:cNvPr id="6" name="TextBox 5"/>
          <p:cNvSpPr txBox="1"/>
          <p:nvPr/>
        </p:nvSpPr>
        <p:spPr>
          <a:xfrm>
            <a:off x="1210443" y="1611868"/>
            <a:ext cx="4437112" cy="369332"/>
          </a:xfrm>
          <a:prstGeom prst="rect">
            <a:avLst/>
          </a:prstGeom>
          <a:noFill/>
        </p:spPr>
        <p:txBody>
          <a:bodyPr wrap="none" rtlCol="0">
            <a:spAutoFit/>
          </a:bodyPr>
          <a:lstStyle/>
          <a:p>
            <a:pPr algn="ctr"/>
            <a:r>
              <a:rPr lang="en-CA" spc="-40" dirty="0">
                <a:latin typeface="Arial" charset="0"/>
                <a:ea typeface="Arial" charset="0"/>
                <a:cs typeface="Arial" charset="0"/>
              </a:rPr>
              <a:t>Graduate Students &amp; Post-Doctoral Fellows</a:t>
            </a:r>
            <a:endParaRPr lang="en-US" dirty="0"/>
          </a:p>
        </p:txBody>
      </p:sp>
      <p:sp>
        <p:nvSpPr>
          <p:cNvPr id="7" name="TextBox 6"/>
          <p:cNvSpPr txBox="1"/>
          <p:nvPr/>
        </p:nvSpPr>
        <p:spPr>
          <a:xfrm>
            <a:off x="271379" y="7449693"/>
            <a:ext cx="6321865" cy="1015663"/>
          </a:xfrm>
          <a:prstGeom prst="rect">
            <a:avLst/>
          </a:prstGeom>
          <a:solidFill>
            <a:schemeClr val="bg1">
              <a:lumMod val="85000"/>
            </a:schemeClr>
          </a:solidFill>
          <a:ln>
            <a:solidFill>
              <a:schemeClr val="tx1"/>
            </a:solidFill>
          </a:ln>
        </p:spPr>
        <p:txBody>
          <a:bodyPr wrap="square" rtlCol="0">
            <a:spAutoFit/>
          </a:bodyPr>
          <a:lstStyle/>
          <a:p>
            <a:r>
              <a:rPr lang="en-US" sz="1200" dirty="0" smtClean="0">
                <a:solidFill>
                  <a:srgbClr val="C00000"/>
                </a:solidFill>
              </a:rPr>
              <a:t>Student Highlight: *Melissa Button (as told by her supervisor </a:t>
            </a:r>
            <a:r>
              <a:rPr lang="en-US" sz="1200" dirty="0" err="1" smtClean="0">
                <a:solidFill>
                  <a:srgbClr val="C00000"/>
                </a:solidFill>
              </a:rPr>
              <a:t>Henny</a:t>
            </a:r>
            <a:r>
              <a:rPr lang="en-US" sz="1200" dirty="0" smtClean="0">
                <a:solidFill>
                  <a:srgbClr val="C00000"/>
                </a:solidFill>
              </a:rPr>
              <a:t> </a:t>
            </a:r>
            <a:r>
              <a:rPr lang="en-US" sz="1200" dirty="0" err="1" smtClean="0">
                <a:solidFill>
                  <a:srgbClr val="C00000"/>
                </a:solidFill>
              </a:rPr>
              <a:t>Westra</a:t>
            </a:r>
            <a:r>
              <a:rPr lang="en-US" sz="1200" dirty="0" smtClean="0">
                <a:solidFill>
                  <a:srgbClr val="C00000"/>
                </a:solidFill>
              </a:rPr>
              <a:t>) </a:t>
            </a:r>
          </a:p>
          <a:p>
            <a:r>
              <a:rPr lang="en-CA" sz="1200" dirty="0" smtClean="0"/>
              <a:t>Melissa </a:t>
            </a:r>
            <a:r>
              <a:rPr lang="en-CA" sz="1200" dirty="0"/>
              <a:t>Button, one of the graduate students in the </a:t>
            </a:r>
            <a:r>
              <a:rPr lang="en-CA" sz="1200" dirty="0" err="1"/>
              <a:t>Westra</a:t>
            </a:r>
            <a:r>
              <a:rPr lang="en-CA" sz="1200" dirty="0"/>
              <a:t> lab, received both the Dissertation Award from the Society for the Exploration of Psychotherapy Integration (SEPI) </a:t>
            </a:r>
            <a:r>
              <a:rPr lang="en-CA" sz="1200" u="sng" dirty="0"/>
              <a:t>and</a:t>
            </a:r>
            <a:r>
              <a:rPr lang="en-CA" sz="1200" dirty="0"/>
              <a:t> the Student Excellence Award from the Clinical Area. She is not only an outstanding clinical scientist but also an excellent citizen </a:t>
            </a:r>
            <a:r>
              <a:rPr lang="en-CA" sz="1200" dirty="0" smtClean="0"/>
              <a:t>in the </a:t>
            </a:r>
            <a:r>
              <a:rPr lang="en-CA" sz="1200" dirty="0"/>
              <a:t>clinical area. </a:t>
            </a:r>
            <a:endParaRPr lang="en-US" sz="12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5194" y="2074150"/>
            <a:ext cx="2678589" cy="1785726"/>
          </a:xfrm>
          <a:prstGeom prst="rect">
            <a:avLst/>
          </a:prstGeom>
          <a:ln>
            <a:solidFill>
              <a:schemeClr val="tx1"/>
            </a:solidFill>
          </a:ln>
        </p:spPr>
      </p:pic>
      <p:sp>
        <p:nvSpPr>
          <p:cNvPr id="9" name="TextBox 8"/>
          <p:cNvSpPr txBox="1"/>
          <p:nvPr/>
        </p:nvSpPr>
        <p:spPr>
          <a:xfrm>
            <a:off x="3875194" y="3952826"/>
            <a:ext cx="2678589" cy="276999"/>
          </a:xfrm>
          <a:prstGeom prst="rect">
            <a:avLst/>
          </a:prstGeom>
          <a:solidFill>
            <a:schemeClr val="bg1">
              <a:lumMod val="85000"/>
            </a:schemeClr>
          </a:solidFill>
          <a:ln>
            <a:solidFill>
              <a:srgbClr val="C00000"/>
            </a:solidFill>
          </a:ln>
        </p:spPr>
        <p:txBody>
          <a:bodyPr wrap="square" rtlCol="0">
            <a:spAutoFit/>
          </a:bodyPr>
          <a:lstStyle/>
          <a:p>
            <a:pPr algn="ctr"/>
            <a:r>
              <a:rPr lang="en-US" sz="1200" dirty="0" smtClean="0"/>
              <a:t>Above: </a:t>
            </a:r>
            <a:r>
              <a:rPr lang="en-US" sz="1200" dirty="0" smtClean="0">
                <a:solidFill>
                  <a:srgbClr val="C00000"/>
                </a:solidFill>
              </a:rPr>
              <a:t>*Sheila </a:t>
            </a:r>
            <a:r>
              <a:rPr lang="en-US" sz="1200" dirty="0" err="1" smtClean="0">
                <a:solidFill>
                  <a:srgbClr val="C00000"/>
                </a:solidFill>
              </a:rPr>
              <a:t>Konanur</a:t>
            </a:r>
            <a:r>
              <a:rPr lang="en-US" sz="1200" dirty="0" smtClean="0">
                <a:solidFill>
                  <a:srgbClr val="C00000"/>
                </a:solidFill>
              </a:rPr>
              <a:t> </a:t>
            </a:r>
            <a:r>
              <a:rPr lang="en-US" sz="1200" dirty="0" smtClean="0"/>
              <a:t>&amp; Lori Santos </a:t>
            </a:r>
            <a:endParaRPr lang="en-US" sz="1200" dirty="0"/>
          </a:p>
        </p:txBody>
      </p:sp>
      <p:sp>
        <p:nvSpPr>
          <p:cNvPr id="11" name="TextBox 10"/>
          <p:cNvSpPr txBox="1"/>
          <p:nvPr/>
        </p:nvSpPr>
        <p:spPr>
          <a:xfrm>
            <a:off x="153877" y="4515678"/>
            <a:ext cx="6436054" cy="2862322"/>
          </a:xfrm>
          <a:prstGeom prst="rect">
            <a:avLst/>
          </a:prstGeom>
          <a:noFill/>
        </p:spPr>
        <p:txBody>
          <a:bodyPr wrap="square" rtlCol="0">
            <a:spAutoFit/>
          </a:bodyPr>
          <a:lstStyle/>
          <a:p>
            <a:pPr marL="171450" indent="-171450">
              <a:buFont typeface="Arial" charset="0"/>
              <a:buChar char="•"/>
            </a:pPr>
            <a:r>
              <a:rPr lang="nl-NL" sz="1200" dirty="0" err="1" smtClean="0">
                <a:solidFill>
                  <a:srgbClr val="C00000"/>
                </a:solidFill>
              </a:rPr>
              <a:t>Sheila</a:t>
            </a:r>
            <a:r>
              <a:rPr lang="nl-NL" sz="1200" dirty="0" smtClean="0">
                <a:solidFill>
                  <a:srgbClr val="C00000"/>
                </a:solidFill>
              </a:rPr>
              <a:t> </a:t>
            </a:r>
            <a:r>
              <a:rPr lang="nl-NL" sz="1200" dirty="0" err="1" smtClean="0">
                <a:solidFill>
                  <a:srgbClr val="C00000"/>
                </a:solidFill>
              </a:rPr>
              <a:t>Konanur</a:t>
            </a:r>
            <a:r>
              <a:rPr lang="nl-NL" sz="1200" dirty="0" smtClean="0">
                <a:solidFill>
                  <a:srgbClr val="C00000"/>
                </a:solidFill>
              </a:rPr>
              <a:t> </a:t>
            </a:r>
            <a:r>
              <a:rPr lang="nl-NL" sz="1200" dirty="0" err="1" smtClean="0"/>
              <a:t>received</a:t>
            </a:r>
            <a:r>
              <a:rPr lang="nl-NL" sz="1200" dirty="0" smtClean="0"/>
              <a:t> </a:t>
            </a:r>
            <a:r>
              <a:rPr lang="nl-NL" sz="1200" dirty="0" err="1" smtClean="0"/>
              <a:t>the</a:t>
            </a:r>
            <a:r>
              <a:rPr lang="nl-NL" sz="1200" dirty="0" smtClean="0"/>
              <a:t> </a:t>
            </a:r>
            <a:r>
              <a:rPr lang="nl-NL" sz="1200" dirty="0" err="1" smtClean="0"/>
              <a:t>Leadership</a:t>
            </a:r>
            <a:r>
              <a:rPr lang="nl-NL" sz="1200" dirty="0" smtClean="0"/>
              <a:t> </a:t>
            </a:r>
            <a:r>
              <a:rPr lang="nl-NL" sz="1200" dirty="0"/>
              <a:t>Award, </a:t>
            </a:r>
            <a:r>
              <a:rPr lang="nl-NL" sz="1200" dirty="0" err="1"/>
              <a:t>Clinical-Developmental</a:t>
            </a:r>
            <a:r>
              <a:rPr lang="nl-NL" sz="1200" dirty="0"/>
              <a:t> in </a:t>
            </a:r>
            <a:r>
              <a:rPr lang="nl-NL" sz="1200" dirty="0" err="1" smtClean="0"/>
              <a:t>Psychology</a:t>
            </a:r>
            <a:endParaRPr lang="nl-NL" sz="1200" dirty="0" smtClean="0"/>
          </a:p>
          <a:p>
            <a:pPr marL="171450" indent="-171450">
              <a:buFont typeface="Arial" charset="0"/>
              <a:buChar char="•"/>
            </a:pPr>
            <a:r>
              <a:rPr lang="nl-NL" sz="1200" dirty="0" err="1">
                <a:solidFill>
                  <a:srgbClr val="C00000"/>
                </a:solidFill>
              </a:rPr>
              <a:t>Ksusha</a:t>
            </a:r>
            <a:r>
              <a:rPr lang="nl-NL" sz="1200" dirty="0">
                <a:solidFill>
                  <a:srgbClr val="C00000"/>
                </a:solidFill>
              </a:rPr>
              <a:t> </a:t>
            </a:r>
            <a:r>
              <a:rPr lang="nl-NL" sz="1200" dirty="0" err="1">
                <a:solidFill>
                  <a:srgbClr val="C00000"/>
                </a:solidFill>
              </a:rPr>
              <a:t>Blacklock</a:t>
            </a:r>
            <a:r>
              <a:rPr lang="nl-NL" sz="1200" dirty="0">
                <a:solidFill>
                  <a:srgbClr val="C00000"/>
                </a:solidFill>
              </a:rPr>
              <a:t> </a:t>
            </a:r>
            <a:r>
              <a:rPr lang="nl-NL" sz="1200" dirty="0" err="1" smtClean="0"/>
              <a:t>received</a:t>
            </a:r>
            <a:r>
              <a:rPr lang="nl-NL" sz="1200" dirty="0" smtClean="0"/>
              <a:t> </a:t>
            </a:r>
            <a:r>
              <a:rPr lang="nl-NL" sz="1200" dirty="0" err="1" smtClean="0"/>
              <a:t>the</a:t>
            </a:r>
            <a:r>
              <a:rPr lang="nl-NL" sz="1200" dirty="0" smtClean="0"/>
              <a:t> Research </a:t>
            </a:r>
            <a:r>
              <a:rPr lang="nl-NL" sz="1200" dirty="0"/>
              <a:t>Award in </a:t>
            </a:r>
            <a:r>
              <a:rPr lang="nl-NL" sz="1200" dirty="0" err="1"/>
              <a:t>Clinical-Developmental</a:t>
            </a:r>
            <a:r>
              <a:rPr lang="nl-NL" sz="1200" dirty="0"/>
              <a:t> </a:t>
            </a:r>
            <a:r>
              <a:rPr lang="nl-NL" sz="1200" dirty="0" err="1" smtClean="0"/>
              <a:t>Psychology</a:t>
            </a:r>
            <a:endParaRPr lang="nl-NL" sz="1200" dirty="0" smtClean="0"/>
          </a:p>
          <a:p>
            <a:pPr marL="171450" indent="-171450">
              <a:buFont typeface="Arial" charset="0"/>
              <a:buChar char="•"/>
            </a:pPr>
            <a:r>
              <a:rPr lang="nl-NL" sz="1200" dirty="0">
                <a:solidFill>
                  <a:srgbClr val="C00000"/>
                </a:solidFill>
              </a:rPr>
              <a:t>Jessica </a:t>
            </a:r>
            <a:r>
              <a:rPr lang="nl-NL" sz="1200" dirty="0" err="1" smtClean="0">
                <a:solidFill>
                  <a:srgbClr val="C00000"/>
                </a:solidFill>
              </a:rPr>
              <a:t>Jeong</a:t>
            </a:r>
            <a:r>
              <a:rPr lang="nl-NL" sz="1200" dirty="0">
                <a:solidFill>
                  <a:srgbClr val="C00000"/>
                </a:solidFill>
              </a:rPr>
              <a:t> </a:t>
            </a:r>
            <a:r>
              <a:rPr lang="nl-NL" sz="1200" dirty="0" err="1"/>
              <a:t>received</a:t>
            </a:r>
            <a:r>
              <a:rPr lang="nl-NL" sz="1200" dirty="0"/>
              <a:t> </a:t>
            </a:r>
            <a:r>
              <a:rPr lang="nl-NL" sz="1200" dirty="0" err="1" smtClean="0"/>
              <a:t>the</a:t>
            </a:r>
            <a:r>
              <a:rPr lang="nl-NL" sz="1200" dirty="0" smtClean="0"/>
              <a:t> YUPC </a:t>
            </a:r>
            <a:r>
              <a:rPr lang="nl-NL" sz="1200" dirty="0"/>
              <a:t>Award in </a:t>
            </a:r>
            <a:r>
              <a:rPr lang="nl-NL" sz="1200" dirty="0" err="1" smtClean="0"/>
              <a:t>Clinical-Developmental</a:t>
            </a:r>
            <a:r>
              <a:rPr lang="nl-NL" sz="1200" dirty="0" smtClean="0"/>
              <a:t> </a:t>
            </a:r>
            <a:r>
              <a:rPr lang="nl-NL" sz="1200" dirty="0" err="1"/>
              <a:t>Psychology</a:t>
            </a:r>
            <a:r>
              <a:rPr lang="nl-NL" sz="1200" dirty="0"/>
              <a:t> </a:t>
            </a:r>
            <a:endParaRPr lang="nl-NL" sz="1200" dirty="0" smtClean="0"/>
          </a:p>
          <a:p>
            <a:pPr marL="171450" indent="-171450">
              <a:buFont typeface="Arial" charset="0"/>
              <a:buChar char="•"/>
            </a:pPr>
            <a:r>
              <a:rPr lang="en-US" sz="1200" dirty="0" smtClean="0">
                <a:solidFill>
                  <a:srgbClr val="C00000"/>
                </a:solidFill>
              </a:rPr>
              <a:t>Sarah </a:t>
            </a:r>
            <a:r>
              <a:rPr lang="en-US" sz="1200" dirty="0" err="1" smtClean="0">
                <a:solidFill>
                  <a:srgbClr val="C00000"/>
                </a:solidFill>
              </a:rPr>
              <a:t>Ritvo</a:t>
            </a:r>
            <a:r>
              <a:rPr lang="en-US" sz="1200" dirty="0" smtClean="0">
                <a:solidFill>
                  <a:srgbClr val="C00000"/>
                </a:solidFill>
              </a:rPr>
              <a:t> </a:t>
            </a:r>
            <a:r>
              <a:rPr lang="en-US" sz="1200" dirty="0"/>
              <a:t>received a Council of Canadian Departments of Psychology Teaching Assistantship Award</a:t>
            </a:r>
          </a:p>
          <a:p>
            <a:pPr marL="171450" indent="-171450">
              <a:buFont typeface="Arial" charset="0"/>
              <a:buChar char="•"/>
            </a:pPr>
            <a:r>
              <a:rPr lang="en-CA" sz="1200" dirty="0" smtClean="0">
                <a:solidFill>
                  <a:srgbClr val="C00000"/>
                </a:solidFill>
              </a:rPr>
              <a:t>Brittany </a:t>
            </a:r>
            <a:r>
              <a:rPr lang="en-CA" sz="1200" dirty="0" err="1">
                <a:solidFill>
                  <a:srgbClr val="C00000"/>
                </a:solidFill>
              </a:rPr>
              <a:t>Rosenbloom</a:t>
            </a:r>
            <a:r>
              <a:rPr lang="en-CA" sz="1200" dirty="0">
                <a:solidFill>
                  <a:srgbClr val="C00000"/>
                </a:solidFill>
              </a:rPr>
              <a:t> </a:t>
            </a:r>
            <a:r>
              <a:rPr lang="en-CA" sz="1200" dirty="0"/>
              <a:t>received a CIHR </a:t>
            </a:r>
            <a:r>
              <a:rPr lang="en-CA" sz="1200" dirty="0" smtClean="0"/>
              <a:t>Doctoral Research Award in </a:t>
            </a:r>
            <a:r>
              <a:rPr lang="en-CA" sz="1200" dirty="0"/>
              <a:t>honour of Nelson Mandela </a:t>
            </a:r>
            <a:endParaRPr lang="en-CA" sz="1200" dirty="0" smtClean="0"/>
          </a:p>
          <a:p>
            <a:pPr marL="171450" indent="-171450">
              <a:buFont typeface="Arial" charset="0"/>
              <a:buChar char="•"/>
            </a:pPr>
            <a:r>
              <a:rPr lang="en-CA" sz="1200" dirty="0" err="1" smtClean="0">
                <a:solidFill>
                  <a:srgbClr val="C00000"/>
                </a:solidFill>
              </a:rPr>
              <a:t>Vered</a:t>
            </a:r>
            <a:r>
              <a:rPr lang="en-CA" sz="1200" dirty="0" smtClean="0">
                <a:solidFill>
                  <a:srgbClr val="C00000"/>
                </a:solidFill>
              </a:rPr>
              <a:t> </a:t>
            </a:r>
            <a:r>
              <a:rPr lang="en-CA" sz="1200" dirty="0" err="1" smtClean="0">
                <a:solidFill>
                  <a:srgbClr val="C00000"/>
                </a:solidFill>
              </a:rPr>
              <a:t>Vlatman</a:t>
            </a:r>
            <a:r>
              <a:rPr lang="en-CA" sz="1200" dirty="0" smtClean="0">
                <a:solidFill>
                  <a:srgbClr val="C00000"/>
                </a:solidFill>
              </a:rPr>
              <a:t> </a:t>
            </a:r>
            <a:r>
              <a:rPr lang="en-CA" sz="1200" dirty="0"/>
              <a:t>received a QE II</a:t>
            </a:r>
            <a:r>
              <a:rPr lang="en-US" sz="1200" dirty="0"/>
              <a:t> Graduate Scholarship in Science and Technology </a:t>
            </a:r>
            <a:r>
              <a:rPr lang="en-CA" sz="1200" dirty="0"/>
              <a:t>for her project titled: Attention Training for </a:t>
            </a:r>
            <a:r>
              <a:rPr lang="en-CA" sz="1200" dirty="0" smtClean="0"/>
              <a:t>Pain.</a:t>
            </a:r>
            <a:endParaRPr lang="en-US" sz="1200" dirty="0"/>
          </a:p>
          <a:p>
            <a:pPr marL="171450" indent="-171450">
              <a:buFont typeface="Arial" charset="0"/>
              <a:buChar char="•"/>
            </a:pPr>
            <a:r>
              <a:rPr lang="en-CA" sz="1200" dirty="0" err="1" smtClean="0">
                <a:solidFill>
                  <a:srgbClr val="C00000"/>
                </a:solidFill>
              </a:rPr>
              <a:t>Jordana</a:t>
            </a:r>
            <a:r>
              <a:rPr lang="en-CA" sz="1200" dirty="0" smtClean="0">
                <a:solidFill>
                  <a:srgbClr val="C00000"/>
                </a:solidFill>
              </a:rPr>
              <a:t> Waxman </a:t>
            </a:r>
            <a:r>
              <a:rPr lang="en-CA" sz="1200" dirty="0" smtClean="0"/>
              <a:t>received a </a:t>
            </a:r>
            <a:r>
              <a:rPr lang="en-US" sz="1200" dirty="0" smtClean="0"/>
              <a:t>Certificate </a:t>
            </a:r>
            <a:r>
              <a:rPr lang="en-US" sz="1200" dirty="0"/>
              <a:t>of Academic </a:t>
            </a:r>
            <a:r>
              <a:rPr lang="en-US" sz="1200" dirty="0" smtClean="0"/>
              <a:t>Excellence (Master’s) </a:t>
            </a:r>
            <a:r>
              <a:rPr lang="en-US" sz="1200" dirty="0"/>
              <a:t>from the Canadian Psychological Association </a:t>
            </a:r>
            <a:endParaRPr lang="en-US" sz="1200" dirty="0" smtClean="0"/>
          </a:p>
          <a:p>
            <a:pPr marL="171450" indent="-171450">
              <a:buFont typeface="Arial" charset="0"/>
              <a:buChar char="•"/>
            </a:pPr>
            <a:r>
              <a:rPr lang="en-US" sz="1200" dirty="0" err="1" smtClean="0">
                <a:solidFill>
                  <a:srgbClr val="C00000"/>
                </a:solidFill>
              </a:rPr>
              <a:t>Joo</a:t>
            </a:r>
            <a:r>
              <a:rPr lang="en-US" sz="1200" dirty="0" smtClean="0">
                <a:solidFill>
                  <a:srgbClr val="C00000"/>
                </a:solidFill>
              </a:rPr>
              <a:t> Ann Lee </a:t>
            </a:r>
            <a:r>
              <a:rPr lang="en-US" sz="1200" dirty="0" smtClean="0"/>
              <a:t>received a Council of Canadian Departments of Psychology Teaching Assistantship Award</a:t>
            </a:r>
          </a:p>
          <a:p>
            <a:pPr marL="171450" lvl="0" indent="-171450">
              <a:buFont typeface="Arial" charset="0"/>
              <a:buChar char="•"/>
            </a:pPr>
            <a:r>
              <a:rPr lang="en-US" sz="1200" dirty="0" err="1">
                <a:solidFill>
                  <a:srgbClr val="C00000"/>
                </a:solidFill>
              </a:rPr>
              <a:t>Joo</a:t>
            </a:r>
            <a:r>
              <a:rPr lang="en-US" sz="1200" dirty="0">
                <a:solidFill>
                  <a:srgbClr val="C00000"/>
                </a:solidFill>
              </a:rPr>
              <a:t> Ann Lee </a:t>
            </a:r>
            <a:r>
              <a:rPr lang="en-US" sz="1200" dirty="0"/>
              <a:t>received The Michael Friendly Award for Quantitative Methodology </a:t>
            </a:r>
            <a:r>
              <a:rPr lang="en-US" sz="1200" dirty="0" smtClean="0"/>
              <a:t>Research</a:t>
            </a:r>
          </a:p>
          <a:p>
            <a:pPr marL="171450" indent="-171450">
              <a:buFont typeface="Arial" charset="0"/>
              <a:buChar char="•"/>
            </a:pPr>
            <a:r>
              <a:rPr lang="en-US" sz="1200" dirty="0" smtClean="0">
                <a:solidFill>
                  <a:srgbClr val="C00000"/>
                </a:solidFill>
              </a:rPr>
              <a:t>Mariela </a:t>
            </a:r>
            <a:r>
              <a:rPr lang="en-US" sz="1200" dirty="0" err="1" smtClean="0">
                <a:solidFill>
                  <a:srgbClr val="C00000"/>
                </a:solidFill>
              </a:rPr>
              <a:t>Giuliano</a:t>
            </a:r>
            <a:r>
              <a:rPr lang="en-US" sz="1200" dirty="0" smtClean="0">
                <a:solidFill>
                  <a:srgbClr val="C00000"/>
                </a:solidFill>
              </a:rPr>
              <a:t> </a:t>
            </a:r>
            <a:r>
              <a:rPr lang="en-US" sz="1200" dirty="0"/>
              <a:t>received a Council of Canadian Departments of Psychology Teaching Assistantship </a:t>
            </a:r>
            <a:r>
              <a:rPr lang="en-US" sz="1200" dirty="0" smtClean="0"/>
              <a:t>Award</a:t>
            </a:r>
            <a:endParaRPr lang="nl-NL" sz="1200" dirty="0" smtClean="0"/>
          </a:p>
        </p:txBody>
      </p:sp>
      <p:sp>
        <p:nvSpPr>
          <p:cNvPr id="12"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50</a:t>
            </a:r>
            <a:endParaRPr dirty="0"/>
          </a:p>
        </p:txBody>
      </p:sp>
    </p:spTree>
    <p:extLst>
      <p:ext uri="{BB962C8B-B14F-4D97-AF65-F5344CB8AC3E}">
        <p14:creationId xmlns:p14="http://schemas.microsoft.com/office/powerpoint/2010/main" val="5783586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11422"/>
            <a:ext cx="6622540" cy="553998"/>
          </a:xfrm>
        </p:spPr>
        <p:txBody>
          <a:bodyPr/>
          <a:lstStyle/>
          <a:p>
            <a:pPr algn="ctr"/>
            <a:r>
              <a:rPr lang="en-US" dirty="0" smtClean="0"/>
              <a:t>Emerging Researchers </a:t>
            </a:r>
            <a:endParaRPr lang="en-US" dirty="0"/>
          </a:p>
        </p:txBody>
      </p:sp>
      <p:sp>
        <p:nvSpPr>
          <p:cNvPr id="7" name="TextBox 6"/>
          <p:cNvSpPr txBox="1"/>
          <p:nvPr/>
        </p:nvSpPr>
        <p:spPr>
          <a:xfrm>
            <a:off x="1210442" y="1524000"/>
            <a:ext cx="4437112" cy="369332"/>
          </a:xfrm>
          <a:prstGeom prst="rect">
            <a:avLst/>
          </a:prstGeom>
          <a:noFill/>
        </p:spPr>
        <p:txBody>
          <a:bodyPr wrap="none" rtlCol="0">
            <a:spAutoFit/>
          </a:bodyPr>
          <a:lstStyle/>
          <a:p>
            <a:r>
              <a:rPr lang="en-CA" spc="-40" dirty="0">
                <a:latin typeface="Arial" charset="0"/>
                <a:ea typeface="Arial" charset="0"/>
                <a:cs typeface="Arial" charset="0"/>
              </a:rPr>
              <a:t>Graduate Students &amp; Post-Doctoral </a:t>
            </a:r>
            <a:r>
              <a:rPr lang="en-CA" spc="-40" dirty="0" smtClean="0">
                <a:latin typeface="Arial" charset="0"/>
                <a:ea typeface="Arial" charset="0"/>
                <a:cs typeface="Arial" charset="0"/>
              </a:rPr>
              <a:t>Fellows</a:t>
            </a:r>
            <a:endParaRPr lang="en-US" dirty="0"/>
          </a:p>
        </p:txBody>
      </p:sp>
      <p:sp>
        <p:nvSpPr>
          <p:cNvPr id="8" name="TextBox 7"/>
          <p:cNvSpPr txBox="1"/>
          <p:nvPr/>
        </p:nvSpPr>
        <p:spPr>
          <a:xfrm>
            <a:off x="117729" y="1981200"/>
            <a:ext cx="3616071" cy="6186309"/>
          </a:xfrm>
          <a:prstGeom prst="rect">
            <a:avLst/>
          </a:prstGeom>
          <a:noFill/>
        </p:spPr>
        <p:txBody>
          <a:bodyPr wrap="square" rtlCol="0">
            <a:spAutoFit/>
          </a:bodyPr>
          <a:lstStyle/>
          <a:p>
            <a:pPr marL="171450" indent="-171450">
              <a:buFont typeface="Arial" charset="0"/>
              <a:buChar char="•"/>
            </a:pPr>
            <a:r>
              <a:rPr lang="nl-NL" sz="1200" dirty="0" smtClean="0">
                <a:solidFill>
                  <a:srgbClr val="C00000"/>
                </a:solidFill>
              </a:rPr>
              <a:t>Victoria </a:t>
            </a:r>
            <a:r>
              <a:rPr lang="nl-NL" sz="1200" dirty="0" err="1" smtClean="0">
                <a:solidFill>
                  <a:srgbClr val="C00000"/>
                </a:solidFill>
              </a:rPr>
              <a:t>Ng</a:t>
            </a:r>
            <a:r>
              <a:rPr lang="nl-NL" sz="1200" dirty="0" smtClean="0">
                <a:solidFill>
                  <a:srgbClr val="C00000"/>
                </a:solidFill>
              </a:rPr>
              <a:t> </a:t>
            </a:r>
            <a:r>
              <a:rPr lang="nl-NL" sz="1200" dirty="0"/>
              <a:t>r</a:t>
            </a:r>
            <a:r>
              <a:rPr lang="en-CA" sz="1200" dirty="0" err="1" smtClean="0"/>
              <a:t>eceived</a:t>
            </a:r>
            <a:r>
              <a:rPr lang="en-CA" sz="1200" dirty="0" smtClean="0"/>
              <a:t> </a:t>
            </a:r>
            <a:r>
              <a:rPr lang="en-CA" sz="1200" dirty="0"/>
              <a:t>a </a:t>
            </a:r>
            <a:r>
              <a:rPr lang="en-US" sz="1200" dirty="0"/>
              <a:t>Certificate of Academic Excellence (Master’s) from the Canadian Psychological Association </a:t>
            </a:r>
            <a:endParaRPr lang="en-US" sz="1200" dirty="0" smtClean="0"/>
          </a:p>
          <a:p>
            <a:pPr marL="171450" indent="-171450">
              <a:buFont typeface="Arial" charset="0"/>
              <a:buChar char="•"/>
            </a:pPr>
            <a:r>
              <a:rPr lang="en-US" sz="1200" dirty="0" smtClean="0">
                <a:solidFill>
                  <a:srgbClr val="C00000"/>
                </a:solidFill>
              </a:rPr>
              <a:t>Alex </a:t>
            </a:r>
            <a:r>
              <a:rPr lang="en-US" sz="1200" dirty="0" err="1" smtClean="0">
                <a:solidFill>
                  <a:srgbClr val="C00000"/>
                </a:solidFill>
              </a:rPr>
              <a:t>Porthukaran</a:t>
            </a:r>
            <a:r>
              <a:rPr lang="en-US" sz="1200" dirty="0" smtClean="0">
                <a:solidFill>
                  <a:srgbClr val="C00000"/>
                </a:solidFill>
              </a:rPr>
              <a:t> </a:t>
            </a:r>
            <a:r>
              <a:rPr lang="en-US" sz="1200" dirty="0" smtClean="0"/>
              <a:t>received a Monica </a:t>
            </a:r>
            <a:r>
              <a:rPr lang="en-US" sz="1200" dirty="0" err="1" smtClean="0"/>
              <a:t>Reena</a:t>
            </a:r>
            <a:r>
              <a:rPr lang="en-US" sz="1200" dirty="0" smtClean="0"/>
              <a:t> </a:t>
            </a:r>
            <a:r>
              <a:rPr lang="en-US" sz="1200" dirty="0" err="1" smtClean="0"/>
              <a:t>Goyal</a:t>
            </a:r>
            <a:r>
              <a:rPr lang="en-US" sz="1200" dirty="0" smtClean="0"/>
              <a:t> Memorial Bursary</a:t>
            </a:r>
          </a:p>
          <a:p>
            <a:pPr marL="171450" indent="-171450">
              <a:buFont typeface="Arial" charset="0"/>
              <a:buChar char="•"/>
            </a:pPr>
            <a:r>
              <a:rPr lang="en-US" sz="1200" dirty="0" smtClean="0">
                <a:solidFill>
                  <a:srgbClr val="C00000"/>
                </a:solidFill>
              </a:rPr>
              <a:t>Angela </a:t>
            </a:r>
            <a:r>
              <a:rPr lang="en-US" sz="1200" dirty="0" err="1" smtClean="0">
                <a:solidFill>
                  <a:srgbClr val="C00000"/>
                </a:solidFill>
              </a:rPr>
              <a:t>Kertes</a:t>
            </a:r>
            <a:r>
              <a:rPr lang="en-US" sz="1200" dirty="0" smtClean="0">
                <a:solidFill>
                  <a:srgbClr val="C00000"/>
                </a:solidFill>
              </a:rPr>
              <a:t> </a:t>
            </a:r>
            <a:r>
              <a:rPr lang="en-US" sz="1200" dirty="0" smtClean="0"/>
              <a:t>received a </a:t>
            </a:r>
            <a:r>
              <a:rPr lang="en-US" sz="1200" dirty="0"/>
              <a:t>Certificate of Academic Excellence </a:t>
            </a:r>
            <a:r>
              <a:rPr lang="en-US" sz="1200" dirty="0" smtClean="0"/>
              <a:t>(Doctoral) </a:t>
            </a:r>
            <a:r>
              <a:rPr lang="en-US" sz="1200" dirty="0"/>
              <a:t>from the Canadian Psychological Association </a:t>
            </a:r>
            <a:endParaRPr lang="en-US" sz="1200" dirty="0" smtClean="0"/>
          </a:p>
          <a:p>
            <a:pPr marL="171450" indent="-171450">
              <a:buFont typeface="Arial" charset="0"/>
              <a:buChar char="•"/>
            </a:pPr>
            <a:r>
              <a:rPr lang="en-US" sz="1200" dirty="0" err="1" smtClean="0">
                <a:solidFill>
                  <a:srgbClr val="C00000"/>
                </a:solidFill>
              </a:rPr>
              <a:t>Stefania</a:t>
            </a:r>
            <a:r>
              <a:rPr lang="en-US" sz="1200" dirty="0" smtClean="0">
                <a:solidFill>
                  <a:srgbClr val="C00000"/>
                </a:solidFill>
              </a:rPr>
              <a:t> Moro </a:t>
            </a:r>
            <a:r>
              <a:rPr lang="en-US" sz="1200" dirty="0" smtClean="0"/>
              <a:t>was awarded a Susan Mann Dissertation Scholarship </a:t>
            </a:r>
          </a:p>
          <a:p>
            <a:pPr marL="171450" indent="-171450">
              <a:buFont typeface="Arial" charset="0"/>
              <a:buChar char="•"/>
            </a:pPr>
            <a:r>
              <a:rPr lang="en-US" sz="1200" dirty="0" smtClean="0">
                <a:solidFill>
                  <a:srgbClr val="C00000"/>
                </a:solidFill>
              </a:rPr>
              <a:t>Sarah Zohar </a:t>
            </a:r>
            <a:r>
              <a:rPr lang="en-US" sz="1200" dirty="0" smtClean="0"/>
              <a:t>r</a:t>
            </a:r>
            <a:r>
              <a:rPr lang="en-CA" sz="1200" dirty="0" err="1" smtClean="0"/>
              <a:t>eceived</a:t>
            </a:r>
            <a:r>
              <a:rPr lang="en-CA" sz="1200" dirty="0" smtClean="0"/>
              <a:t> </a:t>
            </a:r>
            <a:r>
              <a:rPr lang="en-CA" sz="1200" dirty="0"/>
              <a:t>a </a:t>
            </a:r>
            <a:r>
              <a:rPr lang="en-US" sz="1200" dirty="0"/>
              <a:t>Certificate of Academic Excellence (Master’s) from the Canadian Psychological Association </a:t>
            </a:r>
          </a:p>
          <a:p>
            <a:pPr marL="171450" indent="-171450">
              <a:buFont typeface="Arial" charset="0"/>
              <a:buChar char="•"/>
            </a:pPr>
            <a:r>
              <a:rPr lang="en-US" sz="1200" dirty="0" smtClean="0">
                <a:solidFill>
                  <a:srgbClr val="C00000"/>
                </a:solidFill>
              </a:rPr>
              <a:t>Melissa </a:t>
            </a:r>
            <a:r>
              <a:rPr lang="en-US" sz="1200" dirty="0" err="1" smtClean="0">
                <a:solidFill>
                  <a:srgbClr val="C00000"/>
                </a:solidFill>
              </a:rPr>
              <a:t>Ferland</a:t>
            </a:r>
            <a:r>
              <a:rPr lang="en-US" sz="1200" dirty="0" smtClean="0">
                <a:solidFill>
                  <a:srgbClr val="C00000"/>
                </a:solidFill>
              </a:rPr>
              <a:t> </a:t>
            </a:r>
            <a:r>
              <a:rPr lang="en-US" sz="1200" dirty="0"/>
              <a:t>received a Council of Canadian Departments of Psychology Teaching Assistantship Award</a:t>
            </a:r>
          </a:p>
          <a:p>
            <a:pPr marL="171450" indent="-171450">
              <a:buFont typeface="Arial" charset="0"/>
              <a:buChar char="•"/>
            </a:pPr>
            <a:r>
              <a:rPr lang="en-US" sz="1200" dirty="0" err="1" smtClean="0">
                <a:solidFill>
                  <a:srgbClr val="C00000"/>
                </a:solidFill>
              </a:rPr>
              <a:t>Jala</a:t>
            </a:r>
            <a:r>
              <a:rPr lang="en-US" sz="1200" dirty="0" smtClean="0">
                <a:solidFill>
                  <a:srgbClr val="C00000"/>
                </a:solidFill>
              </a:rPr>
              <a:t> </a:t>
            </a:r>
            <a:r>
              <a:rPr lang="en-US" sz="1200" dirty="0" err="1" smtClean="0">
                <a:solidFill>
                  <a:srgbClr val="C00000"/>
                </a:solidFill>
              </a:rPr>
              <a:t>Rizeq</a:t>
            </a:r>
            <a:r>
              <a:rPr lang="en-US" sz="1200" dirty="0" smtClean="0">
                <a:solidFill>
                  <a:srgbClr val="C00000"/>
                </a:solidFill>
              </a:rPr>
              <a:t> </a:t>
            </a:r>
            <a:r>
              <a:rPr lang="en-US" sz="1200" dirty="0"/>
              <a:t>received a Council of Canadian Departments of Psychology Teaching Assistantship </a:t>
            </a:r>
            <a:r>
              <a:rPr lang="en-US" sz="1200" dirty="0" smtClean="0"/>
              <a:t>Award</a:t>
            </a:r>
          </a:p>
          <a:p>
            <a:pPr marL="171450" indent="-171450">
              <a:buFont typeface="Arial" charset="0"/>
              <a:buChar char="•"/>
            </a:pPr>
            <a:r>
              <a:rPr lang="nl-NL" sz="1200" dirty="0" err="1">
                <a:solidFill>
                  <a:srgbClr val="C00000"/>
                </a:solidFill>
              </a:rPr>
              <a:t>Mahta</a:t>
            </a:r>
            <a:r>
              <a:rPr lang="nl-NL" sz="1200" dirty="0">
                <a:solidFill>
                  <a:srgbClr val="C00000"/>
                </a:solidFill>
              </a:rPr>
              <a:t> </a:t>
            </a:r>
            <a:r>
              <a:rPr lang="nl-NL" sz="1200" dirty="0" err="1">
                <a:solidFill>
                  <a:srgbClr val="C00000"/>
                </a:solidFill>
              </a:rPr>
              <a:t>Kakvan</a:t>
            </a:r>
            <a:r>
              <a:rPr lang="nl-NL" sz="1200" dirty="0">
                <a:solidFill>
                  <a:srgbClr val="C00000"/>
                </a:solidFill>
              </a:rPr>
              <a:t> &amp; </a:t>
            </a:r>
            <a:r>
              <a:rPr lang="nl-NL" sz="1200" dirty="0" err="1">
                <a:solidFill>
                  <a:srgbClr val="C00000"/>
                </a:solidFill>
              </a:rPr>
              <a:t>Busisiwe</a:t>
            </a:r>
            <a:r>
              <a:rPr lang="nl-NL" sz="1200" dirty="0">
                <a:solidFill>
                  <a:srgbClr val="C00000"/>
                </a:solidFill>
              </a:rPr>
              <a:t> </a:t>
            </a:r>
            <a:r>
              <a:rPr lang="nl-NL" sz="1200" dirty="0" err="1">
                <a:solidFill>
                  <a:srgbClr val="C00000"/>
                </a:solidFill>
              </a:rPr>
              <a:t>Ncube</a:t>
            </a:r>
            <a:r>
              <a:rPr lang="nl-NL" sz="1200" dirty="0">
                <a:solidFill>
                  <a:srgbClr val="C00000"/>
                </a:solidFill>
              </a:rPr>
              <a:t> </a:t>
            </a:r>
            <a:r>
              <a:rPr lang="nl-NL" sz="1200" dirty="0" err="1"/>
              <a:t>were</a:t>
            </a:r>
            <a:r>
              <a:rPr lang="nl-NL" sz="1200" dirty="0"/>
              <a:t> </a:t>
            </a:r>
            <a:r>
              <a:rPr lang="nl-NL" sz="1200" dirty="0" err="1"/>
              <a:t>awarded</a:t>
            </a:r>
            <a:r>
              <a:rPr lang="nl-NL" sz="1200" dirty="0"/>
              <a:t> </a:t>
            </a:r>
            <a:r>
              <a:rPr lang="nl-NL" sz="1200" dirty="0" err="1"/>
              <a:t>Graham</a:t>
            </a:r>
            <a:r>
              <a:rPr lang="nl-NL" sz="1200" dirty="0"/>
              <a:t> Reed Memorial </a:t>
            </a:r>
            <a:r>
              <a:rPr lang="nl-NL" sz="1200" dirty="0" err="1"/>
              <a:t>Bursaries</a:t>
            </a:r>
            <a:endParaRPr lang="nl-NL" sz="1200" dirty="0"/>
          </a:p>
          <a:p>
            <a:pPr marL="171450" indent="-171450">
              <a:buFont typeface="Arial" charset="0"/>
              <a:buChar char="•"/>
            </a:pPr>
            <a:r>
              <a:rPr lang="nl-NL" sz="1200" dirty="0">
                <a:solidFill>
                  <a:srgbClr val="C00000"/>
                </a:solidFill>
              </a:rPr>
              <a:t>Ashley </a:t>
            </a:r>
            <a:r>
              <a:rPr lang="nl-NL" sz="1200" dirty="0" err="1">
                <a:solidFill>
                  <a:srgbClr val="C00000"/>
                </a:solidFill>
              </a:rPr>
              <a:t>Malin</a:t>
            </a:r>
            <a:r>
              <a:rPr lang="nl-NL" sz="1200" dirty="0">
                <a:solidFill>
                  <a:srgbClr val="C00000"/>
                </a:solidFill>
              </a:rPr>
              <a:t> </a:t>
            </a:r>
            <a:r>
              <a:rPr lang="nl-NL" sz="1200" dirty="0" err="1"/>
              <a:t>received</a:t>
            </a:r>
            <a:r>
              <a:rPr lang="nl-NL" sz="1200" dirty="0"/>
              <a:t> The Norman  </a:t>
            </a:r>
            <a:r>
              <a:rPr lang="nl-NL" sz="1200" dirty="0" err="1"/>
              <a:t>Endler</a:t>
            </a:r>
            <a:r>
              <a:rPr lang="nl-NL" sz="1200" dirty="0"/>
              <a:t> Research Fellowship in </a:t>
            </a:r>
            <a:r>
              <a:rPr lang="nl-NL" sz="1200" dirty="0" err="1" smtClean="0"/>
              <a:t>Psychology</a:t>
            </a:r>
            <a:endParaRPr lang="nl-NL" sz="1200" dirty="0" smtClean="0"/>
          </a:p>
          <a:p>
            <a:pPr marL="171450" lvl="0" indent="-171450">
              <a:buFont typeface="Arial" charset="0"/>
              <a:buChar char="•"/>
            </a:pPr>
            <a:r>
              <a:rPr lang="en-US" sz="1200" dirty="0" err="1">
                <a:solidFill>
                  <a:srgbClr val="C00000"/>
                </a:solidFill>
              </a:rPr>
              <a:t>Busisiwe</a:t>
            </a:r>
            <a:r>
              <a:rPr lang="en-US" sz="1200" dirty="0">
                <a:solidFill>
                  <a:srgbClr val="C00000"/>
                </a:solidFill>
              </a:rPr>
              <a:t> </a:t>
            </a:r>
            <a:r>
              <a:rPr lang="en-US" sz="1200" dirty="0" err="1">
                <a:solidFill>
                  <a:srgbClr val="C00000"/>
                </a:solidFill>
              </a:rPr>
              <a:t>Ncube</a:t>
            </a:r>
            <a:r>
              <a:rPr lang="en-US" sz="1200" dirty="0">
                <a:solidFill>
                  <a:srgbClr val="C00000"/>
                </a:solidFill>
              </a:rPr>
              <a:t> </a:t>
            </a:r>
            <a:r>
              <a:rPr lang="en-US" sz="1200" dirty="0"/>
              <a:t>was awarded the The Gales Graduate Scholarship For </a:t>
            </a:r>
            <a:r>
              <a:rPr lang="en-US" sz="1200" dirty="0" err="1"/>
              <a:t>Behaviour</a:t>
            </a:r>
            <a:r>
              <a:rPr lang="en-US" sz="1200" dirty="0"/>
              <a:t> </a:t>
            </a:r>
            <a:r>
              <a:rPr lang="en-US" sz="1200" dirty="0" smtClean="0"/>
              <a:t>Analysis</a:t>
            </a:r>
            <a:endParaRPr lang="nl-NL" sz="1200" dirty="0"/>
          </a:p>
          <a:p>
            <a:pPr marL="171450" indent="-171450">
              <a:buFont typeface="Arial" charset="0"/>
              <a:buChar char="•"/>
            </a:pPr>
            <a:r>
              <a:rPr lang="nl-NL" sz="1200" dirty="0">
                <a:solidFill>
                  <a:srgbClr val="C00000"/>
                </a:solidFill>
              </a:rPr>
              <a:t>Emily Barlow-</a:t>
            </a:r>
            <a:r>
              <a:rPr lang="nl-NL" sz="1200" dirty="0" err="1">
                <a:solidFill>
                  <a:srgbClr val="C00000"/>
                </a:solidFill>
              </a:rPr>
              <a:t>Krelina</a:t>
            </a:r>
            <a:r>
              <a:rPr lang="nl-NL" sz="1200" dirty="0">
                <a:solidFill>
                  <a:srgbClr val="C00000"/>
                </a:solidFill>
              </a:rPr>
              <a:t> </a:t>
            </a:r>
            <a:r>
              <a:rPr lang="nl-NL" sz="1200" dirty="0"/>
              <a:t>won </a:t>
            </a:r>
            <a:r>
              <a:rPr lang="nl-NL" sz="1200" dirty="0" err="1"/>
              <a:t>the</a:t>
            </a:r>
            <a:r>
              <a:rPr lang="nl-NL" sz="1200" dirty="0"/>
              <a:t> </a:t>
            </a:r>
            <a:r>
              <a:rPr lang="nl-NL" sz="1200" dirty="0" err="1"/>
              <a:t>Graduate</a:t>
            </a:r>
            <a:r>
              <a:rPr lang="nl-NL" sz="1200" dirty="0"/>
              <a:t> Student MA Award in </a:t>
            </a:r>
            <a:r>
              <a:rPr lang="nl-NL" sz="1200" dirty="0" err="1"/>
              <a:t>Clinical-Developmental</a:t>
            </a:r>
            <a:r>
              <a:rPr lang="nl-NL" sz="1200" dirty="0"/>
              <a:t> </a:t>
            </a:r>
            <a:r>
              <a:rPr lang="nl-NL" sz="1200" dirty="0" err="1" smtClean="0"/>
              <a:t>Psychology</a:t>
            </a:r>
            <a:endParaRPr lang="nl-NL" sz="1200" dirty="0" smtClean="0"/>
          </a:p>
          <a:p>
            <a:pPr marL="171450" indent="-171450">
              <a:buFont typeface="Arial" charset="0"/>
              <a:buChar char="•"/>
            </a:pPr>
            <a:r>
              <a:rPr lang="en-US" sz="1200" dirty="0">
                <a:solidFill>
                  <a:srgbClr val="C00000"/>
                </a:solidFill>
              </a:rPr>
              <a:t>Diane Lawless </a:t>
            </a:r>
            <a:r>
              <a:rPr lang="en-US" sz="1200" dirty="0"/>
              <a:t>received a Certificate of Academic Excellence from the Canadian Psychological Association </a:t>
            </a:r>
            <a:endParaRPr lang="en-US" sz="1200" dirty="0" smtClean="0"/>
          </a:p>
          <a:p>
            <a:pPr marL="171450" indent="-171450">
              <a:buFont typeface="Arial" charset="0"/>
              <a:buChar char="•"/>
            </a:pPr>
            <a:r>
              <a:rPr lang="en-US" sz="1200" dirty="0">
                <a:solidFill>
                  <a:srgbClr val="C00000"/>
                </a:solidFill>
              </a:rPr>
              <a:t>Jennifer </a:t>
            </a:r>
            <a:r>
              <a:rPr lang="en-US" sz="1200" dirty="0" err="1">
                <a:solidFill>
                  <a:srgbClr val="C00000"/>
                </a:solidFill>
              </a:rPr>
              <a:t>Ruttle</a:t>
            </a:r>
            <a:r>
              <a:rPr lang="en-US" sz="1200" dirty="0">
                <a:solidFill>
                  <a:srgbClr val="C00000"/>
                </a:solidFill>
              </a:rPr>
              <a:t> </a:t>
            </a:r>
            <a:r>
              <a:rPr lang="en-US" sz="1200" dirty="0"/>
              <a:t>received a Council of Canadian Departments of Psychology Teaching Assistantship </a:t>
            </a:r>
            <a:r>
              <a:rPr lang="en-US" sz="1200" dirty="0" smtClean="0"/>
              <a:t>Award</a:t>
            </a:r>
            <a:endParaRPr lang="en-US" sz="12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4239" y="1933239"/>
            <a:ext cx="2715159" cy="1495761"/>
          </a:xfrm>
          <a:prstGeom prst="rect">
            <a:avLst/>
          </a:prstGeom>
          <a:ln>
            <a:solidFill>
              <a:schemeClr val="tx1"/>
            </a:solidFill>
          </a:ln>
        </p:spPr>
      </p:pic>
      <p:sp>
        <p:nvSpPr>
          <p:cNvPr id="11" name="TextBox 10"/>
          <p:cNvSpPr txBox="1"/>
          <p:nvPr/>
        </p:nvSpPr>
        <p:spPr>
          <a:xfrm>
            <a:off x="117729" y="5485388"/>
            <a:ext cx="2879969" cy="553998"/>
          </a:xfrm>
          <a:prstGeom prst="rect">
            <a:avLst/>
          </a:prstGeom>
          <a:noFill/>
        </p:spPr>
        <p:txBody>
          <a:bodyPr wrap="square" rtlCol="0">
            <a:spAutoFit/>
          </a:bodyPr>
          <a:lstStyle/>
          <a:p>
            <a:pPr marL="171450" indent="-171450">
              <a:buFont typeface="Arial" charset="0"/>
              <a:buChar char="•"/>
            </a:pPr>
            <a:endParaRPr lang="en-US" sz="1200" dirty="0"/>
          </a:p>
          <a:p>
            <a:endParaRPr lang="en-US" dirty="0"/>
          </a:p>
        </p:txBody>
      </p:sp>
      <p:sp>
        <p:nvSpPr>
          <p:cNvPr id="3" name="TextBox 2"/>
          <p:cNvSpPr txBox="1"/>
          <p:nvPr/>
        </p:nvSpPr>
        <p:spPr>
          <a:xfrm>
            <a:off x="571498" y="8249420"/>
            <a:ext cx="5715000" cy="461665"/>
          </a:xfrm>
          <a:prstGeom prst="rect">
            <a:avLst/>
          </a:prstGeom>
          <a:solidFill>
            <a:schemeClr val="bg1">
              <a:lumMod val="85000"/>
            </a:schemeClr>
          </a:solidFill>
          <a:ln>
            <a:solidFill>
              <a:srgbClr val="C00000"/>
            </a:solidFill>
          </a:ln>
        </p:spPr>
        <p:txBody>
          <a:bodyPr wrap="square" rtlCol="0">
            <a:spAutoFit/>
          </a:bodyPr>
          <a:lstStyle/>
          <a:p>
            <a:r>
              <a:rPr lang="en-US" sz="1200" dirty="0" smtClean="0"/>
              <a:t>Top to Bottom: </a:t>
            </a:r>
            <a:r>
              <a:rPr lang="en-US" sz="1200" dirty="0" smtClean="0">
                <a:solidFill>
                  <a:srgbClr val="C00000"/>
                </a:solidFill>
              </a:rPr>
              <a:t>*Dr. Diane Lawless, *Jennifer </a:t>
            </a:r>
            <a:r>
              <a:rPr lang="en-US" sz="1200" dirty="0" err="1" smtClean="0">
                <a:solidFill>
                  <a:srgbClr val="C00000"/>
                </a:solidFill>
              </a:rPr>
              <a:t>Ruttle</a:t>
            </a:r>
            <a:r>
              <a:rPr lang="en-US" sz="1200" dirty="0" smtClean="0">
                <a:solidFill>
                  <a:srgbClr val="C00000"/>
                </a:solidFill>
              </a:rPr>
              <a:t>, *</a:t>
            </a:r>
            <a:r>
              <a:rPr lang="en-US" sz="1200" dirty="0" err="1" smtClean="0">
                <a:solidFill>
                  <a:srgbClr val="C00000"/>
                </a:solidFill>
              </a:rPr>
              <a:t>Jordana</a:t>
            </a:r>
            <a:r>
              <a:rPr lang="en-US" sz="1200" dirty="0" smtClean="0">
                <a:solidFill>
                  <a:srgbClr val="C00000"/>
                </a:solidFill>
              </a:rPr>
              <a:t> Waxman and *</a:t>
            </a:r>
            <a:r>
              <a:rPr lang="en-US" sz="1200" dirty="0" err="1" smtClean="0">
                <a:solidFill>
                  <a:srgbClr val="C00000"/>
                </a:solidFill>
              </a:rPr>
              <a:t>Iana</a:t>
            </a:r>
            <a:r>
              <a:rPr lang="fr-FR" sz="1200" dirty="0" smtClean="0">
                <a:solidFill>
                  <a:srgbClr val="C00000"/>
                </a:solidFill>
              </a:rPr>
              <a:t> </a:t>
            </a:r>
            <a:r>
              <a:rPr lang="fr-FR" sz="1200" dirty="0" err="1">
                <a:solidFill>
                  <a:srgbClr val="C00000"/>
                </a:solidFill>
              </a:rPr>
              <a:t>Ianakieva</a:t>
            </a:r>
            <a:r>
              <a:rPr lang="en-US" sz="1200" dirty="0" smtClean="0">
                <a:solidFill>
                  <a:srgbClr val="C00000"/>
                </a:solidFill>
              </a:rPr>
              <a:t>  </a:t>
            </a:r>
            <a:r>
              <a:rPr lang="en-US" sz="1200" dirty="0" smtClean="0"/>
              <a:t>at the Psychology Awards Ceremony. </a:t>
            </a:r>
            <a:endParaRPr lang="en-US" sz="120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914237" y="3468907"/>
            <a:ext cx="2715162" cy="1484093"/>
          </a:xfrm>
          <a:prstGeom prst="rect">
            <a:avLst/>
          </a:prstGeom>
          <a:ln>
            <a:solidFill>
              <a:schemeClr val="tx1"/>
            </a:solidFill>
          </a:ln>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4238" y="5003055"/>
            <a:ext cx="2715162" cy="1525520"/>
          </a:xfrm>
          <a:prstGeom prst="rect">
            <a:avLst/>
          </a:prstGeom>
          <a:ln>
            <a:solidFill>
              <a:schemeClr val="tx1"/>
            </a:solidFill>
          </a:ln>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4237" y="6584561"/>
            <a:ext cx="2729523" cy="1464213"/>
          </a:xfrm>
          <a:prstGeom prst="rect">
            <a:avLst/>
          </a:prstGeom>
          <a:ln>
            <a:solidFill>
              <a:schemeClr val="tx1"/>
            </a:solidFill>
          </a:ln>
        </p:spPr>
      </p:pic>
      <p:sp>
        <p:nvSpPr>
          <p:cNvPr id="16"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51</a:t>
            </a:r>
            <a:endParaRPr dirty="0"/>
          </a:p>
        </p:txBody>
      </p:sp>
    </p:spTree>
    <p:extLst>
      <p:ext uri="{BB962C8B-B14F-4D97-AF65-F5344CB8AC3E}">
        <p14:creationId xmlns:p14="http://schemas.microsoft.com/office/powerpoint/2010/main" val="15557622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Experiential Learning </a:t>
            </a:r>
            <a:endParaRPr lang="en-US" dirty="0"/>
          </a:p>
        </p:txBody>
      </p:sp>
      <p:sp>
        <p:nvSpPr>
          <p:cNvPr id="7" name="Rectangle 6"/>
          <p:cNvSpPr/>
          <p:nvPr/>
        </p:nvSpPr>
        <p:spPr>
          <a:xfrm>
            <a:off x="380999" y="1648208"/>
            <a:ext cx="6096000" cy="1938992"/>
          </a:xfrm>
          <a:prstGeom prst="rect">
            <a:avLst/>
          </a:prstGeom>
          <a:solidFill>
            <a:schemeClr val="bg1">
              <a:lumMod val="85000"/>
            </a:schemeClr>
          </a:solidFill>
          <a:ln>
            <a:solidFill>
              <a:srgbClr val="C00000"/>
            </a:solidFill>
          </a:ln>
        </p:spPr>
        <p:txBody>
          <a:bodyPr wrap="square">
            <a:spAutoFit/>
          </a:bodyPr>
          <a:lstStyle/>
          <a:p>
            <a:pPr>
              <a:spcAft>
                <a:spcPts val="0"/>
              </a:spcAft>
            </a:pPr>
            <a:r>
              <a:rPr lang="en-CA" sz="1200" dirty="0" smtClean="0">
                <a:ea typeface="Calibri" charset="0"/>
                <a:cs typeface="Times New Roman" charset="0"/>
              </a:rPr>
              <a:t>As part of my Sensation and Perception course I give students visual phenomena that they can all see. For example, I bring in lights that I hold in my hands to illustrate apparent motion and give the whole class after effects and after images. Each student gets to experience the huge blind holes in their visual fields that they have been carrying around unknowingly since they were born!</a:t>
            </a:r>
          </a:p>
          <a:p>
            <a:pPr marL="171450" indent="-171450">
              <a:spcAft>
                <a:spcPts val="0"/>
              </a:spcAft>
              <a:buFontTx/>
              <a:buChar char="-"/>
            </a:pPr>
            <a:r>
              <a:rPr lang="en-CA" sz="1200" dirty="0" smtClean="0">
                <a:solidFill>
                  <a:srgbClr val="C00000"/>
                </a:solidFill>
                <a:effectLst/>
                <a:ea typeface="Calibri" charset="0"/>
                <a:cs typeface="Times New Roman" charset="0"/>
              </a:rPr>
              <a:t>Dr. Laurence Harris</a:t>
            </a:r>
          </a:p>
          <a:p>
            <a:pPr marL="171450" indent="-171450">
              <a:spcAft>
                <a:spcPts val="0"/>
              </a:spcAft>
              <a:buFontTx/>
              <a:buChar char="-"/>
            </a:pPr>
            <a:endParaRPr lang="en-CA" sz="1200" dirty="0">
              <a:solidFill>
                <a:srgbClr val="C00000"/>
              </a:solidFill>
              <a:ea typeface="Calibri" charset="0"/>
              <a:cs typeface="Times New Roman" charset="0"/>
            </a:endParaRPr>
          </a:p>
          <a:p>
            <a:r>
              <a:rPr lang="en-US" sz="1200" dirty="0" smtClean="0"/>
              <a:t>Below: </a:t>
            </a:r>
            <a:r>
              <a:rPr lang="en-US" sz="1200" dirty="0">
                <a:solidFill>
                  <a:srgbClr val="C00000"/>
                </a:solidFill>
              </a:rPr>
              <a:t>Dr. Laurence Harris </a:t>
            </a:r>
            <a:r>
              <a:rPr lang="en-US" sz="1200" dirty="0"/>
              <a:t>being rotated in the new Tumbling Room Facility (made possible by funding from the Canadian Foundation for Innovation, CFI). The equipment allows us to look at the role of gravity and motion in perception</a:t>
            </a:r>
            <a:r>
              <a:rPr lang="en-US" sz="1200" dirty="0" smtClean="0"/>
              <a:t>.</a:t>
            </a:r>
            <a:endParaRPr lang="en-US" sz="1200" dirty="0"/>
          </a:p>
        </p:txBody>
      </p:sp>
      <p:sp>
        <p:nvSpPr>
          <p:cNvPr id="9" name="Rectangle 8"/>
          <p:cNvSpPr/>
          <p:nvPr/>
        </p:nvSpPr>
        <p:spPr>
          <a:xfrm>
            <a:off x="380999" y="6191523"/>
            <a:ext cx="6096000" cy="646331"/>
          </a:xfrm>
          <a:prstGeom prst="rect">
            <a:avLst/>
          </a:prstGeom>
          <a:solidFill>
            <a:schemeClr val="bg1">
              <a:lumMod val="85000"/>
            </a:schemeClr>
          </a:solidFill>
          <a:ln>
            <a:solidFill>
              <a:srgbClr val="C00000"/>
            </a:solidFill>
          </a:ln>
        </p:spPr>
        <p:txBody>
          <a:bodyPr wrap="square">
            <a:spAutoFit/>
          </a:bodyPr>
          <a:lstStyle/>
          <a:p>
            <a:r>
              <a:rPr lang="en-US" sz="1200" dirty="0" smtClean="0"/>
              <a:t>Clinical </a:t>
            </a:r>
            <a:r>
              <a:rPr lang="en-US" sz="1200" dirty="0"/>
              <a:t>students in my graduate class conduct a </a:t>
            </a:r>
            <a:r>
              <a:rPr lang="en-US" sz="1200" dirty="0" err="1"/>
              <a:t>psychoeducational</a:t>
            </a:r>
            <a:r>
              <a:rPr lang="en-US" sz="1200" dirty="0"/>
              <a:t> assessment of a child in the YUPC.  Students learn about assessment in real time and in the real world.</a:t>
            </a:r>
          </a:p>
          <a:p>
            <a:pPr>
              <a:spcAft>
                <a:spcPts val="0"/>
              </a:spcAft>
            </a:pPr>
            <a:r>
              <a:rPr lang="en-CA" sz="1200" dirty="0" smtClean="0">
                <a:solidFill>
                  <a:srgbClr val="C00000"/>
                </a:solidFill>
                <a:effectLst/>
                <a:ea typeface="Calibri" charset="0"/>
                <a:cs typeface="Times New Roman" charset="0"/>
              </a:rPr>
              <a:t> - Dr. Christine Till</a:t>
            </a:r>
          </a:p>
        </p:txBody>
      </p:sp>
      <p:sp>
        <p:nvSpPr>
          <p:cNvPr id="12" name="Rectangle 11"/>
          <p:cNvSpPr/>
          <p:nvPr/>
        </p:nvSpPr>
        <p:spPr>
          <a:xfrm>
            <a:off x="380999" y="7085777"/>
            <a:ext cx="6096000" cy="1384995"/>
          </a:xfrm>
          <a:prstGeom prst="rect">
            <a:avLst/>
          </a:prstGeom>
          <a:solidFill>
            <a:schemeClr val="bg1">
              <a:lumMod val="85000"/>
            </a:schemeClr>
          </a:solidFill>
          <a:ln>
            <a:solidFill>
              <a:srgbClr val="C00000"/>
            </a:solidFill>
          </a:ln>
        </p:spPr>
        <p:txBody>
          <a:bodyPr wrap="square">
            <a:spAutoFit/>
          </a:bodyPr>
          <a:lstStyle/>
          <a:p>
            <a:r>
              <a:rPr lang="en-US" sz="1200" dirty="0" smtClean="0"/>
              <a:t>We </a:t>
            </a:r>
            <a:r>
              <a:rPr lang="en-US" sz="1200" dirty="0"/>
              <a:t>have added direct clinical training to our program with the addition of the York University Psychology Clinic, and we have really refined our training model to nicely fit with the needs of our trainees. Specifically, we provide training at the very beginning and final stages of the program to support students in entering this field of work (at the beginning) and supporting them to help complete their programs (at the end). It has been very satisfying as a YUPC clinical supervisor to see our students thrive in this model that we have developed in our program</a:t>
            </a:r>
            <a:r>
              <a:rPr lang="en-US" sz="1200" dirty="0" smtClean="0"/>
              <a:t>.</a:t>
            </a:r>
            <a:endParaRPr lang="en-CA" sz="1200" dirty="0" smtClean="0">
              <a:solidFill>
                <a:srgbClr val="C00000"/>
              </a:solidFill>
              <a:effectLst/>
              <a:ea typeface="Calibri" charset="0"/>
              <a:cs typeface="Times New Roman" charset="0"/>
            </a:endParaRPr>
          </a:p>
          <a:p>
            <a:pPr>
              <a:spcAft>
                <a:spcPts val="0"/>
              </a:spcAft>
            </a:pPr>
            <a:r>
              <a:rPr lang="en-CA" sz="1200" dirty="0" smtClean="0">
                <a:solidFill>
                  <a:srgbClr val="C00000"/>
                </a:solidFill>
                <a:effectLst/>
                <a:ea typeface="Calibri" charset="0"/>
                <a:cs typeface="Times New Roman" charset="0"/>
              </a:rPr>
              <a:t>- Dr. </a:t>
            </a:r>
            <a:r>
              <a:rPr lang="en-CA" sz="1200" dirty="0">
                <a:solidFill>
                  <a:srgbClr val="C00000"/>
                </a:solidFill>
                <a:ea typeface="Calibri" charset="0"/>
                <a:cs typeface="Times New Roman" charset="0"/>
              </a:rPr>
              <a:t> </a:t>
            </a:r>
            <a:r>
              <a:rPr lang="en-CA" sz="1200" dirty="0" smtClean="0">
                <a:solidFill>
                  <a:srgbClr val="C00000"/>
                </a:solidFill>
                <a:ea typeface="Calibri" charset="0"/>
                <a:cs typeface="Times New Roman" charset="0"/>
              </a:rPr>
              <a:t>Maggie </a:t>
            </a:r>
            <a:r>
              <a:rPr lang="en-CA" sz="1200" dirty="0" err="1" smtClean="0">
                <a:solidFill>
                  <a:srgbClr val="C00000"/>
                </a:solidFill>
                <a:ea typeface="Calibri" charset="0"/>
                <a:cs typeface="Times New Roman" charset="0"/>
              </a:rPr>
              <a:t>Toplak</a:t>
            </a:r>
            <a:endParaRPr lang="en-US" sz="1200" dirty="0">
              <a:solidFill>
                <a:srgbClr val="C00000"/>
              </a:solidFill>
              <a:effectLst/>
              <a:ea typeface="Calibri" charset="0"/>
              <a:cs typeface="Times New Roman"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319" y="3856786"/>
            <a:ext cx="5369673" cy="2051215"/>
          </a:xfrm>
          <a:prstGeom prst="rect">
            <a:avLst/>
          </a:prstGeom>
          <a:ln>
            <a:solidFill>
              <a:schemeClr val="tx1"/>
            </a:solidFill>
          </a:ln>
        </p:spPr>
      </p:pic>
      <p:sp>
        <p:nvSpPr>
          <p:cNvPr id="11"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52</a:t>
            </a:r>
            <a:endParaRPr dirty="0"/>
          </a:p>
        </p:txBody>
      </p:sp>
    </p:spTree>
    <p:extLst>
      <p:ext uri="{BB962C8B-B14F-4D97-AF65-F5344CB8AC3E}">
        <p14:creationId xmlns:p14="http://schemas.microsoft.com/office/powerpoint/2010/main" val="208234696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Experiential Learning </a:t>
            </a:r>
            <a:endParaRPr lang="en-US" dirty="0"/>
          </a:p>
        </p:txBody>
      </p:sp>
      <p:sp>
        <p:nvSpPr>
          <p:cNvPr id="3" name="Rectangle 2"/>
          <p:cNvSpPr/>
          <p:nvPr/>
        </p:nvSpPr>
        <p:spPr>
          <a:xfrm>
            <a:off x="542725" y="3482449"/>
            <a:ext cx="2590800" cy="2862322"/>
          </a:xfrm>
          <a:prstGeom prst="rect">
            <a:avLst/>
          </a:prstGeom>
          <a:solidFill>
            <a:schemeClr val="bg1">
              <a:lumMod val="85000"/>
            </a:schemeClr>
          </a:solidFill>
          <a:ln>
            <a:solidFill>
              <a:srgbClr val="C00000"/>
            </a:solidFill>
          </a:ln>
        </p:spPr>
        <p:txBody>
          <a:bodyPr wrap="square">
            <a:spAutoFit/>
          </a:bodyPr>
          <a:lstStyle/>
          <a:p>
            <a:pPr>
              <a:spcAft>
                <a:spcPts val="0"/>
              </a:spcAft>
            </a:pPr>
            <a:r>
              <a:rPr lang="en-US" sz="1200" dirty="0">
                <a:latin typeface="Calibri" charset="0"/>
                <a:ea typeface="Calibri" charset="0"/>
                <a:cs typeface="Times New Roman" charset="0"/>
              </a:rPr>
              <a:t>I have been using </a:t>
            </a:r>
            <a:r>
              <a:rPr lang="en-US" sz="1200" dirty="0" err="1">
                <a:latin typeface="Calibri" charset="0"/>
                <a:ea typeface="Calibri" charset="0"/>
                <a:cs typeface="Times New Roman" charset="0"/>
              </a:rPr>
              <a:t>TopHat</a:t>
            </a:r>
            <a:r>
              <a:rPr lang="en-US" sz="1200" dirty="0">
                <a:latin typeface="Calibri" charset="0"/>
                <a:ea typeface="Calibri" charset="0"/>
                <a:cs typeface="Times New Roman" charset="0"/>
              </a:rPr>
              <a:t>—a classroom engagement system—and it has helped participation and active learning in my Social Psychology class with nearly 200 students. I have used the system to engage students in classroom activities, to allow students to share their thoughts and to quiz students on the course material. Based on the informal feedback I have received the students feel it has increased their engagement and enhanced their recall of course material. </a:t>
            </a:r>
            <a:endParaRPr lang="en-US" sz="1200" dirty="0" smtClean="0">
              <a:latin typeface="Calibri" charset="0"/>
              <a:ea typeface="Calibri" charset="0"/>
              <a:cs typeface="Times New Roman" charset="0"/>
            </a:endParaRPr>
          </a:p>
          <a:p>
            <a:pPr>
              <a:spcAft>
                <a:spcPts val="0"/>
              </a:spcAft>
            </a:pPr>
            <a:r>
              <a:rPr lang="en-US" sz="1200" dirty="0" smtClean="0">
                <a:solidFill>
                  <a:srgbClr val="C00000"/>
                </a:solidFill>
                <a:effectLst/>
                <a:latin typeface="Calibri" charset="0"/>
                <a:ea typeface="Calibri" charset="0"/>
                <a:cs typeface="Times New Roman" charset="0"/>
              </a:rPr>
              <a:t>- Dr. Amy </a:t>
            </a:r>
            <a:r>
              <a:rPr lang="en-US" sz="1200" dirty="0" err="1" smtClean="0">
                <a:solidFill>
                  <a:srgbClr val="C00000"/>
                </a:solidFill>
                <a:effectLst/>
                <a:latin typeface="Calibri" charset="0"/>
                <a:ea typeface="Calibri" charset="0"/>
                <a:cs typeface="Times New Roman" charset="0"/>
              </a:rPr>
              <a:t>Muise</a:t>
            </a:r>
            <a:endParaRPr lang="en-US" sz="1200" dirty="0">
              <a:solidFill>
                <a:srgbClr val="C00000"/>
              </a:solidFill>
              <a:effectLst/>
              <a:latin typeface="Calibri" charset="0"/>
              <a:ea typeface="Calibri" charset="0"/>
              <a:cs typeface="Times New Roman" charset="0"/>
            </a:endParaRPr>
          </a:p>
        </p:txBody>
      </p:sp>
      <p:sp>
        <p:nvSpPr>
          <p:cNvPr id="11" name="Rectangle 10"/>
          <p:cNvSpPr/>
          <p:nvPr/>
        </p:nvSpPr>
        <p:spPr>
          <a:xfrm>
            <a:off x="542725" y="1648699"/>
            <a:ext cx="5910312" cy="1569660"/>
          </a:xfrm>
          <a:prstGeom prst="rect">
            <a:avLst/>
          </a:prstGeom>
          <a:solidFill>
            <a:schemeClr val="bg1">
              <a:lumMod val="85000"/>
            </a:schemeClr>
          </a:solidFill>
          <a:ln>
            <a:solidFill>
              <a:srgbClr val="C00000"/>
            </a:solidFill>
          </a:ln>
        </p:spPr>
        <p:txBody>
          <a:bodyPr wrap="square">
            <a:spAutoFit/>
          </a:bodyPr>
          <a:lstStyle/>
          <a:p>
            <a:r>
              <a:rPr lang="en-US" sz="1200" dirty="0" smtClean="0"/>
              <a:t>Last year students worked on completing research theses in collaboration with several community partners. And as always, the students did amazing projects, including working with Taking IT Global to conduct on-line focus groups with youth in Nunavut about engaging in art activities as a way of building a sense of community and belonging, a project with Southlake where they documented the impact of uninterrupted mealtimes on food intake and nutrition among inpatients, and the effectiveness of mentoring for youth in a national YMCA youth mentorship program.</a:t>
            </a:r>
          </a:p>
          <a:p>
            <a:pPr>
              <a:spcAft>
                <a:spcPts val="0"/>
              </a:spcAft>
            </a:pPr>
            <a:r>
              <a:rPr lang="en-US" sz="1200" dirty="0" smtClean="0">
                <a:solidFill>
                  <a:srgbClr val="C00000"/>
                </a:solidFill>
                <a:effectLst/>
                <a:latin typeface="Calibri" charset="0"/>
                <a:ea typeface="Calibri" charset="0"/>
                <a:cs typeface="Times New Roman" charset="0"/>
              </a:rPr>
              <a:t>- Dr. Michaela </a:t>
            </a:r>
            <a:r>
              <a:rPr lang="en-US" sz="1200" dirty="0" err="1" smtClean="0">
                <a:solidFill>
                  <a:srgbClr val="C00000"/>
                </a:solidFill>
                <a:effectLst/>
                <a:latin typeface="Calibri" charset="0"/>
                <a:ea typeface="Calibri" charset="0"/>
                <a:cs typeface="Times New Roman" charset="0"/>
              </a:rPr>
              <a:t>Hynie</a:t>
            </a:r>
            <a:endParaRPr lang="en-US" sz="1200" dirty="0">
              <a:solidFill>
                <a:srgbClr val="C00000"/>
              </a:solidFill>
              <a:effectLst/>
              <a:latin typeface="Calibri" charset="0"/>
              <a:ea typeface="Calibri" charset="0"/>
              <a:cs typeface="Times New Roman" charset="0"/>
            </a:endParaRPr>
          </a:p>
        </p:txBody>
      </p:sp>
      <p:sp>
        <p:nvSpPr>
          <p:cNvPr id="13" name="Rectangle 12"/>
          <p:cNvSpPr/>
          <p:nvPr/>
        </p:nvSpPr>
        <p:spPr>
          <a:xfrm>
            <a:off x="3574282" y="3495042"/>
            <a:ext cx="2819400" cy="2839863"/>
          </a:xfrm>
          <a:prstGeom prst="rect">
            <a:avLst/>
          </a:prstGeom>
          <a:solidFill>
            <a:schemeClr val="bg1">
              <a:lumMod val="85000"/>
            </a:schemeClr>
          </a:solidFill>
          <a:ln>
            <a:solidFill>
              <a:srgbClr val="C00000"/>
            </a:solidFill>
          </a:ln>
        </p:spPr>
        <p:txBody>
          <a:bodyPr wrap="square">
            <a:spAutoFit/>
          </a:bodyPr>
          <a:lstStyle/>
          <a:p>
            <a:r>
              <a:rPr lang="en-US" sz="1200" dirty="0"/>
              <a:t>I had a wonderful guest lecturer come to my Abnormal Psychology Class to speak about Aboriginal and indigenous mental health. </a:t>
            </a:r>
            <a:r>
              <a:rPr lang="en-US" sz="1200" dirty="0" err="1"/>
              <a:t>Tera</a:t>
            </a:r>
            <a:r>
              <a:rPr lang="en-US" sz="1200" dirty="0"/>
              <a:t> Beaulieu, York undergrad alum and my former thesis student, a member and leader of the Metis Nation and a Vanier Scholar, was recently appointed to the Mental Health Commission of Canada and gave a FANTASTIC and eye-opening talk about indigenous frameworks of mental health and </a:t>
            </a:r>
            <a:r>
              <a:rPr lang="en-US" sz="1200" dirty="0" smtClean="0"/>
              <a:t>wellness. </a:t>
            </a:r>
            <a:endParaRPr lang="en-US" sz="1200" dirty="0" smtClean="0">
              <a:solidFill>
                <a:srgbClr val="C00000"/>
              </a:solidFill>
              <a:effectLst/>
              <a:latin typeface="Calibri" charset="0"/>
              <a:ea typeface="Calibri" charset="0"/>
              <a:cs typeface="Times New Roman" charset="0"/>
            </a:endParaRPr>
          </a:p>
          <a:p>
            <a:pPr>
              <a:spcAft>
                <a:spcPts val="0"/>
              </a:spcAft>
            </a:pPr>
            <a:endParaRPr lang="en-US" sz="1200" dirty="0" smtClean="0">
              <a:solidFill>
                <a:srgbClr val="C00000"/>
              </a:solidFill>
              <a:latin typeface="Calibri" charset="0"/>
              <a:ea typeface="Calibri" charset="0"/>
              <a:cs typeface="Times New Roman" charset="0"/>
            </a:endParaRPr>
          </a:p>
          <a:p>
            <a:pPr>
              <a:spcAft>
                <a:spcPts val="0"/>
              </a:spcAft>
            </a:pPr>
            <a:endParaRPr lang="en-US" sz="1200" dirty="0">
              <a:solidFill>
                <a:srgbClr val="C00000"/>
              </a:solidFill>
              <a:latin typeface="Calibri" charset="0"/>
              <a:ea typeface="Calibri" charset="0"/>
              <a:cs typeface="Times New Roman" charset="0"/>
            </a:endParaRPr>
          </a:p>
          <a:p>
            <a:pPr>
              <a:spcAft>
                <a:spcPts val="0"/>
              </a:spcAft>
            </a:pPr>
            <a:r>
              <a:rPr lang="en-US" sz="1200" dirty="0" smtClean="0">
                <a:solidFill>
                  <a:srgbClr val="C00000"/>
                </a:solidFill>
                <a:effectLst/>
                <a:latin typeface="Calibri" charset="0"/>
                <a:ea typeface="Calibri" charset="0"/>
                <a:cs typeface="Times New Roman" charset="0"/>
              </a:rPr>
              <a:t>Dr. Alexandra Rutherford</a:t>
            </a:r>
            <a:endParaRPr lang="en-US" sz="1200" dirty="0">
              <a:solidFill>
                <a:srgbClr val="C00000"/>
              </a:solidFill>
              <a:effectLst/>
              <a:latin typeface="Calibri" charset="0"/>
              <a:ea typeface="Calibri" charset="0"/>
              <a:cs typeface="Times New Roman" charset="0"/>
            </a:endParaRPr>
          </a:p>
        </p:txBody>
      </p:sp>
      <p:sp>
        <p:nvSpPr>
          <p:cNvPr id="15" name="Rectangle 14"/>
          <p:cNvSpPr/>
          <p:nvPr/>
        </p:nvSpPr>
        <p:spPr>
          <a:xfrm>
            <a:off x="520266" y="6658626"/>
            <a:ext cx="5897378" cy="830997"/>
          </a:xfrm>
          <a:prstGeom prst="rect">
            <a:avLst/>
          </a:prstGeom>
          <a:solidFill>
            <a:schemeClr val="bg1">
              <a:lumMod val="85000"/>
            </a:schemeClr>
          </a:solidFill>
          <a:ln>
            <a:solidFill>
              <a:srgbClr val="C00000"/>
            </a:solidFill>
          </a:ln>
        </p:spPr>
        <p:txBody>
          <a:bodyPr wrap="square">
            <a:spAutoFit/>
          </a:bodyPr>
          <a:lstStyle/>
          <a:p>
            <a:r>
              <a:rPr lang="en-US" sz="1200" dirty="0"/>
              <a:t>I was part of a team from York University, Carleton University and the University of Windsor who put together an online course in Structural Equation Modeling. The course was taught for the first time in the winter of 2016</a:t>
            </a:r>
            <a:r>
              <a:rPr lang="en-US" sz="1200" dirty="0" smtClean="0"/>
              <a:t>.</a:t>
            </a:r>
            <a:r>
              <a:rPr lang="en-US" sz="1200" dirty="0" smtClean="0">
                <a:solidFill>
                  <a:srgbClr val="C00000"/>
                </a:solidFill>
                <a:effectLst/>
                <a:latin typeface="Calibri" charset="0"/>
                <a:ea typeface="Calibri" charset="0"/>
                <a:cs typeface="Times New Roman" charset="0"/>
              </a:rPr>
              <a:t> </a:t>
            </a:r>
            <a:endParaRPr lang="en-US" sz="1200" dirty="0">
              <a:solidFill>
                <a:srgbClr val="C00000"/>
              </a:solidFill>
              <a:latin typeface="Calibri" charset="0"/>
              <a:ea typeface="Calibri" charset="0"/>
              <a:cs typeface="Times New Roman" charset="0"/>
            </a:endParaRPr>
          </a:p>
          <a:p>
            <a:pPr>
              <a:spcAft>
                <a:spcPts val="0"/>
              </a:spcAft>
            </a:pPr>
            <a:r>
              <a:rPr lang="en-US" sz="1200" dirty="0" smtClean="0">
                <a:solidFill>
                  <a:srgbClr val="C00000"/>
                </a:solidFill>
                <a:effectLst/>
                <a:latin typeface="Calibri" charset="0"/>
                <a:ea typeface="Calibri" charset="0"/>
                <a:cs typeface="Times New Roman" charset="0"/>
              </a:rPr>
              <a:t>-Dr. Rob </a:t>
            </a:r>
            <a:r>
              <a:rPr lang="en-US" sz="1200" dirty="0" err="1" smtClean="0">
                <a:solidFill>
                  <a:srgbClr val="C00000"/>
                </a:solidFill>
                <a:effectLst/>
                <a:latin typeface="Calibri" charset="0"/>
                <a:ea typeface="Calibri" charset="0"/>
                <a:cs typeface="Times New Roman" charset="0"/>
              </a:rPr>
              <a:t>Cribbie</a:t>
            </a:r>
            <a:endParaRPr lang="en-US" sz="1200" dirty="0">
              <a:solidFill>
                <a:srgbClr val="C00000"/>
              </a:solidFill>
              <a:effectLst/>
              <a:latin typeface="Calibri" charset="0"/>
              <a:ea typeface="Calibri" charset="0"/>
              <a:cs typeface="Times New Roman" charset="0"/>
            </a:endParaRPr>
          </a:p>
        </p:txBody>
      </p:sp>
      <p:sp>
        <p:nvSpPr>
          <p:cNvPr id="16" name="Rectangle 15"/>
          <p:cNvSpPr/>
          <p:nvPr/>
        </p:nvSpPr>
        <p:spPr>
          <a:xfrm>
            <a:off x="483369" y="7737219"/>
            <a:ext cx="5910313" cy="646331"/>
          </a:xfrm>
          <a:prstGeom prst="rect">
            <a:avLst/>
          </a:prstGeom>
          <a:solidFill>
            <a:schemeClr val="bg1">
              <a:lumMod val="85000"/>
            </a:schemeClr>
          </a:solidFill>
          <a:ln>
            <a:solidFill>
              <a:srgbClr val="C00000"/>
            </a:solidFill>
          </a:ln>
        </p:spPr>
        <p:txBody>
          <a:bodyPr wrap="square">
            <a:spAutoFit/>
          </a:bodyPr>
          <a:lstStyle/>
          <a:p>
            <a:r>
              <a:rPr lang="en-US" sz="1200" dirty="0"/>
              <a:t>I've made use of </a:t>
            </a:r>
            <a:r>
              <a:rPr lang="en-US" sz="1200" dirty="0" err="1"/>
              <a:t>Camtasia</a:t>
            </a:r>
            <a:r>
              <a:rPr lang="en-US" sz="1200" dirty="0"/>
              <a:t> to record laboratory sessions on SAS for statistics courses (e.g., PSYC 6160: Hierarchical Linear Modeling</a:t>
            </a:r>
            <a:r>
              <a:rPr lang="en-US" sz="1200" dirty="0" smtClean="0"/>
              <a:t>).</a:t>
            </a:r>
            <a:endParaRPr lang="en-US" sz="1200" dirty="0"/>
          </a:p>
          <a:p>
            <a:r>
              <a:rPr lang="en-US" sz="1200" dirty="0" smtClean="0">
                <a:solidFill>
                  <a:srgbClr val="C00000"/>
                </a:solidFill>
                <a:effectLst/>
                <a:latin typeface="Calibri" charset="0"/>
                <a:ea typeface="Calibri" charset="0"/>
                <a:cs typeface="Times New Roman" charset="0"/>
              </a:rPr>
              <a:t>-Dr. </a:t>
            </a:r>
            <a:r>
              <a:rPr lang="en-US" sz="1200" dirty="0" err="1" smtClean="0">
                <a:solidFill>
                  <a:srgbClr val="C00000"/>
                </a:solidFill>
                <a:effectLst/>
                <a:latin typeface="Calibri" charset="0"/>
                <a:ea typeface="Calibri" charset="0"/>
                <a:cs typeface="Times New Roman" charset="0"/>
              </a:rPr>
              <a:t>Jolynn</a:t>
            </a:r>
            <a:r>
              <a:rPr lang="en-US" sz="1200" dirty="0" smtClean="0">
                <a:solidFill>
                  <a:srgbClr val="C00000"/>
                </a:solidFill>
                <a:effectLst/>
                <a:latin typeface="Calibri" charset="0"/>
                <a:ea typeface="Calibri" charset="0"/>
                <a:cs typeface="Times New Roman" charset="0"/>
              </a:rPr>
              <a:t> </a:t>
            </a:r>
            <a:r>
              <a:rPr lang="en-US" sz="1200" dirty="0" err="1" smtClean="0">
                <a:solidFill>
                  <a:srgbClr val="C00000"/>
                </a:solidFill>
                <a:effectLst/>
                <a:latin typeface="Calibri" charset="0"/>
                <a:ea typeface="Calibri" charset="0"/>
                <a:cs typeface="Times New Roman" charset="0"/>
              </a:rPr>
              <a:t>Pek</a:t>
            </a:r>
            <a:endParaRPr lang="en-US" sz="1200" dirty="0">
              <a:solidFill>
                <a:srgbClr val="C00000"/>
              </a:solidFill>
              <a:effectLst/>
              <a:latin typeface="Calibri" charset="0"/>
              <a:ea typeface="Calibri" charset="0"/>
              <a:cs typeface="Times New Roman" charset="0"/>
            </a:endParaRPr>
          </a:p>
        </p:txBody>
      </p:sp>
      <p:sp>
        <p:nvSpPr>
          <p:cNvPr id="10"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53</a:t>
            </a:r>
            <a:endParaRPr dirty="0"/>
          </a:p>
        </p:txBody>
      </p:sp>
    </p:spTree>
    <p:extLst>
      <p:ext uri="{BB962C8B-B14F-4D97-AF65-F5344CB8AC3E}">
        <p14:creationId xmlns:p14="http://schemas.microsoft.com/office/powerpoint/2010/main" val="15448488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Contract Faculty Contributions</a:t>
            </a:r>
            <a:endParaRPr lang="en-US" dirty="0"/>
          </a:p>
        </p:txBody>
      </p:sp>
      <p:sp>
        <p:nvSpPr>
          <p:cNvPr id="3" name="Text Placeholder 2"/>
          <p:cNvSpPr>
            <a:spLocks noGrp="1"/>
          </p:cNvSpPr>
          <p:nvPr>
            <p:ph type="body" idx="1"/>
          </p:nvPr>
        </p:nvSpPr>
        <p:spPr>
          <a:xfrm>
            <a:off x="620606" y="1681880"/>
            <a:ext cx="5616786" cy="3508653"/>
          </a:xfrm>
        </p:spPr>
        <p:txBody>
          <a:bodyPr/>
          <a:lstStyle/>
          <a:p>
            <a:r>
              <a:rPr lang="en-US" dirty="0" smtClean="0">
                <a:solidFill>
                  <a:srgbClr val="C00000"/>
                </a:solidFill>
              </a:rPr>
              <a:t>Dr. Shari Geller</a:t>
            </a:r>
          </a:p>
          <a:p>
            <a:r>
              <a:rPr lang="en-US" dirty="0" smtClean="0"/>
              <a:t>Geller, S. (2017). </a:t>
            </a:r>
            <a:r>
              <a:rPr lang="en-US" i="1" dirty="0" smtClean="0"/>
              <a:t>A practical guide for cultivating therapeutic presence. </a:t>
            </a:r>
            <a:r>
              <a:rPr lang="en-US" dirty="0" smtClean="0"/>
              <a:t>American Psychological Association</a:t>
            </a:r>
          </a:p>
          <a:p>
            <a:endParaRPr lang="en-US" dirty="0"/>
          </a:p>
          <a:p>
            <a:r>
              <a:rPr lang="en-US" dirty="0" smtClean="0">
                <a:solidFill>
                  <a:srgbClr val="C00000"/>
                </a:solidFill>
              </a:rPr>
              <a:t>Dr. Ami </a:t>
            </a:r>
            <a:r>
              <a:rPr lang="en-US" dirty="0" err="1" smtClean="0">
                <a:solidFill>
                  <a:srgbClr val="C00000"/>
                </a:solidFill>
              </a:rPr>
              <a:t>Rokach</a:t>
            </a:r>
            <a:endParaRPr lang="en-US" dirty="0" smtClean="0">
              <a:solidFill>
                <a:srgbClr val="C00000"/>
              </a:solidFill>
            </a:endParaRPr>
          </a:p>
          <a:p>
            <a:r>
              <a:rPr lang="en-US" dirty="0" err="1"/>
              <a:t>Rokach</a:t>
            </a:r>
            <a:r>
              <a:rPr lang="en-US" dirty="0"/>
              <a:t>, A. (2016a). Psychological, emotional and physical experiences of hospitalized </a:t>
            </a:r>
            <a:r>
              <a:rPr lang="en-US" dirty="0" smtClean="0"/>
              <a:t> children</a:t>
            </a:r>
            <a:r>
              <a:rPr lang="en-US" dirty="0"/>
              <a:t>. Clinical Case Reports and Reviews, 2(4), 399-401.</a:t>
            </a:r>
          </a:p>
          <a:p>
            <a:endParaRPr lang="en-US" dirty="0" smtClean="0"/>
          </a:p>
          <a:p>
            <a:r>
              <a:rPr lang="en-US" dirty="0" err="1" smtClean="0"/>
              <a:t>Rokach</a:t>
            </a:r>
            <a:r>
              <a:rPr lang="en-US" dirty="0"/>
              <a:t>, A. &amp; </a:t>
            </a:r>
            <a:r>
              <a:rPr lang="en-US" dirty="0" err="1"/>
              <a:t>Philibert</a:t>
            </a:r>
            <a:r>
              <a:rPr lang="en-US" dirty="0"/>
              <a:t>, G. (2016b). Bullying and victimization in jail. Psychology and  </a:t>
            </a:r>
            <a:r>
              <a:rPr lang="en-US" dirty="0" smtClean="0"/>
              <a:t>Education</a:t>
            </a:r>
            <a:r>
              <a:rPr lang="en-US" dirty="0"/>
              <a:t>, 53 (1 &amp; 2), 99-111</a:t>
            </a:r>
            <a:r>
              <a:rPr lang="en-US" dirty="0" smtClean="0"/>
              <a:t>.</a:t>
            </a:r>
          </a:p>
          <a:p>
            <a:endParaRPr lang="en-US" dirty="0"/>
          </a:p>
          <a:p>
            <a:r>
              <a:rPr lang="en-US" dirty="0" err="1"/>
              <a:t>Rokach</a:t>
            </a:r>
            <a:r>
              <a:rPr lang="en-US" dirty="0"/>
              <a:t>, A. (2016c). Preface to special issue on Bullying. Psychology and </a:t>
            </a:r>
            <a:r>
              <a:rPr lang="en-US" dirty="0" smtClean="0"/>
              <a:t>Education, 53 </a:t>
            </a:r>
            <a:r>
              <a:rPr lang="en-US" dirty="0"/>
              <a:t>(1 &amp; 2</a:t>
            </a:r>
            <a:r>
              <a:rPr lang="en-US" dirty="0" smtClean="0"/>
              <a:t>).</a:t>
            </a:r>
          </a:p>
          <a:p>
            <a:endParaRPr lang="en-US" dirty="0"/>
          </a:p>
          <a:p>
            <a:r>
              <a:rPr lang="en-US" dirty="0" err="1"/>
              <a:t>Rokach</a:t>
            </a:r>
            <a:r>
              <a:rPr lang="en-US" dirty="0"/>
              <a:t>, A. (Ed.) (2016).  Correlates of loneliness. An eBook by </a:t>
            </a:r>
            <a:r>
              <a:rPr lang="en-US" dirty="0" smtClean="0"/>
              <a:t>Bentham, Science </a:t>
            </a:r>
            <a:r>
              <a:rPr lang="en-US" dirty="0"/>
              <a:t>Pub., U.A.E.  </a:t>
            </a:r>
          </a:p>
          <a:p>
            <a:endParaRPr lang="en-US" dirty="0"/>
          </a:p>
          <a:p>
            <a:endParaRPr lang="en-US" dirty="0" smtClean="0"/>
          </a:p>
          <a:p>
            <a:r>
              <a:rPr lang="en-US" dirty="0"/>
              <a:t>				</a:t>
            </a:r>
            <a:r>
              <a:rPr lang="en-US" dirty="0" smtClean="0"/>
              <a:t> </a:t>
            </a:r>
            <a:endParaRPr lang="en-US" dirty="0"/>
          </a:p>
        </p:txBody>
      </p:sp>
      <p:sp>
        <p:nvSpPr>
          <p:cNvPr id="7" name="TextBox 6"/>
          <p:cNvSpPr txBox="1"/>
          <p:nvPr/>
        </p:nvSpPr>
        <p:spPr>
          <a:xfrm>
            <a:off x="1759727" y="8041397"/>
            <a:ext cx="2945036" cy="646331"/>
          </a:xfrm>
          <a:prstGeom prst="rect">
            <a:avLst/>
          </a:prstGeom>
          <a:solidFill>
            <a:schemeClr val="bg1">
              <a:lumMod val="85000"/>
            </a:schemeClr>
          </a:solidFill>
          <a:ln>
            <a:solidFill>
              <a:srgbClr val="C00000"/>
            </a:solidFill>
          </a:ln>
        </p:spPr>
        <p:txBody>
          <a:bodyPr wrap="square" rtlCol="0">
            <a:spAutoFit/>
          </a:bodyPr>
          <a:lstStyle/>
          <a:p>
            <a:r>
              <a:rPr lang="en-US" sz="1200" dirty="0" smtClean="0"/>
              <a:t>Above: </a:t>
            </a:r>
            <a:r>
              <a:rPr lang="en-US" sz="1200" dirty="0" smtClean="0">
                <a:solidFill>
                  <a:srgbClr val="C00000"/>
                </a:solidFill>
              </a:rPr>
              <a:t>Dr. Heather </a:t>
            </a:r>
            <a:r>
              <a:rPr lang="en-US" sz="1200" dirty="0" err="1" smtClean="0">
                <a:solidFill>
                  <a:srgbClr val="C00000"/>
                </a:solidFill>
              </a:rPr>
              <a:t>Jenkin</a:t>
            </a:r>
            <a:r>
              <a:rPr lang="en-US" sz="1200" dirty="0" smtClean="0"/>
              <a:t> speaking to first year students at the Undergraduate Psychology Orientation (Sept.2016)</a:t>
            </a:r>
            <a:endParaRPr lang="en-US" sz="12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555845" y="4871720"/>
            <a:ext cx="3352800" cy="2905760"/>
          </a:xfrm>
          <a:prstGeom prst="rect">
            <a:avLst/>
          </a:prstGeom>
          <a:ln>
            <a:solidFill>
              <a:schemeClr val="tx1"/>
            </a:solidFill>
          </a:ln>
        </p:spPr>
      </p:pic>
      <p:sp>
        <p:nvSpPr>
          <p:cNvPr id="9"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54</a:t>
            </a:r>
            <a:endParaRPr dirty="0"/>
          </a:p>
        </p:txBody>
      </p:sp>
    </p:spTree>
    <p:extLst>
      <p:ext uri="{BB962C8B-B14F-4D97-AF65-F5344CB8AC3E}">
        <p14:creationId xmlns:p14="http://schemas.microsoft.com/office/powerpoint/2010/main" val="4644287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Psychology Staff</a:t>
            </a:r>
            <a:endParaRPr lang="en-US" dirty="0"/>
          </a:p>
        </p:txBody>
      </p:sp>
      <p:sp>
        <p:nvSpPr>
          <p:cNvPr id="9" name="TextBox 8"/>
          <p:cNvSpPr txBox="1"/>
          <p:nvPr/>
        </p:nvSpPr>
        <p:spPr>
          <a:xfrm>
            <a:off x="914400" y="8316875"/>
            <a:ext cx="5025680" cy="307777"/>
          </a:xfrm>
          <a:prstGeom prst="rect">
            <a:avLst/>
          </a:prstGeom>
          <a:solidFill>
            <a:schemeClr val="bg1">
              <a:lumMod val="85000"/>
            </a:schemeClr>
          </a:solidFill>
          <a:ln>
            <a:solidFill>
              <a:srgbClr val="C00000"/>
            </a:solidFill>
          </a:ln>
        </p:spPr>
        <p:txBody>
          <a:bodyPr wrap="square" rtlCol="0">
            <a:spAutoFit/>
          </a:bodyPr>
          <a:lstStyle/>
          <a:p>
            <a:pPr algn="ctr"/>
            <a:r>
              <a:rPr lang="en-US" sz="1400" dirty="0" smtClean="0"/>
              <a:t>The Psychology Staff in holiday costume (October 31, 2016)</a:t>
            </a:r>
          </a:p>
        </p:txBody>
      </p:sp>
      <p:sp>
        <p:nvSpPr>
          <p:cNvPr id="14" name="TextBox 13"/>
          <p:cNvSpPr txBox="1"/>
          <p:nvPr/>
        </p:nvSpPr>
        <p:spPr>
          <a:xfrm>
            <a:off x="533400" y="2127896"/>
            <a:ext cx="2718815" cy="461665"/>
          </a:xfrm>
          <a:prstGeom prst="rect">
            <a:avLst/>
          </a:prstGeom>
          <a:solidFill>
            <a:schemeClr val="bg1">
              <a:lumMod val="85000"/>
            </a:schemeClr>
          </a:solidFill>
          <a:ln>
            <a:solidFill>
              <a:srgbClr val="C00000"/>
            </a:solidFill>
          </a:ln>
        </p:spPr>
        <p:txBody>
          <a:bodyPr wrap="square" rtlCol="0">
            <a:spAutoFit/>
          </a:bodyPr>
          <a:lstStyle/>
          <a:p>
            <a:r>
              <a:rPr lang="en-US" sz="1200" dirty="0" smtClean="0"/>
              <a:t>Ann </a:t>
            </a:r>
            <a:r>
              <a:rPr lang="en-US" sz="1200" dirty="0" err="1" smtClean="0"/>
              <a:t>Pestano</a:t>
            </a:r>
            <a:r>
              <a:rPr lang="en-US" sz="1200" dirty="0" smtClean="0"/>
              <a:t>-Administrative Assistant to the Chair</a:t>
            </a:r>
            <a:endParaRPr lang="en-US" sz="1200" dirty="0"/>
          </a:p>
        </p:txBody>
      </p:sp>
      <p:sp>
        <p:nvSpPr>
          <p:cNvPr id="15" name="TextBox 14"/>
          <p:cNvSpPr txBox="1"/>
          <p:nvPr/>
        </p:nvSpPr>
        <p:spPr>
          <a:xfrm>
            <a:off x="3657600" y="2123216"/>
            <a:ext cx="2810226" cy="461665"/>
          </a:xfrm>
          <a:prstGeom prst="rect">
            <a:avLst/>
          </a:prstGeom>
          <a:solidFill>
            <a:schemeClr val="bg1">
              <a:lumMod val="85000"/>
            </a:schemeClr>
          </a:solidFill>
          <a:ln>
            <a:solidFill>
              <a:srgbClr val="C00000"/>
            </a:solidFill>
          </a:ln>
        </p:spPr>
        <p:txBody>
          <a:bodyPr wrap="square" rtlCol="0">
            <a:spAutoFit/>
          </a:bodyPr>
          <a:lstStyle/>
          <a:p>
            <a:r>
              <a:rPr lang="en-US" sz="1200" dirty="0" smtClean="0"/>
              <a:t>Lori Santos presenting Sandra Locke with a retirement gift</a:t>
            </a:r>
            <a:endParaRPr lang="en-US" sz="1200" dirty="0"/>
          </a:p>
        </p:txBody>
      </p:sp>
      <p:sp>
        <p:nvSpPr>
          <p:cNvPr id="16" name="TextBox 15"/>
          <p:cNvSpPr txBox="1"/>
          <p:nvPr/>
        </p:nvSpPr>
        <p:spPr>
          <a:xfrm>
            <a:off x="191620" y="1398625"/>
            <a:ext cx="6548650" cy="584775"/>
          </a:xfrm>
          <a:prstGeom prst="rect">
            <a:avLst/>
          </a:prstGeom>
          <a:noFill/>
          <a:ln>
            <a:solidFill>
              <a:schemeClr val="tx1"/>
            </a:solidFill>
          </a:ln>
        </p:spPr>
        <p:txBody>
          <a:bodyPr wrap="square" rtlCol="0">
            <a:spAutoFit/>
          </a:bodyPr>
          <a:lstStyle/>
          <a:p>
            <a:pPr algn="ctr"/>
            <a:r>
              <a:rPr lang="en-US" sz="1600" dirty="0" smtClean="0"/>
              <a:t>In </a:t>
            </a:r>
            <a:r>
              <a:rPr lang="en-US" sz="1600" dirty="0"/>
              <a:t>appreciation of our long-service Psychology staff, for all of your many </a:t>
            </a:r>
            <a:r>
              <a:rPr lang="en-US" sz="1600" dirty="0" smtClean="0"/>
              <a:t>contributions </a:t>
            </a:r>
            <a:r>
              <a:rPr lang="en-US" sz="1600" dirty="0"/>
              <a:t>over decades of challenges and success. </a:t>
            </a: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600" y="2730582"/>
            <a:ext cx="1752600" cy="2694886"/>
          </a:xfrm>
          <a:prstGeom prst="rect">
            <a:avLst/>
          </a:prstGeom>
          <a:ln>
            <a:solidFill>
              <a:schemeClr val="tx1"/>
            </a:solidFill>
          </a:ln>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5604451"/>
            <a:ext cx="2774317" cy="2597650"/>
          </a:xfrm>
          <a:prstGeom prst="rect">
            <a:avLst/>
          </a:prstGeom>
          <a:ln>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2704334"/>
            <a:ext cx="1828800" cy="2721134"/>
          </a:xfrm>
          <a:prstGeom prst="rect">
            <a:avLst/>
          </a:prstGeom>
          <a:ln>
            <a:solidFill>
              <a:schemeClr val="tx1"/>
            </a:solidFill>
          </a:ln>
        </p:spPr>
      </p:pic>
      <p:sp>
        <p:nvSpPr>
          <p:cNvPr id="18"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55</a:t>
            </a:r>
            <a:endParaRPr dirty="0"/>
          </a:p>
        </p:txBody>
      </p:sp>
    </p:spTree>
    <p:extLst>
      <p:ext uri="{BB962C8B-B14F-4D97-AF65-F5344CB8AC3E}">
        <p14:creationId xmlns:p14="http://schemas.microsoft.com/office/powerpoint/2010/main" val="3644406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 y="609600"/>
            <a:ext cx="6622540" cy="553998"/>
          </a:xfrm>
          <a:prstGeom prst="rect">
            <a:avLst/>
          </a:prstGeom>
        </p:spPr>
        <p:txBody>
          <a:bodyPr vert="horz" wrap="square" lIns="0" tIns="0" rIns="0" bIns="0" rtlCol="0">
            <a:spAutoFit/>
          </a:bodyPr>
          <a:lstStyle/>
          <a:p>
            <a:pPr marL="402590">
              <a:lnSpc>
                <a:spcPct val="100000"/>
              </a:lnSpc>
            </a:pPr>
            <a:r>
              <a:rPr lang="en-US" spc="-195" dirty="0"/>
              <a:t>R</a:t>
            </a:r>
            <a:r>
              <a:rPr lang="en-US" spc="-60" dirty="0"/>
              <a:t>es</a:t>
            </a:r>
            <a:r>
              <a:rPr lang="en-US" spc="-50" dirty="0"/>
              <a:t>e</a:t>
            </a:r>
            <a:r>
              <a:rPr lang="en-US" spc="160" dirty="0"/>
              <a:t>a</a:t>
            </a:r>
            <a:r>
              <a:rPr lang="en-US" spc="5" dirty="0"/>
              <a:t>r</a:t>
            </a:r>
            <a:r>
              <a:rPr lang="en-US" spc="55" dirty="0"/>
              <a:t>ch</a:t>
            </a:r>
            <a:r>
              <a:rPr lang="en-US" spc="-30" dirty="0"/>
              <a:t> </a:t>
            </a:r>
            <a:r>
              <a:rPr lang="en-US" spc="75" dirty="0"/>
              <a:t>A</a:t>
            </a:r>
            <a:r>
              <a:rPr lang="en-US" spc="5" dirty="0"/>
              <a:t>cc</a:t>
            </a:r>
            <a:r>
              <a:rPr lang="en-US" spc="55" dirty="0"/>
              <a:t>omplishme</a:t>
            </a:r>
            <a:r>
              <a:rPr lang="en-US" spc="40" dirty="0"/>
              <a:t>nts</a:t>
            </a:r>
            <a:endParaRPr spc="-20" dirty="0"/>
          </a:p>
        </p:txBody>
      </p:sp>
      <p:sp>
        <p:nvSpPr>
          <p:cNvPr id="4" name="object 4"/>
          <p:cNvSpPr txBox="1"/>
          <p:nvPr/>
        </p:nvSpPr>
        <p:spPr>
          <a:xfrm>
            <a:off x="711166" y="1817700"/>
            <a:ext cx="5562600" cy="7201972"/>
          </a:xfrm>
          <a:prstGeom prst="rect">
            <a:avLst/>
          </a:prstGeom>
        </p:spPr>
        <p:txBody>
          <a:bodyPr vert="horz" wrap="square" lIns="0" tIns="0" rIns="0" bIns="0" rtlCol="0">
            <a:spAutoFit/>
          </a:bodyPr>
          <a:lstStyle/>
          <a:p>
            <a:r>
              <a:rPr lang="en-US" sz="1200" dirty="0">
                <a:solidFill>
                  <a:srgbClr val="C00000"/>
                </a:solidFill>
              </a:rPr>
              <a:t>*</a:t>
            </a:r>
            <a:r>
              <a:rPr lang="en-US" sz="1200" dirty="0" err="1">
                <a:solidFill>
                  <a:srgbClr val="C00000"/>
                </a:solidFill>
              </a:rPr>
              <a:t>D’Amour</a:t>
            </a:r>
            <a:r>
              <a:rPr lang="en-US" sz="1200" dirty="0">
                <a:solidFill>
                  <a:srgbClr val="C00000"/>
                </a:solidFill>
              </a:rPr>
              <a:t> S, Harris LR </a:t>
            </a:r>
            <a:r>
              <a:rPr lang="en-US" sz="1200" dirty="0"/>
              <a:t>(2016) "Long-range tactile masking occurs in the postural body schema" </a:t>
            </a:r>
            <a:r>
              <a:rPr lang="en-US" sz="1200" i="1" dirty="0"/>
              <a:t>Experimental Brain Research</a:t>
            </a:r>
            <a:r>
              <a:rPr lang="en-US" sz="1200" dirty="0"/>
              <a:t> 234: </a:t>
            </a:r>
            <a:r>
              <a:rPr lang="en-US" sz="1200" dirty="0" smtClean="0"/>
              <a:t>569-575</a:t>
            </a:r>
            <a:endParaRPr lang="en-US" sz="1200" i="1" dirty="0"/>
          </a:p>
          <a:p>
            <a:endParaRPr lang="en-US" sz="1200" dirty="0" smtClean="0"/>
          </a:p>
          <a:p>
            <a:r>
              <a:rPr lang="en-US" sz="1200" dirty="0" smtClean="0"/>
              <a:t>Dragan </a:t>
            </a:r>
            <a:r>
              <a:rPr lang="en-US" sz="1200" dirty="0"/>
              <a:t>MC, Leonard TK, Lozano AM, </a:t>
            </a:r>
            <a:r>
              <a:rPr lang="en-US" sz="1200" dirty="0" err="1"/>
              <a:t>McAndrews</a:t>
            </a:r>
            <a:r>
              <a:rPr lang="en-US" sz="1200" dirty="0"/>
              <a:t> MP, Ng K, Ryan JD, Tang-Wei DF, Wynn JC, and </a:t>
            </a:r>
            <a:r>
              <a:rPr lang="en-US" sz="1200" dirty="0">
                <a:solidFill>
                  <a:srgbClr val="C00000"/>
                </a:solidFill>
              </a:rPr>
              <a:t>Hoffman KL .</a:t>
            </a:r>
            <a:r>
              <a:rPr lang="en-US" sz="1200" dirty="0"/>
              <a:t>Pupillary responses and memory-guided visual search reveal age-related and Alzheimer’s-related memory decline. (in press) </a:t>
            </a:r>
            <a:r>
              <a:rPr lang="en-US" sz="1200" i="1" dirty="0" err="1"/>
              <a:t>Behavioural</a:t>
            </a:r>
            <a:r>
              <a:rPr lang="en-US" sz="1200" i="1" dirty="0"/>
              <a:t> Brain Research </a:t>
            </a:r>
            <a:endParaRPr lang="en-US" sz="1200" i="1" dirty="0" smtClean="0"/>
          </a:p>
          <a:p>
            <a:endParaRPr lang="en-US" sz="1200" dirty="0"/>
          </a:p>
          <a:p>
            <a:r>
              <a:rPr lang="en-US" sz="1200" dirty="0"/>
              <a:t>Dunkley, B., </a:t>
            </a:r>
            <a:r>
              <a:rPr lang="en-US" sz="1200" dirty="0">
                <a:solidFill>
                  <a:srgbClr val="C00000"/>
                </a:solidFill>
              </a:rPr>
              <a:t>*</a:t>
            </a:r>
            <a:r>
              <a:rPr lang="en-US" sz="1200" dirty="0" err="1">
                <a:solidFill>
                  <a:srgbClr val="C00000"/>
                </a:solidFill>
              </a:rPr>
              <a:t>Baltaretu</a:t>
            </a:r>
            <a:r>
              <a:rPr lang="en-US" sz="1200" dirty="0">
                <a:solidFill>
                  <a:srgbClr val="C00000"/>
                </a:solidFill>
              </a:rPr>
              <a:t>, B., &amp; Crawford, J. D </a:t>
            </a:r>
            <a:r>
              <a:rPr lang="en-US" sz="1200" dirty="0"/>
              <a:t>(2016). Trans-saccadic Interactions in human parietal and occipital cortex during the retention and comparison of object orientation. Cortex 82:263-276</a:t>
            </a:r>
            <a:r>
              <a:rPr lang="en-US" sz="1200" dirty="0" smtClean="0"/>
              <a:t>.</a:t>
            </a:r>
            <a:endParaRPr lang="en-US" sz="1200" dirty="0"/>
          </a:p>
          <a:p>
            <a:endParaRPr lang="en-US" sz="1200" dirty="0"/>
          </a:p>
          <a:p>
            <a:r>
              <a:rPr lang="en-US" sz="1200" dirty="0">
                <a:solidFill>
                  <a:srgbClr val="C00000"/>
                </a:solidFill>
              </a:rPr>
              <a:t>*Dupuis-</a:t>
            </a:r>
            <a:r>
              <a:rPr lang="en-US" sz="1200" dirty="0" err="1">
                <a:solidFill>
                  <a:srgbClr val="C00000"/>
                </a:solidFill>
              </a:rPr>
              <a:t>Desormeaux</a:t>
            </a:r>
            <a:r>
              <a:rPr lang="en-US" sz="1200" dirty="0"/>
              <a:t>, M., Davidson, Z., </a:t>
            </a:r>
            <a:r>
              <a:rPr lang="en-US" sz="1200" dirty="0" err="1"/>
              <a:t>Mwololo</a:t>
            </a:r>
            <a:r>
              <a:rPr lang="en-US" sz="1200" dirty="0"/>
              <a:t>, M., </a:t>
            </a:r>
            <a:r>
              <a:rPr lang="en-US" sz="1200" dirty="0" err="1"/>
              <a:t>Kisio</a:t>
            </a:r>
            <a:r>
              <a:rPr lang="en-US" sz="1200" dirty="0"/>
              <a:t>, E., &amp; </a:t>
            </a:r>
            <a:r>
              <a:rPr lang="en-US" sz="1200" dirty="0">
                <a:solidFill>
                  <a:srgbClr val="C00000"/>
                </a:solidFill>
              </a:rPr>
              <a:t>MacDonald, S.E. </a:t>
            </a:r>
            <a:r>
              <a:rPr lang="en-US" sz="1200" dirty="0"/>
              <a:t>(2016).  Usage of specialized fence-gaps in a black rhinoceros conservancy in Kenya.  </a:t>
            </a:r>
            <a:r>
              <a:rPr lang="en-US" sz="1200" i="1" dirty="0"/>
              <a:t>African Journal of Wildlife Research</a:t>
            </a:r>
            <a:r>
              <a:rPr lang="en-US" sz="1200" dirty="0"/>
              <a:t> 46(1):  22-32. </a:t>
            </a:r>
          </a:p>
          <a:p>
            <a:endParaRPr lang="en-US" sz="1200" dirty="0"/>
          </a:p>
          <a:p>
            <a:r>
              <a:rPr lang="en-US" sz="1200" dirty="0" smtClean="0">
                <a:solidFill>
                  <a:srgbClr val="C00000"/>
                </a:solidFill>
              </a:rPr>
              <a:t>*Fraser</a:t>
            </a:r>
            <a:r>
              <a:rPr lang="en-US" sz="1200" dirty="0">
                <a:solidFill>
                  <a:srgbClr val="C00000"/>
                </a:solidFill>
              </a:rPr>
              <a:t>, LE Harris LR </a:t>
            </a:r>
            <a:r>
              <a:rPr lang="en-US" sz="1200" dirty="0"/>
              <a:t> (2016) “Perceived finger orientation is biased towards functional task spaces” </a:t>
            </a:r>
            <a:r>
              <a:rPr lang="en-US" sz="1200" i="1" dirty="0"/>
              <a:t>Experimental Brain Research 234: </a:t>
            </a:r>
            <a:r>
              <a:rPr lang="en-US" sz="1200" dirty="0"/>
              <a:t>3565-3574. </a:t>
            </a:r>
          </a:p>
          <a:p>
            <a:endParaRPr lang="en-US" sz="1200" dirty="0"/>
          </a:p>
          <a:p>
            <a:r>
              <a:rPr lang="en-US" sz="1200" dirty="0" err="1"/>
              <a:t>Greb</a:t>
            </a:r>
            <a:r>
              <a:rPr lang="en-US" sz="1200" dirty="0"/>
              <a:t> H, Hermann S, Dirks P, </a:t>
            </a:r>
            <a:r>
              <a:rPr lang="en-US" sz="1200" dirty="0" err="1"/>
              <a:t>Ommen</a:t>
            </a:r>
            <a:r>
              <a:rPr lang="en-US" sz="1200" dirty="0"/>
              <a:t> G, </a:t>
            </a:r>
            <a:r>
              <a:rPr lang="en-US" sz="1200" dirty="0" err="1"/>
              <a:t>Kretschmer</a:t>
            </a:r>
            <a:r>
              <a:rPr lang="en-US" sz="1200" dirty="0"/>
              <a:t> V, Schultz K, </a:t>
            </a:r>
            <a:r>
              <a:rPr lang="en-US" sz="1200" dirty="0" err="1">
                <a:solidFill>
                  <a:srgbClr val="C00000"/>
                </a:solidFill>
              </a:rPr>
              <a:t>Zoidl</a:t>
            </a:r>
            <a:r>
              <a:rPr lang="en-US" sz="1200" dirty="0">
                <a:solidFill>
                  <a:srgbClr val="C00000"/>
                </a:solidFill>
              </a:rPr>
              <a:t> </a:t>
            </a:r>
            <a:r>
              <a:rPr lang="en-US" sz="1200" dirty="0"/>
              <a:t>G, </a:t>
            </a:r>
            <a:r>
              <a:rPr lang="en-US" sz="1200" dirty="0" err="1"/>
              <a:t>Weiler</a:t>
            </a:r>
            <a:r>
              <a:rPr lang="en-US" sz="1200" dirty="0"/>
              <a:t> </a:t>
            </a:r>
          </a:p>
          <a:p>
            <a:r>
              <a:rPr lang="en-US" sz="1200" dirty="0"/>
              <a:t>R, Janssen-</a:t>
            </a:r>
            <a:r>
              <a:rPr lang="en-US" sz="1200" dirty="0" err="1"/>
              <a:t>Bienhold</a:t>
            </a:r>
            <a:r>
              <a:rPr lang="en-US" sz="1200" dirty="0"/>
              <a:t> U. Complexity of gap junctions between horizontal cells of</a:t>
            </a:r>
          </a:p>
          <a:p>
            <a:r>
              <a:rPr lang="en-US" sz="1200" dirty="0"/>
              <a:t>the carp retina. </a:t>
            </a:r>
            <a:r>
              <a:rPr lang="en-US" sz="1200" i="1" dirty="0"/>
              <a:t>Neuroscience</a:t>
            </a:r>
            <a:r>
              <a:rPr lang="en-US" sz="1200" dirty="0"/>
              <a:t>. 2017 Jan 6;340:8-22. </a:t>
            </a:r>
            <a:endParaRPr lang="en-US" sz="1200" dirty="0" smtClean="0"/>
          </a:p>
          <a:p>
            <a:endParaRPr lang="en-US" sz="1200" dirty="0">
              <a:solidFill>
                <a:srgbClr val="C00000"/>
              </a:solidFill>
            </a:endParaRPr>
          </a:p>
          <a:p>
            <a:pPr lvl="0"/>
            <a:r>
              <a:rPr lang="en-US" sz="1200" dirty="0" smtClean="0">
                <a:solidFill>
                  <a:srgbClr val="C00000"/>
                </a:solidFill>
              </a:rPr>
              <a:t>Harris </a:t>
            </a:r>
            <a:r>
              <a:rPr lang="en-US" sz="1200" dirty="0">
                <a:solidFill>
                  <a:srgbClr val="C00000"/>
                </a:solidFill>
              </a:rPr>
              <a:t>LR</a:t>
            </a:r>
            <a:r>
              <a:rPr lang="en-US" sz="1200" dirty="0"/>
              <a:t>, </a:t>
            </a:r>
            <a:r>
              <a:rPr lang="en-US" sz="1200" dirty="0" err="1"/>
              <a:t>Jenkin</a:t>
            </a:r>
            <a:r>
              <a:rPr lang="en-US" sz="1200" dirty="0"/>
              <a:t> M, </a:t>
            </a:r>
            <a:r>
              <a:rPr lang="en-US" sz="1200" dirty="0" err="1">
                <a:solidFill>
                  <a:srgbClr val="C00000"/>
                </a:solidFill>
              </a:rPr>
              <a:t>Jenkin</a:t>
            </a:r>
            <a:r>
              <a:rPr lang="en-US" sz="1200" dirty="0">
                <a:solidFill>
                  <a:srgbClr val="C00000"/>
                </a:solidFill>
              </a:rPr>
              <a:t> </a:t>
            </a:r>
            <a:r>
              <a:rPr lang="en-US" sz="1200" dirty="0"/>
              <a:t>H, </a:t>
            </a:r>
            <a:r>
              <a:rPr lang="en-US" sz="1200" dirty="0" err="1"/>
              <a:t>Zacher</a:t>
            </a:r>
            <a:r>
              <a:rPr lang="en-US" sz="1200" dirty="0"/>
              <a:t> JE, </a:t>
            </a:r>
            <a:r>
              <a:rPr lang="en-US" sz="1200" dirty="0" err="1"/>
              <a:t>Dyde</a:t>
            </a:r>
            <a:r>
              <a:rPr lang="en-US" sz="1200" dirty="0"/>
              <a:t> RT (2017)  “The effect of long-term exposure to microgravity on the perception of upright”. </a:t>
            </a:r>
            <a:r>
              <a:rPr lang="en-US" sz="1200" i="1" dirty="0"/>
              <a:t>Nature Partner Journal</a:t>
            </a:r>
            <a:r>
              <a:rPr lang="en-US" sz="1200" dirty="0"/>
              <a:t>: Microgravity </a:t>
            </a:r>
            <a:r>
              <a:rPr lang="en-US" sz="1200" dirty="0" smtClean="0"/>
              <a:t>3:3</a:t>
            </a:r>
          </a:p>
          <a:p>
            <a:pPr lvl="0"/>
            <a:endParaRPr lang="en-US" sz="1200" i="1" dirty="0"/>
          </a:p>
          <a:p>
            <a:pPr lvl="0"/>
            <a:r>
              <a:rPr lang="en-US" sz="1200" dirty="0" smtClean="0">
                <a:solidFill>
                  <a:srgbClr val="C00000"/>
                </a:solidFill>
              </a:rPr>
              <a:t>*</a:t>
            </a:r>
            <a:r>
              <a:rPr lang="en-US" sz="1200" dirty="0" err="1" smtClean="0">
                <a:solidFill>
                  <a:srgbClr val="C00000"/>
                </a:solidFill>
              </a:rPr>
              <a:t>Hartle</a:t>
            </a:r>
            <a:r>
              <a:rPr lang="en-US" sz="1200" dirty="0" smtClean="0">
                <a:solidFill>
                  <a:srgbClr val="C00000"/>
                </a:solidFill>
              </a:rPr>
              <a:t> </a:t>
            </a:r>
            <a:r>
              <a:rPr lang="en-US" sz="1200" dirty="0">
                <a:solidFill>
                  <a:srgbClr val="C00000"/>
                </a:solidFill>
              </a:rPr>
              <a:t>B</a:t>
            </a:r>
            <a:r>
              <a:rPr lang="en-US" sz="1200" dirty="0"/>
              <a:t>, and </a:t>
            </a:r>
            <a:r>
              <a:rPr lang="en-US" sz="1200" dirty="0">
                <a:solidFill>
                  <a:srgbClr val="C00000"/>
                </a:solidFill>
              </a:rPr>
              <a:t>Wilcox LM </a:t>
            </a:r>
            <a:r>
              <a:rPr lang="en-US" sz="1200" dirty="0"/>
              <a:t>(2016) Depth magnitude from stereopsis: Assessment techniques and the role of experience. </a:t>
            </a:r>
            <a:r>
              <a:rPr lang="en-US" sz="1200" i="1" dirty="0"/>
              <a:t>Vision Research, 125, </a:t>
            </a:r>
            <a:r>
              <a:rPr lang="en-US" sz="1200" dirty="0"/>
              <a:t>64-75. </a:t>
            </a:r>
            <a:endParaRPr lang="en-US" sz="1200" dirty="0" smtClean="0"/>
          </a:p>
          <a:p>
            <a:pPr lvl="0"/>
            <a:endParaRPr lang="en-US" sz="1200" dirty="0"/>
          </a:p>
          <a:p>
            <a:r>
              <a:rPr lang="en-US" sz="1200" dirty="0"/>
              <a:t>Hoover AEN, </a:t>
            </a:r>
            <a:r>
              <a:rPr lang="en-US" sz="1200" dirty="0" smtClean="0"/>
              <a:t>*</a:t>
            </a:r>
            <a:r>
              <a:rPr lang="en-US" sz="1200" dirty="0" err="1" smtClean="0">
                <a:solidFill>
                  <a:srgbClr val="C00000"/>
                </a:solidFill>
              </a:rPr>
              <a:t>Elzein</a:t>
            </a:r>
            <a:r>
              <a:rPr lang="en-US" sz="1200" dirty="0" smtClean="0">
                <a:solidFill>
                  <a:srgbClr val="C00000"/>
                </a:solidFill>
              </a:rPr>
              <a:t> </a:t>
            </a:r>
            <a:r>
              <a:rPr lang="en-US" sz="1200" dirty="0">
                <a:solidFill>
                  <a:srgbClr val="C00000"/>
                </a:solidFill>
              </a:rPr>
              <a:t>Y, Harris LR </a:t>
            </a:r>
            <a:r>
              <a:rPr lang="en-US" sz="1200" dirty="0"/>
              <a:t>(2016) "Left-handers show no self-advantage when identifying delayed visual feedback concerning an active </a:t>
            </a:r>
            <a:r>
              <a:rPr lang="en-US" sz="1200" dirty="0" smtClean="0"/>
              <a:t>movement” </a:t>
            </a:r>
            <a:r>
              <a:rPr lang="en-US" sz="1200" i="1" dirty="0" smtClean="0"/>
              <a:t>Experimental Brain Research</a:t>
            </a:r>
            <a:r>
              <a:rPr lang="en-US" sz="1200" dirty="0" smtClean="0"/>
              <a:t> 234: (7) 1915-1923.</a:t>
            </a:r>
          </a:p>
          <a:p>
            <a:endParaRPr lang="en-US" sz="1200" dirty="0" smtClean="0"/>
          </a:p>
          <a:p>
            <a:endParaRPr lang="en-US" sz="1200" dirty="0" smtClean="0"/>
          </a:p>
          <a:p>
            <a:endParaRPr lang="en-US" sz="1200" dirty="0"/>
          </a:p>
          <a:p>
            <a:endParaRPr lang="en-US" sz="1200" u="sng" dirty="0"/>
          </a:p>
          <a:p>
            <a:endParaRPr lang="en-US" sz="1200" dirty="0" smtClean="0"/>
          </a:p>
          <a:p>
            <a:endParaRPr lang="en-US" sz="1200" b="1" dirty="0"/>
          </a:p>
        </p:txBody>
      </p:sp>
      <p:sp>
        <p:nvSpPr>
          <p:cNvPr id="6"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2			</a:t>
            </a:r>
            <a:endParaRPr dirty="0"/>
          </a:p>
        </p:txBody>
      </p:sp>
    </p:spTree>
    <p:extLst>
      <p:ext uri="{BB962C8B-B14F-4D97-AF65-F5344CB8AC3E}">
        <p14:creationId xmlns:p14="http://schemas.microsoft.com/office/powerpoint/2010/main" val="7550127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Partnering with </a:t>
            </a:r>
            <a:r>
              <a:rPr lang="en-US" smtClean="0"/>
              <a:t>Seneca College</a:t>
            </a:r>
            <a:endParaRPr lang="en-US"/>
          </a:p>
        </p:txBody>
      </p:sp>
      <p:sp>
        <p:nvSpPr>
          <p:cNvPr id="7"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56</a:t>
            </a:r>
            <a:endParaRPr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28" y="1549285"/>
            <a:ext cx="5098541" cy="3399027"/>
          </a:xfrm>
          <a:prstGeom prst="rect">
            <a:avLst/>
          </a:prstGeom>
          <a:solidFill>
            <a:schemeClr val="tx1"/>
          </a:solidFill>
          <a:ln>
            <a:solidFill>
              <a:schemeClr val="tx1"/>
            </a:solidFill>
          </a:ln>
        </p:spPr>
      </p:pic>
      <p:sp>
        <p:nvSpPr>
          <p:cNvPr id="9" name="TextBox 8"/>
          <p:cNvSpPr txBox="1"/>
          <p:nvPr/>
        </p:nvSpPr>
        <p:spPr>
          <a:xfrm>
            <a:off x="879728" y="5200718"/>
            <a:ext cx="5098541" cy="3323987"/>
          </a:xfrm>
          <a:prstGeom prst="rect">
            <a:avLst/>
          </a:prstGeom>
          <a:solidFill>
            <a:schemeClr val="bg1">
              <a:lumMod val="85000"/>
            </a:schemeClr>
          </a:solidFill>
          <a:ln>
            <a:solidFill>
              <a:srgbClr val="C00000"/>
            </a:solidFill>
          </a:ln>
        </p:spPr>
        <p:txBody>
          <a:bodyPr wrap="square" rtlCol="0">
            <a:spAutoFit/>
          </a:bodyPr>
          <a:lstStyle/>
          <a:p>
            <a:r>
              <a:rPr lang="en-US" sz="1400" dirty="0" smtClean="0"/>
              <a:t>Above from left: Barb </a:t>
            </a:r>
            <a:r>
              <a:rPr lang="en-US" sz="1400" dirty="0" err="1" smtClean="0"/>
              <a:t>Pimenoff</a:t>
            </a:r>
            <a:r>
              <a:rPr lang="en-US" sz="1400" dirty="0" smtClean="0"/>
              <a:t> and </a:t>
            </a:r>
            <a:r>
              <a:rPr lang="en-US" sz="1400" dirty="0" smtClean="0">
                <a:solidFill>
                  <a:srgbClr val="C00000"/>
                </a:solidFill>
              </a:rPr>
              <a:t>Dr. Jill Rich,</a:t>
            </a:r>
            <a:r>
              <a:rPr lang="en-US" sz="1400" dirty="0" smtClean="0"/>
              <a:t> </a:t>
            </a:r>
            <a:r>
              <a:rPr lang="en-US" sz="1400" dirty="0"/>
              <a:t>RSCP </a:t>
            </a:r>
            <a:r>
              <a:rPr lang="en-US" sz="1400" dirty="0" smtClean="0"/>
              <a:t>Coordinators</a:t>
            </a:r>
          </a:p>
          <a:p>
            <a:endParaRPr lang="en-US" sz="1400" dirty="0" smtClean="0"/>
          </a:p>
          <a:p>
            <a:r>
              <a:rPr lang="en-US" sz="1400" dirty="0" smtClean="0"/>
              <a:t>Established </a:t>
            </a:r>
            <a:r>
              <a:rPr lang="en-US" sz="1400" dirty="0"/>
              <a:t>in 1981, the York-Seneca Rehabilitation Services Certificate Program (RSCP) is the only program of its kind in Canada.</a:t>
            </a:r>
          </a:p>
          <a:p>
            <a:r>
              <a:rPr lang="en-US" sz="1400" dirty="0"/>
              <a:t> </a:t>
            </a:r>
          </a:p>
          <a:p>
            <a:r>
              <a:rPr lang="en-US" sz="1400" dirty="0"/>
              <a:t>What is unique is that upon completion of program, students receive both a B.A./B.Sc. or B.A./B.Sc. (</a:t>
            </a:r>
            <a:r>
              <a:rPr lang="en-US" sz="1400" dirty="0" err="1"/>
              <a:t>Honours</a:t>
            </a:r>
            <a:r>
              <a:rPr lang="en-US" sz="1400" dirty="0"/>
              <a:t>) degree with a Psychology focus from York University, </a:t>
            </a:r>
            <a:r>
              <a:rPr lang="en-US" sz="1400" i="1" dirty="0"/>
              <a:t>as well as</a:t>
            </a:r>
            <a:r>
              <a:rPr lang="en-US" sz="1400" dirty="0"/>
              <a:t> a Certificate in Rehabilitation Services from Seneca College. The program requires four (B.A./B.Sc.) or five (B.A./B.Sc. </a:t>
            </a:r>
            <a:r>
              <a:rPr lang="en-US" sz="1400" dirty="0" err="1"/>
              <a:t>Honours</a:t>
            </a:r>
            <a:r>
              <a:rPr lang="en-US" sz="1400" dirty="0"/>
              <a:t>) years of study.  </a:t>
            </a:r>
            <a:endParaRPr lang="en-US" sz="1400" dirty="0" smtClean="0"/>
          </a:p>
          <a:p>
            <a:endParaRPr lang="en-US" sz="1400" dirty="0"/>
          </a:p>
          <a:p>
            <a:r>
              <a:rPr lang="en-US" sz="1400" dirty="0" smtClean="0"/>
              <a:t>What </a:t>
            </a:r>
            <a:r>
              <a:rPr lang="en-US" sz="1400" dirty="0"/>
              <a:t>is </a:t>
            </a:r>
            <a:r>
              <a:rPr lang="en-US" sz="1400" dirty="0" smtClean="0"/>
              <a:t>also most </a:t>
            </a:r>
            <a:r>
              <a:rPr lang="en-US" sz="1400" dirty="0"/>
              <a:t>amazing are the practical experiences </a:t>
            </a:r>
            <a:r>
              <a:rPr lang="en-US" sz="1400" dirty="0" smtClean="0"/>
              <a:t> -</a:t>
            </a:r>
            <a:endParaRPr lang="en-US" sz="1400" dirty="0"/>
          </a:p>
          <a:p>
            <a:r>
              <a:rPr lang="en-US" sz="1400" dirty="0" smtClean="0"/>
              <a:t>in </a:t>
            </a:r>
            <a:r>
              <a:rPr lang="en-US" sz="1400" dirty="0"/>
              <a:t>addition to </a:t>
            </a:r>
            <a:r>
              <a:rPr lang="en-US" sz="1400" dirty="0" smtClean="0"/>
              <a:t>our York </a:t>
            </a:r>
            <a:r>
              <a:rPr lang="en-US" sz="1400" dirty="0"/>
              <a:t>and Seneca classroom courses, students complete 800 hours of fieldwork at rehab placements such as: Surrey Place, WSIB and the Insurance Services Sector </a:t>
            </a:r>
          </a:p>
        </p:txBody>
      </p:sp>
    </p:spTree>
    <p:extLst>
      <p:ext uri="{BB962C8B-B14F-4D97-AF65-F5344CB8AC3E}">
        <p14:creationId xmlns:p14="http://schemas.microsoft.com/office/powerpoint/2010/main" val="20347507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63661"/>
            <a:ext cx="6622540" cy="523220"/>
          </a:xfrm>
        </p:spPr>
        <p:txBody>
          <a:bodyPr/>
          <a:lstStyle/>
          <a:p>
            <a:pPr algn="ctr"/>
            <a:r>
              <a:rPr lang="en-US" sz="3400" dirty="0" smtClean="0"/>
              <a:t>York University Psychology Clinic</a:t>
            </a:r>
            <a:endParaRPr lang="en-US" sz="3400" dirty="0"/>
          </a:p>
        </p:txBody>
      </p:sp>
      <p:sp>
        <p:nvSpPr>
          <p:cNvPr id="6" name="TextBox 5"/>
          <p:cNvSpPr txBox="1"/>
          <p:nvPr/>
        </p:nvSpPr>
        <p:spPr>
          <a:xfrm>
            <a:off x="511825" y="1550388"/>
            <a:ext cx="5834347" cy="4154984"/>
          </a:xfrm>
          <a:prstGeom prst="rect">
            <a:avLst/>
          </a:prstGeom>
          <a:solidFill>
            <a:schemeClr val="bg1">
              <a:lumMod val="85000"/>
            </a:schemeClr>
          </a:solidFill>
          <a:ln>
            <a:solidFill>
              <a:schemeClr val="tx1"/>
            </a:solidFill>
          </a:ln>
        </p:spPr>
        <p:txBody>
          <a:bodyPr wrap="square" rtlCol="0">
            <a:spAutoFit/>
          </a:bodyPr>
          <a:lstStyle/>
          <a:p>
            <a:r>
              <a:rPr lang="en-US" sz="1200" dirty="0" smtClean="0">
                <a:latin typeface="Arial" charset="0"/>
                <a:ea typeface="Arial" charset="0"/>
                <a:cs typeface="Arial" charset="0"/>
              </a:rPr>
              <a:t>Now in our eighth year, the </a:t>
            </a:r>
            <a:r>
              <a:rPr lang="en-US" sz="1200" dirty="0">
                <a:latin typeface="Arial" charset="0"/>
                <a:ea typeface="Arial" charset="0"/>
                <a:cs typeface="Arial" charset="0"/>
              </a:rPr>
              <a:t>clinic continues to develop and </a:t>
            </a:r>
            <a:r>
              <a:rPr lang="en-US" sz="1200" dirty="0" smtClean="0">
                <a:latin typeface="Arial" charset="0"/>
                <a:ea typeface="Arial" charset="0"/>
                <a:cs typeface="Arial" charset="0"/>
              </a:rPr>
              <a:t>thrive. A </a:t>
            </a:r>
            <a:r>
              <a:rPr lang="en-US" sz="1200" dirty="0">
                <a:latin typeface="Arial" charset="0"/>
                <a:ea typeface="Arial" charset="0"/>
                <a:cs typeface="Arial" charset="0"/>
              </a:rPr>
              <a:t>major highlight of the year was </a:t>
            </a:r>
            <a:r>
              <a:rPr lang="en-US" sz="1200" dirty="0" smtClean="0">
                <a:latin typeface="Arial" charset="0"/>
                <a:ea typeface="Arial" charset="0"/>
                <a:cs typeface="Arial" charset="0"/>
              </a:rPr>
              <a:t>the establishment of the MHS Assessment Access Fund that </a:t>
            </a:r>
            <a:r>
              <a:rPr lang="en-US" sz="1200" dirty="0">
                <a:latin typeface="Arial" charset="0"/>
                <a:ea typeface="Arial" charset="0"/>
                <a:cs typeface="Arial" charset="0"/>
              </a:rPr>
              <a:t>has enabled </a:t>
            </a:r>
            <a:r>
              <a:rPr lang="en-US" sz="1200" dirty="0" smtClean="0">
                <a:latin typeface="Arial" charset="0"/>
                <a:ea typeface="Arial" charset="0"/>
                <a:cs typeface="Arial" charset="0"/>
              </a:rPr>
              <a:t>us through graduate student training experiences to </a:t>
            </a:r>
            <a:r>
              <a:rPr lang="en-US" sz="1200" dirty="0">
                <a:latin typeface="Arial" charset="0"/>
                <a:ea typeface="Arial" charset="0"/>
                <a:cs typeface="Arial" charset="0"/>
              </a:rPr>
              <a:t>offer assessments to children/youth whose families are in financial need. </a:t>
            </a:r>
            <a:r>
              <a:rPr lang="en-US" sz="1200" dirty="0" smtClean="0">
                <a:latin typeface="Arial" charset="0"/>
                <a:ea typeface="Arial" charset="0"/>
                <a:cs typeface="Arial" charset="0"/>
              </a:rPr>
              <a:t>Removing </a:t>
            </a:r>
            <a:r>
              <a:rPr lang="en-US" sz="1200" dirty="0">
                <a:latin typeface="Arial" charset="0"/>
                <a:ea typeface="Arial" charset="0"/>
                <a:cs typeface="Arial" charset="0"/>
              </a:rPr>
              <a:t>the financial barrier that exists for many individuals has helped 13 families access assessments for their children which in turn will help them get services to be more successful in their education</a:t>
            </a:r>
            <a:r>
              <a:rPr lang="en-US" sz="1200" dirty="0" smtClean="0">
                <a:latin typeface="Arial" charset="0"/>
                <a:ea typeface="Arial" charset="0"/>
                <a:cs typeface="Arial" charset="0"/>
              </a:rPr>
              <a:t>.</a:t>
            </a:r>
          </a:p>
          <a:p>
            <a:endParaRPr lang="en-US" sz="1200" dirty="0">
              <a:latin typeface="Arial" charset="0"/>
              <a:ea typeface="Arial" charset="0"/>
              <a:cs typeface="Arial" charset="0"/>
            </a:endParaRPr>
          </a:p>
          <a:p>
            <a:r>
              <a:rPr lang="en-US" sz="1200" dirty="0">
                <a:latin typeface="Arial" charset="0"/>
                <a:ea typeface="Arial" charset="0"/>
                <a:cs typeface="Arial" charset="0"/>
              </a:rPr>
              <a:t>Our first pre-doctoral intern completed her </a:t>
            </a:r>
            <a:r>
              <a:rPr lang="en-US" sz="1200" dirty="0" smtClean="0">
                <a:latin typeface="Arial" charset="0"/>
                <a:ea typeface="Arial" charset="0"/>
                <a:cs typeface="Arial" charset="0"/>
              </a:rPr>
              <a:t>Toronto Consortium Internship and </a:t>
            </a:r>
            <a:r>
              <a:rPr lang="en-US" sz="1200" dirty="0">
                <a:latin typeface="Arial" charset="0"/>
                <a:ea typeface="Arial" charset="0"/>
                <a:cs typeface="Arial" charset="0"/>
              </a:rPr>
              <a:t>found the clinic to be a good training </a:t>
            </a:r>
            <a:r>
              <a:rPr lang="en-US" sz="1200" dirty="0" err="1">
                <a:latin typeface="Arial" charset="0"/>
                <a:ea typeface="Arial" charset="0"/>
                <a:cs typeface="Arial" charset="0"/>
              </a:rPr>
              <a:t>centre</a:t>
            </a:r>
            <a:r>
              <a:rPr lang="en-US" sz="1200" dirty="0">
                <a:latin typeface="Arial" charset="0"/>
                <a:ea typeface="Arial" charset="0"/>
                <a:cs typeface="Arial" charset="0"/>
              </a:rPr>
              <a:t> in terms of providing her with a diverse range of clients (age, cultural backgrounds) and types of problems. </a:t>
            </a:r>
            <a:r>
              <a:rPr lang="en-US" sz="1200" dirty="0" smtClean="0">
                <a:latin typeface="Arial" charset="0"/>
                <a:ea typeface="Arial" charset="0"/>
                <a:cs typeface="Arial" charset="0"/>
              </a:rPr>
              <a:t>She </a:t>
            </a:r>
            <a:r>
              <a:rPr lang="en-US" sz="1200" dirty="0">
                <a:latin typeface="Arial" charset="0"/>
                <a:ea typeface="Arial" charset="0"/>
                <a:cs typeface="Arial" charset="0"/>
              </a:rPr>
              <a:t>felt well supported in the development of her skills in </a:t>
            </a:r>
            <a:r>
              <a:rPr lang="en-US" sz="1200" dirty="0" smtClean="0">
                <a:latin typeface="Arial" charset="0"/>
                <a:ea typeface="Arial" charset="0"/>
                <a:cs typeface="Arial" charset="0"/>
              </a:rPr>
              <a:t>Emotion-Focused </a:t>
            </a:r>
            <a:r>
              <a:rPr lang="en-US" sz="1200" dirty="0">
                <a:latin typeface="Arial" charset="0"/>
                <a:ea typeface="Arial" charset="0"/>
                <a:cs typeface="Arial" charset="0"/>
              </a:rPr>
              <a:t>T</a:t>
            </a:r>
            <a:r>
              <a:rPr lang="en-US" sz="1200" dirty="0" smtClean="0">
                <a:latin typeface="Arial" charset="0"/>
                <a:ea typeface="Arial" charset="0"/>
                <a:cs typeface="Arial" charset="0"/>
              </a:rPr>
              <a:t>herapy </a:t>
            </a:r>
            <a:r>
              <a:rPr lang="en-US" sz="1200" dirty="0">
                <a:latin typeface="Arial" charset="0"/>
                <a:ea typeface="Arial" charset="0"/>
                <a:cs typeface="Arial" charset="0"/>
              </a:rPr>
              <a:t>through the supervision of </a:t>
            </a:r>
            <a:r>
              <a:rPr lang="en-US" sz="1200" dirty="0">
                <a:solidFill>
                  <a:srgbClr val="C00000"/>
                </a:solidFill>
                <a:latin typeface="Arial" charset="0"/>
                <a:ea typeface="Arial" charset="0"/>
                <a:cs typeface="Arial" charset="0"/>
              </a:rPr>
              <a:t>Dr. Sandra </a:t>
            </a:r>
            <a:r>
              <a:rPr lang="en-US" sz="1200" dirty="0" err="1">
                <a:solidFill>
                  <a:srgbClr val="C00000"/>
                </a:solidFill>
                <a:latin typeface="Arial" charset="0"/>
                <a:ea typeface="Arial" charset="0"/>
                <a:cs typeface="Arial" charset="0"/>
              </a:rPr>
              <a:t>Paivio</a:t>
            </a:r>
            <a:r>
              <a:rPr lang="en-US" sz="1200" dirty="0">
                <a:latin typeface="Arial" charset="0"/>
                <a:ea typeface="Arial" charset="0"/>
                <a:cs typeface="Arial" charset="0"/>
              </a:rPr>
              <a:t>, a new addition to our clinical supervisory team.  We had 4 senior students complete an optional third practicum in the clinic that focused on both assessment and intervention </a:t>
            </a:r>
            <a:r>
              <a:rPr lang="en-US" sz="1200" dirty="0" smtClean="0">
                <a:latin typeface="Arial" charset="0"/>
                <a:ea typeface="Arial" charset="0"/>
                <a:cs typeface="Arial" charset="0"/>
              </a:rPr>
              <a:t>training.</a:t>
            </a:r>
          </a:p>
          <a:p>
            <a:endParaRPr lang="en-US" sz="1200" dirty="0" smtClean="0">
              <a:latin typeface="Arial" charset="0"/>
              <a:ea typeface="Arial" charset="0"/>
              <a:cs typeface="Arial" charset="0"/>
            </a:endParaRPr>
          </a:p>
          <a:p>
            <a:r>
              <a:rPr lang="en-US" sz="1200" dirty="0" smtClean="0">
                <a:latin typeface="Arial" charset="0"/>
                <a:ea typeface="Arial" charset="0"/>
                <a:cs typeface="Arial" charset="0"/>
              </a:rPr>
              <a:t>We </a:t>
            </a:r>
            <a:r>
              <a:rPr lang="en-US" sz="1200" dirty="0">
                <a:latin typeface="Arial" charset="0"/>
                <a:ea typeface="Arial" charset="0"/>
                <a:cs typeface="Arial" charset="0"/>
              </a:rPr>
              <a:t>were able to run </a:t>
            </a:r>
            <a:r>
              <a:rPr lang="en-US" sz="1200" dirty="0" smtClean="0">
                <a:latin typeface="Arial" charset="0"/>
                <a:ea typeface="Arial" charset="0"/>
                <a:cs typeface="Arial" charset="0"/>
              </a:rPr>
              <a:t>three groups</a:t>
            </a:r>
            <a:r>
              <a:rPr lang="en-US" sz="1200" dirty="0">
                <a:latin typeface="Arial" charset="0"/>
                <a:ea typeface="Arial" charset="0"/>
                <a:cs typeface="Arial" charset="0"/>
              </a:rPr>
              <a:t>: </a:t>
            </a:r>
            <a:r>
              <a:rPr lang="en-US" sz="1200" dirty="0" smtClean="0">
                <a:latin typeface="Arial" charset="0"/>
                <a:ea typeface="Arial" charset="0"/>
                <a:cs typeface="Arial" charset="0"/>
              </a:rPr>
              <a:t>Cognitive </a:t>
            </a:r>
            <a:r>
              <a:rPr lang="en-US" sz="1200" dirty="0">
                <a:latin typeface="Arial" charset="0"/>
                <a:ea typeface="Arial" charset="0"/>
                <a:cs typeface="Arial" charset="0"/>
              </a:rPr>
              <a:t>Behavior Therapy for Anxiety and Worry, Acceptance and Commitment Therapy for Emotion Regulation and a Memory and Aging </a:t>
            </a:r>
            <a:r>
              <a:rPr lang="en-US" sz="1200" dirty="0" smtClean="0">
                <a:latin typeface="Arial" charset="0"/>
                <a:ea typeface="Arial" charset="0"/>
                <a:cs typeface="Arial" charset="0"/>
              </a:rPr>
              <a:t>Program. These </a:t>
            </a:r>
            <a:r>
              <a:rPr lang="en-US" sz="1200" dirty="0">
                <a:latin typeface="Arial" charset="0"/>
                <a:ea typeface="Arial" charset="0"/>
                <a:cs typeface="Arial" charset="0"/>
              </a:rPr>
              <a:t>groups provide senior doctoral level candidates with an opportunity to </a:t>
            </a:r>
            <a:r>
              <a:rPr lang="en-US" sz="1200" dirty="0" smtClean="0">
                <a:latin typeface="Arial" charset="0"/>
                <a:ea typeface="Arial" charset="0"/>
                <a:cs typeface="Arial" charset="0"/>
              </a:rPr>
              <a:t>lead/co-lead </a:t>
            </a:r>
            <a:r>
              <a:rPr lang="en-US" sz="1200" dirty="0">
                <a:latin typeface="Arial" charset="0"/>
                <a:ea typeface="Arial" charset="0"/>
                <a:cs typeface="Arial" charset="0"/>
              </a:rPr>
              <a:t>the group and offer our junior students the ability to observe the groups and be part of post group supervisory discussions</a:t>
            </a:r>
            <a:r>
              <a:rPr lang="en-US" sz="1200" dirty="0" smtClean="0">
                <a:latin typeface="Arial" charset="0"/>
                <a:ea typeface="Arial" charset="0"/>
                <a:cs typeface="Arial" charset="0"/>
              </a:rPr>
              <a:t>.</a:t>
            </a:r>
          </a:p>
          <a:p>
            <a:endParaRPr lang="en-US" sz="1200" dirty="0">
              <a:latin typeface="Arial" charset="0"/>
              <a:ea typeface="Arial" charset="0"/>
              <a:cs typeface="Arial"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5867400"/>
            <a:ext cx="3251198" cy="2438400"/>
          </a:xfrm>
          <a:prstGeom prst="rect">
            <a:avLst/>
          </a:prstGeom>
          <a:ln>
            <a:solidFill>
              <a:schemeClr val="tx1"/>
            </a:solidFill>
          </a:ln>
        </p:spPr>
      </p:pic>
      <p:sp>
        <p:nvSpPr>
          <p:cNvPr id="9" name="TextBox 8"/>
          <p:cNvSpPr txBox="1"/>
          <p:nvPr/>
        </p:nvSpPr>
        <p:spPr>
          <a:xfrm>
            <a:off x="4523389" y="6477000"/>
            <a:ext cx="1676400" cy="1384995"/>
          </a:xfrm>
          <a:prstGeom prst="rect">
            <a:avLst/>
          </a:prstGeom>
          <a:solidFill>
            <a:schemeClr val="bg1">
              <a:lumMod val="85000"/>
            </a:schemeClr>
          </a:solidFill>
          <a:ln>
            <a:solidFill>
              <a:srgbClr val="C00000"/>
            </a:solidFill>
          </a:ln>
        </p:spPr>
        <p:txBody>
          <a:bodyPr wrap="square" rtlCol="0">
            <a:spAutoFit/>
          </a:bodyPr>
          <a:lstStyle/>
          <a:p>
            <a:r>
              <a:rPr lang="en-US" sz="1200" dirty="0" smtClean="0">
                <a:latin typeface="Arial" charset="0"/>
                <a:ea typeface="Arial" charset="0"/>
                <a:cs typeface="Arial" charset="0"/>
              </a:rPr>
              <a:t>Left: Dr. Steven Stein </a:t>
            </a:r>
            <a:r>
              <a:rPr lang="en-US" sz="1200" dirty="0">
                <a:latin typeface="Arial" charset="0"/>
                <a:ea typeface="Arial" charset="0"/>
                <a:cs typeface="Arial" charset="0"/>
              </a:rPr>
              <a:t>and </a:t>
            </a:r>
            <a:r>
              <a:rPr lang="en-US" sz="1200" dirty="0" err="1">
                <a:latin typeface="Arial" charset="0"/>
                <a:ea typeface="Arial" charset="0"/>
                <a:cs typeface="Arial" charset="0"/>
              </a:rPr>
              <a:t>Rodeen</a:t>
            </a:r>
            <a:r>
              <a:rPr lang="en-US" sz="1200" dirty="0">
                <a:latin typeface="Arial" charset="0"/>
                <a:ea typeface="Arial" charset="0"/>
                <a:cs typeface="Arial" charset="0"/>
              </a:rPr>
              <a:t> </a:t>
            </a:r>
            <a:r>
              <a:rPr lang="en-US" sz="1200" dirty="0" smtClean="0">
                <a:latin typeface="Arial" charset="0"/>
                <a:ea typeface="Arial" charset="0"/>
                <a:cs typeface="Arial" charset="0"/>
              </a:rPr>
              <a:t>Stein, Multi-Health Systems, </a:t>
            </a:r>
            <a:r>
              <a:rPr lang="en-US" sz="1200" dirty="0">
                <a:latin typeface="Arial" charset="0"/>
                <a:ea typeface="Arial" charset="0"/>
                <a:cs typeface="Arial" charset="0"/>
              </a:rPr>
              <a:t>establish the MHS Assessment Access Fund – to </a:t>
            </a:r>
            <a:r>
              <a:rPr lang="en-US" sz="1200" dirty="0" smtClean="0">
                <a:latin typeface="Arial" charset="0"/>
                <a:ea typeface="Arial" charset="0"/>
                <a:cs typeface="Arial" charset="0"/>
              </a:rPr>
              <a:t>support children/youth. </a:t>
            </a:r>
          </a:p>
        </p:txBody>
      </p:sp>
      <p:sp>
        <p:nvSpPr>
          <p:cNvPr id="10"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57</a:t>
            </a:r>
            <a:endParaRPr dirty="0"/>
          </a:p>
        </p:txBody>
      </p:sp>
    </p:spTree>
    <p:extLst>
      <p:ext uri="{BB962C8B-B14F-4D97-AF65-F5344CB8AC3E}">
        <p14:creationId xmlns:p14="http://schemas.microsoft.com/office/powerpoint/2010/main" val="16990835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YUPC</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678" y="3981214"/>
            <a:ext cx="5606596" cy="3581400"/>
          </a:xfrm>
          <a:prstGeom prst="rect">
            <a:avLst/>
          </a:prstGeom>
          <a:ln>
            <a:solidFill>
              <a:srgbClr val="C00000"/>
            </a:solidFill>
          </a:ln>
        </p:spPr>
      </p:pic>
      <p:sp>
        <p:nvSpPr>
          <p:cNvPr id="7" name="TextBox 6"/>
          <p:cNvSpPr txBox="1"/>
          <p:nvPr/>
        </p:nvSpPr>
        <p:spPr>
          <a:xfrm>
            <a:off x="740801" y="7715071"/>
            <a:ext cx="5616786" cy="646331"/>
          </a:xfrm>
          <a:prstGeom prst="rect">
            <a:avLst/>
          </a:prstGeom>
          <a:solidFill>
            <a:schemeClr val="bg1">
              <a:lumMod val="85000"/>
            </a:schemeClr>
          </a:solidFill>
          <a:ln>
            <a:solidFill>
              <a:schemeClr val="tx1"/>
            </a:solidFill>
          </a:ln>
        </p:spPr>
        <p:txBody>
          <a:bodyPr wrap="square" rtlCol="0">
            <a:spAutoFit/>
          </a:bodyPr>
          <a:lstStyle/>
          <a:p>
            <a:pPr algn="ctr"/>
            <a:r>
              <a:rPr lang="en-US" sz="1200" dirty="0" smtClean="0">
                <a:latin typeface="Arial" charset="0"/>
                <a:ea typeface="Arial" charset="0"/>
                <a:cs typeface="Arial" charset="0"/>
              </a:rPr>
              <a:t>Above from Left: </a:t>
            </a:r>
            <a:r>
              <a:rPr lang="en-US" sz="1200" dirty="0" smtClean="0">
                <a:solidFill>
                  <a:srgbClr val="C00000"/>
                </a:solidFill>
                <a:latin typeface="Arial" charset="0"/>
                <a:ea typeface="Arial" charset="0"/>
                <a:cs typeface="Arial" charset="0"/>
              </a:rPr>
              <a:t>Dr. Louise Hartley </a:t>
            </a:r>
            <a:r>
              <a:rPr lang="en-US" sz="1200" dirty="0" smtClean="0">
                <a:latin typeface="Arial" charset="0"/>
                <a:ea typeface="Arial" charset="0"/>
                <a:cs typeface="Arial" charset="0"/>
              </a:rPr>
              <a:t>(</a:t>
            </a:r>
            <a:r>
              <a:rPr lang="en-US" sz="1200" dirty="0" err="1" smtClean="0">
                <a:latin typeface="Arial" charset="0"/>
                <a:ea typeface="Arial" charset="0"/>
                <a:cs typeface="Arial" charset="0"/>
              </a:rPr>
              <a:t>centre</a:t>
            </a:r>
            <a:r>
              <a:rPr lang="en-US" sz="1200" dirty="0" smtClean="0">
                <a:latin typeface="Arial" charset="0"/>
                <a:ea typeface="Arial" charset="0"/>
                <a:cs typeface="Arial" charset="0"/>
              </a:rPr>
              <a:t>) after receiving the 2016 President’s Leadership Award. From left: </a:t>
            </a:r>
            <a:r>
              <a:rPr lang="en-US" sz="1200" dirty="0" smtClean="0">
                <a:solidFill>
                  <a:srgbClr val="C00000"/>
                </a:solidFill>
                <a:latin typeface="Arial" charset="0"/>
                <a:ea typeface="Arial" charset="0"/>
                <a:cs typeface="Arial" charset="0"/>
              </a:rPr>
              <a:t>Maggie </a:t>
            </a:r>
            <a:r>
              <a:rPr lang="en-US" sz="1200" dirty="0" err="1">
                <a:solidFill>
                  <a:srgbClr val="C00000"/>
                </a:solidFill>
                <a:latin typeface="Arial" charset="0"/>
                <a:ea typeface="Arial" charset="0"/>
                <a:cs typeface="Arial" charset="0"/>
              </a:rPr>
              <a:t>Toplak</a:t>
            </a:r>
            <a:r>
              <a:rPr lang="en-US" sz="1200" dirty="0">
                <a:solidFill>
                  <a:srgbClr val="C00000"/>
                </a:solidFill>
                <a:latin typeface="Arial" charset="0"/>
                <a:ea typeface="Arial" charset="0"/>
                <a:cs typeface="Arial" charset="0"/>
              </a:rPr>
              <a:t>, </a:t>
            </a:r>
            <a:r>
              <a:rPr lang="en-US" sz="1200" dirty="0" smtClean="0">
                <a:solidFill>
                  <a:srgbClr val="C00000"/>
                </a:solidFill>
                <a:latin typeface="Arial" charset="0"/>
                <a:ea typeface="Arial" charset="0"/>
                <a:cs typeface="Arial" charset="0"/>
              </a:rPr>
              <a:t>Harvey </a:t>
            </a:r>
            <a:r>
              <a:rPr lang="en-US" sz="1200" dirty="0">
                <a:solidFill>
                  <a:srgbClr val="C00000"/>
                </a:solidFill>
                <a:latin typeface="Arial" charset="0"/>
                <a:ea typeface="Arial" charset="0"/>
                <a:cs typeface="Arial" charset="0"/>
              </a:rPr>
              <a:t>Skinner, John Eastwood, </a:t>
            </a:r>
            <a:r>
              <a:rPr lang="en-US" sz="1200" dirty="0" smtClean="0">
                <a:solidFill>
                  <a:srgbClr val="C00000"/>
                </a:solidFill>
                <a:latin typeface="Arial" charset="0"/>
                <a:ea typeface="Arial" charset="0"/>
                <a:cs typeface="Arial" charset="0"/>
              </a:rPr>
              <a:t>Louise Hartley, Joel </a:t>
            </a:r>
            <a:r>
              <a:rPr lang="en-US" sz="1200" dirty="0">
                <a:solidFill>
                  <a:srgbClr val="C00000"/>
                </a:solidFill>
                <a:latin typeface="Arial" charset="0"/>
                <a:ea typeface="Arial" charset="0"/>
                <a:cs typeface="Arial" charset="0"/>
              </a:rPr>
              <a:t>Goldberg</a:t>
            </a:r>
            <a:r>
              <a:rPr lang="en-US" sz="1200" dirty="0">
                <a:latin typeface="Arial" charset="0"/>
                <a:ea typeface="Arial" charset="0"/>
                <a:cs typeface="Arial" charset="0"/>
              </a:rPr>
              <a:t>, Laura Hartley, Suzanne </a:t>
            </a:r>
            <a:r>
              <a:rPr lang="en-US" sz="1200" dirty="0" err="1">
                <a:latin typeface="Arial" charset="0"/>
                <a:ea typeface="Arial" charset="0"/>
                <a:cs typeface="Arial" charset="0"/>
              </a:rPr>
              <a:t>Killick</a:t>
            </a:r>
            <a:r>
              <a:rPr lang="en-US" sz="1200" dirty="0">
                <a:latin typeface="Arial" charset="0"/>
                <a:ea typeface="Arial" charset="0"/>
                <a:cs typeface="Arial" charset="0"/>
              </a:rPr>
              <a:t> and John </a:t>
            </a:r>
            <a:r>
              <a:rPr lang="en-US" sz="1200" dirty="0" smtClean="0">
                <a:latin typeface="Arial" charset="0"/>
                <a:ea typeface="Arial" charset="0"/>
                <a:cs typeface="Arial" charset="0"/>
              </a:rPr>
              <a:t>Hartley. </a:t>
            </a:r>
            <a:endParaRPr lang="en-US" sz="1200" dirty="0">
              <a:latin typeface="Arial" charset="0"/>
              <a:ea typeface="Arial" charset="0"/>
              <a:cs typeface="Arial" charset="0"/>
            </a:endParaRPr>
          </a:p>
        </p:txBody>
      </p:sp>
      <p:sp>
        <p:nvSpPr>
          <p:cNvPr id="8" name="TextBox 7"/>
          <p:cNvSpPr txBox="1"/>
          <p:nvPr/>
        </p:nvSpPr>
        <p:spPr>
          <a:xfrm>
            <a:off x="756848" y="1567149"/>
            <a:ext cx="5616786" cy="2123658"/>
          </a:xfrm>
          <a:prstGeom prst="rect">
            <a:avLst/>
          </a:prstGeom>
          <a:solidFill>
            <a:schemeClr val="bg1">
              <a:lumMod val="85000"/>
            </a:schemeClr>
          </a:solidFill>
          <a:ln>
            <a:solidFill>
              <a:schemeClr val="tx1"/>
            </a:solidFill>
          </a:ln>
        </p:spPr>
        <p:txBody>
          <a:bodyPr wrap="square" rtlCol="0">
            <a:spAutoFit/>
          </a:bodyPr>
          <a:lstStyle/>
          <a:p>
            <a:r>
              <a:rPr lang="en-US" sz="1200" dirty="0">
                <a:latin typeface="Arial" charset="0"/>
                <a:ea typeface="Arial" charset="0"/>
                <a:cs typeface="Arial" charset="0"/>
              </a:rPr>
              <a:t>Our </a:t>
            </a:r>
            <a:r>
              <a:rPr lang="en-US" sz="1200" dirty="0" smtClean="0">
                <a:latin typeface="Arial" charset="0"/>
                <a:ea typeface="Arial" charset="0"/>
                <a:cs typeface="Arial" charset="0"/>
              </a:rPr>
              <a:t>Continuing </a:t>
            </a:r>
            <a:r>
              <a:rPr lang="en-US" sz="1200" dirty="0">
                <a:latin typeface="Arial" charset="0"/>
                <a:ea typeface="Arial" charset="0"/>
                <a:cs typeface="Arial" charset="0"/>
              </a:rPr>
              <a:t>E</a:t>
            </a:r>
            <a:r>
              <a:rPr lang="en-US" sz="1200" dirty="0" smtClean="0">
                <a:latin typeface="Arial" charset="0"/>
                <a:ea typeface="Arial" charset="0"/>
                <a:cs typeface="Arial" charset="0"/>
              </a:rPr>
              <a:t>ducation </a:t>
            </a:r>
            <a:r>
              <a:rPr lang="en-US" sz="1200" dirty="0">
                <a:latin typeface="Arial" charset="0"/>
                <a:ea typeface="Arial" charset="0"/>
                <a:cs typeface="Arial" charset="0"/>
              </a:rPr>
              <a:t>programs continue to operate at full capacity</a:t>
            </a:r>
            <a:r>
              <a:rPr lang="en-US" sz="1200" dirty="0" smtClean="0">
                <a:latin typeface="Arial" charset="0"/>
                <a:ea typeface="Arial" charset="0"/>
                <a:cs typeface="Arial" charset="0"/>
              </a:rPr>
              <a:t>. In addition to our Emotion-Focused Therapy training, this past year we offered a workshop on Using </a:t>
            </a:r>
            <a:r>
              <a:rPr lang="en-US" sz="1200" dirty="0">
                <a:latin typeface="Arial" charset="0"/>
                <a:ea typeface="Arial" charset="0"/>
                <a:cs typeface="Arial" charset="0"/>
              </a:rPr>
              <a:t>Motivational Interviewing to acquire the critical skill of Rolling with Resistance led by </a:t>
            </a:r>
            <a:r>
              <a:rPr lang="en-US" sz="1200" dirty="0">
                <a:solidFill>
                  <a:srgbClr val="C00000"/>
                </a:solidFill>
                <a:latin typeface="Arial" charset="0"/>
                <a:ea typeface="Arial" charset="0"/>
                <a:cs typeface="Arial" charset="0"/>
              </a:rPr>
              <a:t>Dr. </a:t>
            </a:r>
            <a:r>
              <a:rPr lang="en-US" sz="1200" dirty="0" err="1">
                <a:solidFill>
                  <a:srgbClr val="C00000"/>
                </a:solidFill>
                <a:latin typeface="Arial" charset="0"/>
                <a:ea typeface="Arial" charset="0"/>
                <a:cs typeface="Arial" charset="0"/>
              </a:rPr>
              <a:t>Henny</a:t>
            </a:r>
            <a:r>
              <a:rPr lang="en-US" sz="1200" dirty="0">
                <a:solidFill>
                  <a:srgbClr val="C00000"/>
                </a:solidFill>
                <a:latin typeface="Arial" charset="0"/>
                <a:ea typeface="Arial" charset="0"/>
                <a:cs typeface="Arial" charset="0"/>
              </a:rPr>
              <a:t> </a:t>
            </a:r>
            <a:r>
              <a:rPr lang="en-US" sz="1200" dirty="0" err="1">
                <a:solidFill>
                  <a:srgbClr val="C00000"/>
                </a:solidFill>
                <a:latin typeface="Arial" charset="0"/>
                <a:ea typeface="Arial" charset="0"/>
                <a:cs typeface="Arial" charset="0"/>
              </a:rPr>
              <a:t>Westra</a:t>
            </a:r>
            <a:r>
              <a:rPr lang="en-US" sz="1200" dirty="0" smtClean="0">
                <a:solidFill>
                  <a:srgbClr val="C00000"/>
                </a:solidFill>
                <a:latin typeface="Arial" charset="0"/>
                <a:ea typeface="Arial" charset="0"/>
                <a:cs typeface="Arial" charset="0"/>
              </a:rPr>
              <a:t>.</a:t>
            </a:r>
          </a:p>
          <a:p>
            <a:endParaRPr lang="en-US" sz="1200" dirty="0">
              <a:solidFill>
                <a:srgbClr val="C00000"/>
              </a:solidFill>
              <a:latin typeface="Arial" charset="0"/>
              <a:ea typeface="Arial" charset="0"/>
              <a:cs typeface="Arial" charset="0"/>
            </a:endParaRPr>
          </a:p>
          <a:p>
            <a:r>
              <a:rPr lang="en-US" sz="1200" dirty="0">
                <a:latin typeface="Arial" charset="0"/>
                <a:ea typeface="Arial" charset="0"/>
                <a:cs typeface="Arial" charset="0"/>
              </a:rPr>
              <a:t>On a personal note, another highlight for me was being awarded the President’s Leadership Award. This occurred because of the efforts of a broader team of colleagues and faculty members whose support of the clinic and me has been instrumental in our success. </a:t>
            </a:r>
            <a:endParaRPr lang="en-US" sz="1200" dirty="0" smtClean="0">
              <a:solidFill>
                <a:srgbClr val="C00000"/>
              </a:solidFill>
              <a:latin typeface="Arial" charset="0"/>
              <a:ea typeface="Arial" charset="0"/>
              <a:cs typeface="Arial" charset="0"/>
            </a:endParaRPr>
          </a:p>
          <a:p>
            <a:endParaRPr lang="en-US" sz="1200" dirty="0">
              <a:latin typeface="Arial" charset="0"/>
              <a:ea typeface="Arial" charset="0"/>
              <a:cs typeface="Arial" charset="0"/>
            </a:endParaRPr>
          </a:p>
          <a:p>
            <a:r>
              <a:rPr lang="en-US" sz="1200" dirty="0">
                <a:solidFill>
                  <a:srgbClr val="C00000"/>
                </a:solidFill>
                <a:latin typeface="Arial" charset="0"/>
                <a:ea typeface="Arial" charset="0"/>
                <a:cs typeface="Arial" charset="0"/>
              </a:rPr>
              <a:t>-Dr. Louise Hartley, YUPC Director</a:t>
            </a:r>
          </a:p>
        </p:txBody>
      </p:sp>
      <p:sp>
        <p:nvSpPr>
          <p:cNvPr id="9"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58</a:t>
            </a:r>
            <a:endParaRPr dirty="0"/>
          </a:p>
        </p:txBody>
      </p:sp>
    </p:spTree>
    <p:extLst>
      <p:ext uri="{BB962C8B-B14F-4D97-AF65-F5344CB8AC3E}">
        <p14:creationId xmlns:p14="http://schemas.microsoft.com/office/powerpoint/2010/main" val="14067505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730" y="628389"/>
            <a:ext cx="6622540" cy="482600"/>
          </a:xfrm>
          <a:prstGeom prst="rect">
            <a:avLst/>
          </a:prstGeom>
        </p:spPr>
        <p:txBody>
          <a:bodyPr vert="horz" wrap="square" lIns="0" tIns="0" rIns="0" bIns="0" rtlCol="0">
            <a:spAutoFit/>
          </a:bodyPr>
          <a:lstStyle/>
          <a:p>
            <a:pPr marL="1805939">
              <a:lnSpc>
                <a:spcPct val="100000"/>
              </a:lnSpc>
            </a:pPr>
            <a:r>
              <a:rPr spc="-270" dirty="0"/>
              <a:t>E</a:t>
            </a:r>
            <a:r>
              <a:rPr spc="235" dirty="0"/>
              <a:t>di</a:t>
            </a:r>
            <a:r>
              <a:rPr spc="95" dirty="0"/>
              <a:t>t</a:t>
            </a:r>
            <a:r>
              <a:rPr spc="120" dirty="0"/>
              <a:t>orial</a:t>
            </a:r>
            <a:r>
              <a:rPr spc="-30" dirty="0"/>
              <a:t> </a:t>
            </a:r>
            <a:r>
              <a:rPr spc="-459" dirty="0"/>
              <a:t>T</a:t>
            </a:r>
            <a:r>
              <a:rPr spc="-50" dirty="0"/>
              <a:t>e</a:t>
            </a:r>
            <a:r>
              <a:rPr spc="25" dirty="0"/>
              <a:t>am</a:t>
            </a:r>
          </a:p>
        </p:txBody>
      </p:sp>
      <p:sp>
        <p:nvSpPr>
          <p:cNvPr id="3"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59</a:t>
            </a:r>
            <a:endParaRPr dirty="0"/>
          </a:p>
        </p:txBody>
      </p:sp>
      <p:sp>
        <p:nvSpPr>
          <p:cNvPr id="4" name="object 4"/>
          <p:cNvSpPr txBox="1"/>
          <p:nvPr/>
        </p:nvSpPr>
        <p:spPr>
          <a:xfrm>
            <a:off x="541866" y="1506848"/>
            <a:ext cx="5808345" cy="462280"/>
          </a:xfrm>
          <a:prstGeom prst="rect">
            <a:avLst/>
          </a:prstGeom>
          <a:solidFill>
            <a:srgbClr val="E0E0E0"/>
          </a:solidFill>
        </p:spPr>
        <p:txBody>
          <a:bodyPr vert="horz" wrap="square" lIns="0" tIns="0" rIns="0" bIns="0" rtlCol="0">
            <a:spAutoFit/>
          </a:bodyPr>
          <a:lstStyle/>
          <a:p>
            <a:pPr marL="90805">
              <a:lnSpc>
                <a:spcPts val="1420"/>
              </a:lnSpc>
            </a:pPr>
            <a:r>
              <a:rPr sz="1200" spc="-55" dirty="0">
                <a:solidFill>
                  <a:srgbClr val="C5092B"/>
                </a:solidFill>
                <a:latin typeface="Arial"/>
                <a:cs typeface="Arial"/>
              </a:rPr>
              <a:t>D</a:t>
            </a:r>
            <a:r>
              <a:rPr sz="1200" spc="-50" dirty="0">
                <a:solidFill>
                  <a:srgbClr val="C5092B"/>
                </a:solidFill>
                <a:latin typeface="Arial"/>
                <a:cs typeface="Arial"/>
              </a:rPr>
              <a:t>r</a:t>
            </a:r>
            <a:r>
              <a:rPr sz="1200" spc="-30" dirty="0">
                <a:solidFill>
                  <a:srgbClr val="C5092B"/>
                </a:solidFill>
                <a:latin typeface="Arial"/>
                <a:cs typeface="Arial"/>
              </a:rPr>
              <a:t>.</a:t>
            </a:r>
            <a:r>
              <a:rPr sz="1200" spc="-10" dirty="0">
                <a:solidFill>
                  <a:srgbClr val="C5092B"/>
                </a:solidFill>
                <a:latin typeface="Arial"/>
                <a:cs typeface="Arial"/>
              </a:rPr>
              <a:t> </a:t>
            </a:r>
            <a:r>
              <a:rPr sz="1200" spc="40" dirty="0">
                <a:solidFill>
                  <a:srgbClr val="C5092B"/>
                </a:solidFill>
                <a:latin typeface="Arial"/>
                <a:cs typeface="Arial"/>
              </a:rPr>
              <a:t>Joel</a:t>
            </a:r>
            <a:r>
              <a:rPr sz="1200" spc="-10" dirty="0">
                <a:solidFill>
                  <a:srgbClr val="C5092B"/>
                </a:solidFill>
                <a:latin typeface="Arial"/>
                <a:cs typeface="Arial"/>
              </a:rPr>
              <a:t> </a:t>
            </a:r>
            <a:r>
              <a:rPr sz="1200" spc="5" dirty="0">
                <a:solidFill>
                  <a:srgbClr val="C5092B"/>
                </a:solidFill>
                <a:latin typeface="Arial"/>
                <a:cs typeface="Arial"/>
              </a:rPr>
              <a:t>Goldbe</a:t>
            </a:r>
            <a:r>
              <a:rPr sz="1200" spc="-35" dirty="0">
                <a:solidFill>
                  <a:srgbClr val="C5092B"/>
                </a:solidFill>
                <a:latin typeface="Arial"/>
                <a:cs typeface="Arial"/>
              </a:rPr>
              <a:t>r</a:t>
            </a:r>
            <a:r>
              <a:rPr sz="1200" spc="5" dirty="0">
                <a:solidFill>
                  <a:srgbClr val="C5092B"/>
                </a:solidFill>
                <a:latin typeface="Arial"/>
                <a:cs typeface="Arial"/>
              </a:rPr>
              <a:t>g</a:t>
            </a:r>
            <a:r>
              <a:rPr sz="1200" spc="-30" dirty="0">
                <a:latin typeface="Arial"/>
                <a:cs typeface="Arial"/>
              </a:rPr>
              <a:t>,</a:t>
            </a:r>
            <a:r>
              <a:rPr sz="1200" spc="-10" dirty="0">
                <a:latin typeface="Arial"/>
                <a:cs typeface="Arial"/>
              </a:rPr>
              <a:t> </a:t>
            </a:r>
            <a:r>
              <a:rPr sz="1200" spc="-90" dirty="0">
                <a:latin typeface="Arial"/>
                <a:cs typeface="Arial"/>
              </a:rPr>
              <a:t>E</a:t>
            </a:r>
            <a:r>
              <a:rPr sz="1200" spc="75" dirty="0">
                <a:latin typeface="Arial"/>
                <a:cs typeface="Arial"/>
              </a:rPr>
              <a:t>di</a:t>
            </a:r>
            <a:r>
              <a:rPr sz="1200" spc="30" dirty="0">
                <a:latin typeface="Arial"/>
                <a:cs typeface="Arial"/>
              </a:rPr>
              <a:t>t</a:t>
            </a:r>
            <a:r>
              <a:rPr sz="1200" spc="55" dirty="0">
                <a:latin typeface="Arial"/>
                <a:cs typeface="Arial"/>
              </a:rPr>
              <a:t>or</a:t>
            </a:r>
            <a:endParaRPr sz="1200">
              <a:latin typeface="Arial"/>
              <a:cs typeface="Arial"/>
            </a:endParaRPr>
          </a:p>
          <a:p>
            <a:pPr marL="90805">
              <a:lnSpc>
                <a:spcPts val="1420"/>
              </a:lnSpc>
            </a:pPr>
            <a:r>
              <a:rPr sz="1200" spc="10" dirty="0">
                <a:latin typeface="Arial"/>
                <a:cs typeface="Arial"/>
              </a:rPr>
              <a:t>Chair</a:t>
            </a:r>
            <a:r>
              <a:rPr sz="1200" spc="-10" dirty="0">
                <a:latin typeface="Arial"/>
                <a:cs typeface="Arial"/>
              </a:rPr>
              <a:t> o</a:t>
            </a:r>
            <a:r>
              <a:rPr sz="1200" spc="100" dirty="0">
                <a:latin typeface="Arial"/>
                <a:cs typeface="Arial"/>
              </a:rPr>
              <a:t>f</a:t>
            </a:r>
            <a:r>
              <a:rPr sz="1200" spc="-10" dirty="0">
                <a:latin typeface="Arial"/>
                <a:cs typeface="Arial"/>
              </a:rPr>
              <a:t> </a:t>
            </a:r>
            <a:r>
              <a:rPr sz="1200" spc="50" dirty="0">
                <a:latin typeface="Arial"/>
                <a:cs typeface="Arial"/>
              </a:rPr>
              <a:t>the</a:t>
            </a:r>
            <a:r>
              <a:rPr sz="1200" spc="-10" dirty="0">
                <a:latin typeface="Arial"/>
                <a:cs typeface="Arial"/>
              </a:rPr>
              <a:t> </a:t>
            </a:r>
            <a:r>
              <a:rPr sz="1200" spc="-20" dirty="0">
                <a:latin typeface="Arial"/>
                <a:cs typeface="Arial"/>
              </a:rPr>
              <a:t>De</a:t>
            </a:r>
            <a:r>
              <a:rPr sz="1200" spc="-25" dirty="0">
                <a:latin typeface="Arial"/>
                <a:cs typeface="Arial"/>
              </a:rPr>
              <a:t>p</a:t>
            </a:r>
            <a:r>
              <a:rPr sz="1200" spc="50" dirty="0">
                <a:latin typeface="Arial"/>
                <a:cs typeface="Arial"/>
              </a:rPr>
              <a:t>a</a:t>
            </a:r>
            <a:r>
              <a:rPr sz="1200" spc="40" dirty="0">
                <a:latin typeface="Arial"/>
                <a:cs typeface="Arial"/>
              </a:rPr>
              <a:t>r</a:t>
            </a:r>
            <a:r>
              <a:rPr sz="1200" spc="45" dirty="0">
                <a:latin typeface="Arial"/>
                <a:cs typeface="Arial"/>
              </a:rPr>
              <a:t>tme</a:t>
            </a:r>
            <a:r>
              <a:rPr sz="1200" spc="35" dirty="0">
                <a:latin typeface="Arial"/>
                <a:cs typeface="Arial"/>
              </a:rPr>
              <a:t>n</a:t>
            </a:r>
            <a:r>
              <a:rPr sz="1200" spc="145" dirty="0">
                <a:latin typeface="Arial"/>
                <a:cs typeface="Arial"/>
              </a:rPr>
              <a:t>t</a:t>
            </a:r>
            <a:r>
              <a:rPr sz="1200" spc="-10" dirty="0">
                <a:latin typeface="Arial"/>
                <a:cs typeface="Arial"/>
              </a:rPr>
              <a:t> o</a:t>
            </a:r>
            <a:r>
              <a:rPr sz="1200" spc="100" dirty="0">
                <a:latin typeface="Arial"/>
                <a:cs typeface="Arial"/>
              </a:rPr>
              <a:t>f</a:t>
            </a:r>
            <a:r>
              <a:rPr sz="1200" spc="-10" dirty="0">
                <a:latin typeface="Arial"/>
                <a:cs typeface="Arial"/>
              </a:rPr>
              <a:t> </a:t>
            </a:r>
            <a:r>
              <a:rPr sz="1200" spc="-40" dirty="0">
                <a:latin typeface="Arial"/>
                <a:cs typeface="Arial"/>
              </a:rPr>
              <a:t>Ps</a:t>
            </a:r>
            <a:r>
              <a:rPr sz="1200" spc="35" dirty="0">
                <a:latin typeface="Arial"/>
                <a:cs typeface="Arial"/>
              </a:rPr>
              <a:t>y</a:t>
            </a:r>
            <a:r>
              <a:rPr sz="1200" spc="25" dirty="0">
                <a:latin typeface="Arial"/>
                <a:cs typeface="Arial"/>
              </a:rPr>
              <a:t>chology</a:t>
            </a:r>
            <a:endParaRPr sz="1200">
              <a:latin typeface="Arial"/>
              <a:cs typeface="Arial"/>
            </a:endParaRPr>
          </a:p>
        </p:txBody>
      </p:sp>
      <p:sp>
        <p:nvSpPr>
          <p:cNvPr id="5" name="object 5"/>
          <p:cNvSpPr txBox="1"/>
          <p:nvPr/>
        </p:nvSpPr>
        <p:spPr>
          <a:xfrm>
            <a:off x="541866" y="2103697"/>
            <a:ext cx="5808345" cy="359073"/>
          </a:xfrm>
          <a:prstGeom prst="rect">
            <a:avLst/>
          </a:prstGeom>
          <a:solidFill>
            <a:srgbClr val="E0E0E0"/>
          </a:solidFill>
        </p:spPr>
        <p:txBody>
          <a:bodyPr vert="horz" wrap="square" lIns="0" tIns="0" rIns="0" bIns="0" rtlCol="0">
            <a:spAutoFit/>
          </a:bodyPr>
          <a:lstStyle/>
          <a:p>
            <a:pPr marL="90805">
              <a:lnSpc>
                <a:spcPts val="1420"/>
              </a:lnSpc>
            </a:pPr>
            <a:r>
              <a:rPr lang="en-CA" sz="1200" spc="50" dirty="0" err="1" smtClean="0">
                <a:solidFill>
                  <a:srgbClr val="C5092B"/>
                </a:solidFill>
                <a:latin typeface="Arial"/>
                <a:cs typeface="Arial"/>
              </a:rPr>
              <a:t>Shira</a:t>
            </a:r>
            <a:r>
              <a:rPr lang="en-CA" sz="1200" spc="50" dirty="0" smtClean="0">
                <a:solidFill>
                  <a:srgbClr val="C5092B"/>
                </a:solidFill>
                <a:latin typeface="Arial"/>
                <a:cs typeface="Arial"/>
              </a:rPr>
              <a:t> </a:t>
            </a:r>
            <a:r>
              <a:rPr lang="en-CA" sz="1200" spc="50" dirty="0" err="1" smtClean="0">
                <a:solidFill>
                  <a:srgbClr val="C5092B"/>
                </a:solidFill>
                <a:latin typeface="Arial"/>
                <a:cs typeface="Arial"/>
              </a:rPr>
              <a:t>Yufe</a:t>
            </a:r>
            <a:r>
              <a:rPr sz="1200" spc="-30" dirty="0" smtClean="0">
                <a:latin typeface="Arial"/>
                <a:cs typeface="Arial"/>
              </a:rPr>
              <a:t>,</a:t>
            </a:r>
            <a:r>
              <a:rPr sz="1200" spc="-10" dirty="0" smtClean="0">
                <a:latin typeface="Arial"/>
                <a:cs typeface="Arial"/>
              </a:rPr>
              <a:t> </a:t>
            </a:r>
            <a:r>
              <a:rPr sz="1200" spc="-90" dirty="0">
                <a:latin typeface="Arial"/>
                <a:cs typeface="Arial"/>
              </a:rPr>
              <a:t>E</a:t>
            </a:r>
            <a:r>
              <a:rPr sz="1200" spc="75" dirty="0">
                <a:latin typeface="Arial"/>
                <a:cs typeface="Arial"/>
              </a:rPr>
              <a:t>di</a:t>
            </a:r>
            <a:r>
              <a:rPr sz="1200" spc="30" dirty="0">
                <a:latin typeface="Arial"/>
                <a:cs typeface="Arial"/>
              </a:rPr>
              <a:t>t</a:t>
            </a:r>
            <a:r>
              <a:rPr sz="1200" spc="55" dirty="0">
                <a:latin typeface="Arial"/>
                <a:cs typeface="Arial"/>
              </a:rPr>
              <a:t>or</a:t>
            </a:r>
            <a:endParaRPr sz="1200" dirty="0">
              <a:latin typeface="Arial"/>
              <a:cs typeface="Arial"/>
            </a:endParaRPr>
          </a:p>
          <a:p>
            <a:pPr marL="90805">
              <a:lnSpc>
                <a:spcPts val="1420"/>
              </a:lnSpc>
            </a:pPr>
            <a:r>
              <a:rPr sz="1200" spc="-20" dirty="0">
                <a:latin typeface="Arial"/>
                <a:cs typeface="Arial"/>
              </a:rPr>
              <a:t>G</a:t>
            </a:r>
            <a:r>
              <a:rPr sz="1200" spc="-55" dirty="0">
                <a:latin typeface="Arial"/>
                <a:cs typeface="Arial"/>
              </a:rPr>
              <a:t>r</a:t>
            </a:r>
            <a:r>
              <a:rPr sz="1200" spc="30" dirty="0">
                <a:latin typeface="Arial"/>
                <a:cs typeface="Arial"/>
              </a:rPr>
              <a:t>adua</a:t>
            </a:r>
            <a:r>
              <a:rPr sz="1200" spc="-10" dirty="0">
                <a:latin typeface="Arial"/>
                <a:cs typeface="Arial"/>
              </a:rPr>
              <a:t>te </a:t>
            </a:r>
            <a:r>
              <a:rPr sz="1200" spc="-80" dirty="0">
                <a:latin typeface="Arial"/>
                <a:cs typeface="Arial"/>
              </a:rPr>
              <a:t>S</a:t>
            </a:r>
            <a:r>
              <a:rPr sz="1200" spc="135" dirty="0">
                <a:latin typeface="Arial"/>
                <a:cs typeface="Arial"/>
              </a:rPr>
              <a:t>t</a:t>
            </a:r>
            <a:r>
              <a:rPr sz="1200" spc="5" dirty="0">
                <a:latin typeface="Arial"/>
                <a:cs typeface="Arial"/>
              </a:rPr>
              <a:t>ude</a:t>
            </a:r>
            <a:r>
              <a:rPr sz="1200" spc="-5" dirty="0">
                <a:latin typeface="Arial"/>
                <a:cs typeface="Arial"/>
              </a:rPr>
              <a:t>n</a:t>
            </a:r>
            <a:r>
              <a:rPr sz="1200" spc="130" dirty="0">
                <a:latin typeface="Arial"/>
                <a:cs typeface="Arial"/>
              </a:rPr>
              <a:t>t</a:t>
            </a:r>
            <a:r>
              <a:rPr sz="1200" spc="-30" dirty="0">
                <a:latin typeface="Arial"/>
                <a:cs typeface="Arial"/>
              </a:rPr>
              <a:t>,</a:t>
            </a:r>
            <a:r>
              <a:rPr sz="1200" spc="-10" dirty="0">
                <a:latin typeface="Arial"/>
                <a:cs typeface="Arial"/>
              </a:rPr>
              <a:t> </a:t>
            </a:r>
            <a:r>
              <a:rPr sz="1200" spc="-20" dirty="0">
                <a:latin typeface="Arial"/>
                <a:cs typeface="Arial"/>
              </a:rPr>
              <a:t>De</a:t>
            </a:r>
            <a:r>
              <a:rPr sz="1200" spc="-25" dirty="0">
                <a:latin typeface="Arial"/>
                <a:cs typeface="Arial"/>
              </a:rPr>
              <a:t>p</a:t>
            </a:r>
            <a:r>
              <a:rPr sz="1200" spc="50" dirty="0">
                <a:latin typeface="Arial"/>
                <a:cs typeface="Arial"/>
              </a:rPr>
              <a:t>a</a:t>
            </a:r>
            <a:r>
              <a:rPr sz="1200" spc="40" dirty="0">
                <a:latin typeface="Arial"/>
                <a:cs typeface="Arial"/>
              </a:rPr>
              <a:t>r</a:t>
            </a:r>
            <a:r>
              <a:rPr sz="1200" spc="45" dirty="0">
                <a:latin typeface="Arial"/>
                <a:cs typeface="Arial"/>
              </a:rPr>
              <a:t>tme</a:t>
            </a:r>
            <a:r>
              <a:rPr sz="1200" spc="35" dirty="0">
                <a:latin typeface="Arial"/>
                <a:cs typeface="Arial"/>
              </a:rPr>
              <a:t>n</a:t>
            </a:r>
            <a:r>
              <a:rPr sz="1200" spc="145" dirty="0">
                <a:latin typeface="Arial"/>
                <a:cs typeface="Arial"/>
              </a:rPr>
              <a:t>t</a:t>
            </a:r>
            <a:r>
              <a:rPr sz="1200" spc="-10" dirty="0">
                <a:latin typeface="Arial"/>
                <a:cs typeface="Arial"/>
              </a:rPr>
              <a:t> o</a:t>
            </a:r>
            <a:r>
              <a:rPr sz="1200" spc="100" dirty="0">
                <a:latin typeface="Arial"/>
                <a:cs typeface="Arial"/>
              </a:rPr>
              <a:t>f</a:t>
            </a:r>
            <a:r>
              <a:rPr sz="1200" spc="-10" dirty="0">
                <a:latin typeface="Arial"/>
                <a:cs typeface="Arial"/>
              </a:rPr>
              <a:t> </a:t>
            </a:r>
            <a:r>
              <a:rPr sz="1200" spc="-40" dirty="0">
                <a:latin typeface="Arial"/>
                <a:cs typeface="Arial"/>
              </a:rPr>
              <a:t>Ps</a:t>
            </a:r>
            <a:r>
              <a:rPr sz="1200" spc="35" dirty="0">
                <a:latin typeface="Arial"/>
                <a:cs typeface="Arial"/>
              </a:rPr>
              <a:t>y</a:t>
            </a:r>
            <a:r>
              <a:rPr sz="1200" spc="25" dirty="0">
                <a:latin typeface="Arial"/>
                <a:cs typeface="Arial"/>
              </a:rPr>
              <a:t>chology</a:t>
            </a:r>
            <a:endParaRPr sz="1200" dirty="0">
              <a:latin typeface="Arial"/>
              <a:cs typeface="Arial"/>
            </a:endParaRPr>
          </a:p>
        </p:txBody>
      </p:sp>
      <p:sp>
        <p:nvSpPr>
          <p:cNvPr id="6" name="object 6"/>
          <p:cNvSpPr/>
          <p:nvPr/>
        </p:nvSpPr>
        <p:spPr>
          <a:xfrm>
            <a:off x="0" y="3662429"/>
            <a:ext cx="6858000" cy="724535"/>
          </a:xfrm>
          <a:custGeom>
            <a:avLst/>
            <a:gdLst/>
            <a:ahLst/>
            <a:cxnLst/>
            <a:rect l="l" t="t" r="r" b="b"/>
            <a:pathLst>
              <a:path w="6858000" h="724535">
                <a:moveTo>
                  <a:pt x="0" y="724230"/>
                </a:moveTo>
                <a:lnTo>
                  <a:pt x="6857998" y="724230"/>
                </a:lnTo>
                <a:lnTo>
                  <a:pt x="6857998" y="0"/>
                </a:lnTo>
                <a:lnTo>
                  <a:pt x="0" y="0"/>
                </a:lnTo>
                <a:lnTo>
                  <a:pt x="0" y="724230"/>
                </a:lnTo>
                <a:close/>
              </a:path>
            </a:pathLst>
          </a:custGeom>
          <a:solidFill>
            <a:srgbClr val="D12238"/>
          </a:solidFill>
        </p:spPr>
        <p:txBody>
          <a:bodyPr wrap="square" lIns="0" tIns="0" rIns="0" bIns="0" rtlCol="0"/>
          <a:lstStyle/>
          <a:p>
            <a:endParaRPr/>
          </a:p>
        </p:txBody>
      </p:sp>
      <p:sp>
        <p:nvSpPr>
          <p:cNvPr id="7" name="object 7"/>
          <p:cNvSpPr txBox="1"/>
          <p:nvPr/>
        </p:nvSpPr>
        <p:spPr>
          <a:xfrm>
            <a:off x="2248852" y="3697469"/>
            <a:ext cx="2360295" cy="482600"/>
          </a:xfrm>
          <a:prstGeom prst="rect">
            <a:avLst/>
          </a:prstGeom>
        </p:spPr>
        <p:txBody>
          <a:bodyPr vert="horz" wrap="square" lIns="0" tIns="0" rIns="0" bIns="0" rtlCol="0">
            <a:spAutoFit/>
          </a:bodyPr>
          <a:lstStyle/>
          <a:p>
            <a:pPr marL="12700">
              <a:lnSpc>
                <a:spcPct val="100000"/>
              </a:lnSpc>
            </a:pPr>
            <a:r>
              <a:rPr sz="3600" spc="-335" dirty="0">
                <a:solidFill>
                  <a:srgbClr val="FFFFFF"/>
                </a:solidFill>
                <a:latin typeface="Arial"/>
                <a:cs typeface="Arial"/>
              </a:rPr>
              <a:t>C</a:t>
            </a:r>
            <a:r>
              <a:rPr sz="3600" spc="40" dirty="0">
                <a:solidFill>
                  <a:srgbClr val="FFFFFF"/>
                </a:solidFill>
                <a:latin typeface="Arial"/>
                <a:cs typeface="Arial"/>
              </a:rPr>
              <a:t>o</a:t>
            </a:r>
            <a:r>
              <a:rPr sz="3600" spc="20" dirty="0">
                <a:solidFill>
                  <a:srgbClr val="FFFFFF"/>
                </a:solidFill>
                <a:latin typeface="Arial"/>
                <a:cs typeface="Arial"/>
              </a:rPr>
              <a:t>n</a:t>
            </a:r>
            <a:r>
              <a:rPr sz="3600" spc="385" dirty="0">
                <a:solidFill>
                  <a:srgbClr val="FFFFFF"/>
                </a:solidFill>
                <a:latin typeface="Arial"/>
                <a:cs typeface="Arial"/>
              </a:rPr>
              <a:t>t</a:t>
            </a:r>
            <a:r>
              <a:rPr sz="3600" spc="160" dirty="0">
                <a:solidFill>
                  <a:srgbClr val="FFFFFF"/>
                </a:solidFill>
                <a:latin typeface="Arial"/>
                <a:cs typeface="Arial"/>
              </a:rPr>
              <a:t>act</a:t>
            </a:r>
            <a:r>
              <a:rPr sz="3600" spc="-30" dirty="0">
                <a:solidFill>
                  <a:srgbClr val="FFFFFF"/>
                </a:solidFill>
                <a:latin typeface="Arial"/>
                <a:cs typeface="Arial"/>
              </a:rPr>
              <a:t> </a:t>
            </a:r>
            <a:r>
              <a:rPr sz="3600" spc="-45" dirty="0">
                <a:solidFill>
                  <a:srgbClr val="FFFFFF"/>
                </a:solidFill>
                <a:latin typeface="Arial"/>
                <a:cs typeface="Arial"/>
              </a:rPr>
              <a:t>Us</a:t>
            </a:r>
            <a:endParaRPr sz="3600">
              <a:latin typeface="Arial"/>
              <a:cs typeface="Arial"/>
            </a:endParaRPr>
          </a:p>
        </p:txBody>
      </p:sp>
      <p:sp>
        <p:nvSpPr>
          <p:cNvPr id="8" name="object 8"/>
          <p:cNvSpPr txBox="1"/>
          <p:nvPr/>
        </p:nvSpPr>
        <p:spPr>
          <a:xfrm>
            <a:off x="541866" y="4624391"/>
            <a:ext cx="5808345" cy="1016000"/>
          </a:xfrm>
          <a:prstGeom prst="rect">
            <a:avLst/>
          </a:prstGeom>
          <a:solidFill>
            <a:srgbClr val="E0E0E0"/>
          </a:solidFill>
        </p:spPr>
        <p:txBody>
          <a:bodyPr vert="horz" wrap="square" lIns="0" tIns="0" rIns="0" bIns="0" rtlCol="0">
            <a:spAutoFit/>
          </a:bodyPr>
          <a:lstStyle/>
          <a:p>
            <a:pPr marL="90805" marR="1115060">
              <a:lnSpc>
                <a:spcPts val="1400"/>
              </a:lnSpc>
            </a:pPr>
            <a:r>
              <a:rPr sz="1200" spc="-30" dirty="0">
                <a:solidFill>
                  <a:srgbClr val="C5092B"/>
                </a:solidFill>
                <a:latin typeface="Arial"/>
                <a:cs typeface="Arial"/>
              </a:rPr>
              <a:t>T</a:t>
            </a:r>
            <a:r>
              <a:rPr sz="1200" spc="5" dirty="0">
                <a:solidFill>
                  <a:srgbClr val="C5092B"/>
                </a:solidFill>
                <a:latin typeface="Arial"/>
                <a:cs typeface="Arial"/>
              </a:rPr>
              <a:t>he</a:t>
            </a:r>
            <a:r>
              <a:rPr sz="1200" spc="-10" dirty="0">
                <a:solidFill>
                  <a:srgbClr val="C5092B"/>
                </a:solidFill>
                <a:latin typeface="Arial"/>
                <a:cs typeface="Arial"/>
              </a:rPr>
              <a:t> </a:t>
            </a:r>
            <a:r>
              <a:rPr sz="1200" spc="-20" dirty="0">
                <a:solidFill>
                  <a:srgbClr val="C5092B"/>
                </a:solidFill>
                <a:latin typeface="Arial"/>
                <a:cs typeface="Arial"/>
              </a:rPr>
              <a:t>De</a:t>
            </a:r>
            <a:r>
              <a:rPr sz="1200" spc="-25" dirty="0">
                <a:solidFill>
                  <a:srgbClr val="C5092B"/>
                </a:solidFill>
                <a:latin typeface="Arial"/>
                <a:cs typeface="Arial"/>
              </a:rPr>
              <a:t>p</a:t>
            </a:r>
            <a:r>
              <a:rPr sz="1200" spc="50" dirty="0">
                <a:solidFill>
                  <a:srgbClr val="C5092B"/>
                </a:solidFill>
                <a:latin typeface="Arial"/>
                <a:cs typeface="Arial"/>
              </a:rPr>
              <a:t>a</a:t>
            </a:r>
            <a:r>
              <a:rPr sz="1200" spc="40" dirty="0">
                <a:solidFill>
                  <a:srgbClr val="C5092B"/>
                </a:solidFill>
                <a:latin typeface="Arial"/>
                <a:cs typeface="Arial"/>
              </a:rPr>
              <a:t>r</a:t>
            </a:r>
            <a:r>
              <a:rPr sz="1200" spc="45" dirty="0">
                <a:solidFill>
                  <a:srgbClr val="C5092B"/>
                </a:solidFill>
                <a:latin typeface="Arial"/>
                <a:cs typeface="Arial"/>
              </a:rPr>
              <a:t>tme</a:t>
            </a:r>
            <a:r>
              <a:rPr sz="1200" spc="35" dirty="0">
                <a:solidFill>
                  <a:srgbClr val="C5092B"/>
                </a:solidFill>
                <a:latin typeface="Arial"/>
                <a:cs typeface="Arial"/>
              </a:rPr>
              <a:t>n</a:t>
            </a:r>
            <a:r>
              <a:rPr sz="1200" spc="145" dirty="0">
                <a:solidFill>
                  <a:srgbClr val="C5092B"/>
                </a:solidFill>
                <a:latin typeface="Arial"/>
                <a:cs typeface="Arial"/>
              </a:rPr>
              <a:t>t</a:t>
            </a:r>
            <a:r>
              <a:rPr sz="1200" spc="-10" dirty="0">
                <a:solidFill>
                  <a:srgbClr val="C5092B"/>
                </a:solidFill>
                <a:latin typeface="Arial"/>
                <a:cs typeface="Arial"/>
              </a:rPr>
              <a:t> o</a:t>
            </a:r>
            <a:r>
              <a:rPr sz="1200" spc="100" dirty="0">
                <a:solidFill>
                  <a:srgbClr val="C5092B"/>
                </a:solidFill>
                <a:latin typeface="Arial"/>
                <a:cs typeface="Arial"/>
              </a:rPr>
              <a:t>f</a:t>
            </a:r>
            <a:r>
              <a:rPr sz="1200" spc="-10" dirty="0">
                <a:solidFill>
                  <a:srgbClr val="C5092B"/>
                </a:solidFill>
                <a:latin typeface="Arial"/>
                <a:cs typeface="Arial"/>
              </a:rPr>
              <a:t> </a:t>
            </a:r>
            <a:r>
              <a:rPr sz="1200" spc="-40" dirty="0">
                <a:solidFill>
                  <a:srgbClr val="C5092B"/>
                </a:solidFill>
                <a:latin typeface="Arial"/>
                <a:cs typeface="Arial"/>
              </a:rPr>
              <a:t>Ps</a:t>
            </a:r>
            <a:r>
              <a:rPr sz="1200" spc="35" dirty="0">
                <a:solidFill>
                  <a:srgbClr val="C5092B"/>
                </a:solidFill>
                <a:latin typeface="Arial"/>
                <a:cs typeface="Arial"/>
              </a:rPr>
              <a:t>y</a:t>
            </a:r>
            <a:r>
              <a:rPr sz="1200" spc="25" dirty="0">
                <a:solidFill>
                  <a:srgbClr val="C5092B"/>
                </a:solidFill>
                <a:latin typeface="Arial"/>
                <a:cs typeface="Arial"/>
              </a:rPr>
              <a:t>cholog</a:t>
            </a:r>
            <a:r>
              <a:rPr sz="1200" spc="-60" dirty="0">
                <a:solidFill>
                  <a:srgbClr val="C5092B"/>
                </a:solidFill>
                <a:latin typeface="Arial"/>
                <a:cs typeface="Arial"/>
              </a:rPr>
              <a:t>y</a:t>
            </a:r>
            <a:r>
              <a:rPr sz="1200" spc="-30" dirty="0">
                <a:solidFill>
                  <a:srgbClr val="C5092B"/>
                </a:solidFill>
                <a:latin typeface="Arial"/>
                <a:cs typeface="Arial"/>
              </a:rPr>
              <a:t>,</a:t>
            </a:r>
            <a:r>
              <a:rPr sz="1200" spc="-10" dirty="0">
                <a:solidFill>
                  <a:srgbClr val="C5092B"/>
                </a:solidFill>
                <a:latin typeface="Arial"/>
                <a:cs typeface="Arial"/>
              </a:rPr>
              <a:t> </a:t>
            </a:r>
            <a:r>
              <a:rPr sz="1200" spc="-170" dirty="0">
                <a:solidFill>
                  <a:srgbClr val="C5092B"/>
                </a:solidFill>
                <a:latin typeface="Arial"/>
                <a:cs typeface="Arial"/>
              </a:rPr>
              <a:t>F</a:t>
            </a:r>
            <a:r>
              <a:rPr sz="1200" spc="5" dirty="0">
                <a:solidFill>
                  <a:srgbClr val="C5092B"/>
                </a:solidFill>
                <a:latin typeface="Arial"/>
                <a:cs typeface="Arial"/>
              </a:rPr>
              <a:t>a</a:t>
            </a:r>
            <a:r>
              <a:rPr sz="1200" spc="-5" dirty="0">
                <a:solidFill>
                  <a:srgbClr val="C5092B"/>
                </a:solidFill>
                <a:latin typeface="Arial"/>
                <a:cs typeface="Arial"/>
              </a:rPr>
              <a:t>c</a:t>
            </a:r>
            <a:r>
              <a:rPr sz="1200" spc="75" dirty="0">
                <a:solidFill>
                  <a:srgbClr val="C5092B"/>
                </a:solidFill>
                <a:latin typeface="Arial"/>
                <a:cs typeface="Arial"/>
              </a:rPr>
              <a:t>ul</a:t>
            </a:r>
            <a:r>
              <a:rPr sz="1200" spc="30" dirty="0">
                <a:solidFill>
                  <a:srgbClr val="C5092B"/>
                </a:solidFill>
                <a:latin typeface="Arial"/>
                <a:cs typeface="Arial"/>
              </a:rPr>
              <a:t>t</a:t>
            </a:r>
            <a:r>
              <a:rPr sz="1200" spc="65" dirty="0">
                <a:solidFill>
                  <a:srgbClr val="C5092B"/>
                </a:solidFill>
                <a:latin typeface="Arial"/>
                <a:cs typeface="Arial"/>
              </a:rPr>
              <a:t>y</a:t>
            </a:r>
            <a:r>
              <a:rPr sz="1200" spc="-10" dirty="0">
                <a:solidFill>
                  <a:srgbClr val="C5092B"/>
                </a:solidFill>
                <a:latin typeface="Arial"/>
                <a:cs typeface="Arial"/>
              </a:rPr>
              <a:t> o</a:t>
            </a:r>
            <a:r>
              <a:rPr sz="1200" spc="100" dirty="0">
                <a:solidFill>
                  <a:srgbClr val="C5092B"/>
                </a:solidFill>
                <a:latin typeface="Arial"/>
                <a:cs typeface="Arial"/>
              </a:rPr>
              <a:t>f</a:t>
            </a:r>
            <a:r>
              <a:rPr sz="1200" spc="-10" dirty="0">
                <a:solidFill>
                  <a:srgbClr val="C5092B"/>
                </a:solidFill>
                <a:latin typeface="Arial"/>
                <a:cs typeface="Arial"/>
              </a:rPr>
              <a:t> H</a:t>
            </a:r>
            <a:r>
              <a:rPr sz="1200" spc="-20" dirty="0">
                <a:solidFill>
                  <a:srgbClr val="C5092B"/>
                </a:solidFill>
                <a:latin typeface="Arial"/>
                <a:cs typeface="Arial"/>
              </a:rPr>
              <a:t>e</a:t>
            </a:r>
            <a:r>
              <a:rPr sz="1200" spc="35" dirty="0">
                <a:solidFill>
                  <a:srgbClr val="C5092B"/>
                </a:solidFill>
                <a:latin typeface="Arial"/>
                <a:cs typeface="Arial"/>
              </a:rPr>
              <a:t>alth,</a:t>
            </a:r>
            <a:r>
              <a:rPr sz="1200" spc="-10" dirty="0">
                <a:solidFill>
                  <a:srgbClr val="C5092B"/>
                </a:solidFill>
                <a:latin typeface="Arial"/>
                <a:cs typeface="Arial"/>
              </a:rPr>
              <a:t> </a:t>
            </a:r>
            <a:r>
              <a:rPr sz="1200" spc="-125" dirty="0">
                <a:solidFill>
                  <a:srgbClr val="C5092B"/>
                </a:solidFill>
                <a:latin typeface="Arial"/>
                <a:cs typeface="Arial"/>
              </a:rPr>
              <a:t>Y</a:t>
            </a:r>
            <a:r>
              <a:rPr sz="1200" spc="50" dirty="0">
                <a:solidFill>
                  <a:srgbClr val="C5092B"/>
                </a:solidFill>
                <a:latin typeface="Arial"/>
                <a:cs typeface="Arial"/>
              </a:rPr>
              <a:t>ork</a:t>
            </a:r>
            <a:r>
              <a:rPr sz="1200" spc="-10" dirty="0">
                <a:solidFill>
                  <a:srgbClr val="C5092B"/>
                </a:solidFill>
                <a:latin typeface="Arial"/>
                <a:cs typeface="Arial"/>
              </a:rPr>
              <a:t> </a:t>
            </a:r>
            <a:r>
              <a:rPr sz="1200" spc="20" dirty="0">
                <a:solidFill>
                  <a:srgbClr val="C5092B"/>
                </a:solidFill>
                <a:latin typeface="Arial"/>
                <a:cs typeface="Arial"/>
              </a:rPr>
              <a:t>Uni</a:t>
            </a:r>
            <a:r>
              <a:rPr sz="1200" spc="-5" dirty="0">
                <a:solidFill>
                  <a:srgbClr val="C5092B"/>
                </a:solidFill>
                <a:latin typeface="Arial"/>
                <a:cs typeface="Arial"/>
              </a:rPr>
              <a:t>v</a:t>
            </a:r>
            <a:r>
              <a:rPr sz="1200" spc="60" dirty="0">
                <a:solidFill>
                  <a:srgbClr val="C5092B"/>
                </a:solidFill>
                <a:latin typeface="Arial"/>
                <a:cs typeface="Arial"/>
              </a:rPr>
              <a:t>e</a:t>
            </a:r>
            <a:r>
              <a:rPr sz="1200" spc="10" dirty="0">
                <a:solidFill>
                  <a:srgbClr val="C5092B"/>
                </a:solidFill>
                <a:latin typeface="Arial"/>
                <a:cs typeface="Arial"/>
              </a:rPr>
              <a:t>r</a:t>
            </a:r>
            <a:r>
              <a:rPr sz="1200" spc="65" dirty="0">
                <a:solidFill>
                  <a:srgbClr val="C5092B"/>
                </a:solidFill>
                <a:latin typeface="Arial"/>
                <a:cs typeface="Arial"/>
              </a:rPr>
              <a:t>si</a:t>
            </a:r>
            <a:r>
              <a:rPr sz="1200" spc="25" dirty="0">
                <a:solidFill>
                  <a:srgbClr val="C5092B"/>
                </a:solidFill>
                <a:latin typeface="Arial"/>
                <a:cs typeface="Arial"/>
              </a:rPr>
              <a:t>t</a:t>
            </a:r>
            <a:r>
              <a:rPr sz="1200" spc="65" dirty="0">
                <a:solidFill>
                  <a:srgbClr val="C5092B"/>
                </a:solidFill>
                <a:latin typeface="Arial"/>
                <a:cs typeface="Arial"/>
              </a:rPr>
              <a:t>y</a:t>
            </a:r>
            <a:r>
              <a:rPr sz="1200" spc="35" dirty="0">
                <a:solidFill>
                  <a:srgbClr val="C5092B"/>
                </a:solidFill>
                <a:latin typeface="Arial"/>
                <a:cs typeface="Arial"/>
              </a:rPr>
              <a:t> </a:t>
            </a:r>
            <a:r>
              <a:rPr sz="1200" spc="-10" dirty="0">
                <a:latin typeface="Arial"/>
                <a:cs typeface="Arial"/>
              </a:rPr>
              <a:t>B</a:t>
            </a:r>
            <a:r>
              <a:rPr sz="1200" dirty="0">
                <a:latin typeface="Arial"/>
                <a:cs typeface="Arial"/>
              </a:rPr>
              <a:t>eh</a:t>
            </a:r>
            <a:r>
              <a:rPr sz="1200" spc="-20" dirty="0">
                <a:latin typeface="Arial"/>
                <a:cs typeface="Arial"/>
              </a:rPr>
              <a:t>a</a:t>
            </a:r>
            <a:r>
              <a:rPr sz="1200" spc="45" dirty="0">
                <a:latin typeface="Arial"/>
                <a:cs typeface="Arial"/>
              </a:rPr>
              <a:t>viou</a:t>
            </a:r>
            <a:r>
              <a:rPr sz="1200" spc="-10" dirty="0">
                <a:latin typeface="Arial"/>
                <a:cs typeface="Arial"/>
              </a:rPr>
              <a:t>r</a:t>
            </a:r>
            <a:r>
              <a:rPr sz="1200" spc="15" dirty="0">
                <a:latin typeface="Arial"/>
                <a:cs typeface="Arial"/>
              </a:rPr>
              <a:t>al</a:t>
            </a:r>
            <a:r>
              <a:rPr sz="1200" spc="-10" dirty="0">
                <a:latin typeface="Arial"/>
                <a:cs typeface="Arial"/>
              </a:rPr>
              <a:t> </a:t>
            </a:r>
            <a:r>
              <a:rPr sz="1200" spc="-75" dirty="0">
                <a:latin typeface="Arial"/>
                <a:cs typeface="Arial"/>
              </a:rPr>
              <a:t>S</a:t>
            </a:r>
            <a:r>
              <a:rPr sz="1200" spc="20" dirty="0">
                <a:latin typeface="Arial"/>
                <a:cs typeface="Arial"/>
              </a:rPr>
              <a:t>cien</a:t>
            </a:r>
            <a:r>
              <a:rPr sz="1200" spc="-5" dirty="0">
                <a:latin typeface="Arial"/>
                <a:cs typeface="Arial"/>
              </a:rPr>
              <a:t>c</a:t>
            </a:r>
            <a:r>
              <a:rPr sz="1200" spc="-10" dirty="0">
                <a:latin typeface="Arial"/>
                <a:cs typeface="Arial"/>
              </a:rPr>
              <a:t>e B</a:t>
            </a:r>
            <a:r>
              <a:rPr sz="1200" spc="20" dirty="0">
                <a:latin typeface="Arial"/>
                <a:cs typeface="Arial"/>
              </a:rPr>
              <a:t>uilding,</a:t>
            </a:r>
            <a:r>
              <a:rPr sz="1200" spc="-10" dirty="0">
                <a:latin typeface="Arial"/>
                <a:cs typeface="Arial"/>
              </a:rPr>
              <a:t> </a:t>
            </a:r>
            <a:r>
              <a:rPr sz="1200" spc="-65" dirty="0">
                <a:latin typeface="Arial"/>
                <a:cs typeface="Arial"/>
              </a:rPr>
              <a:t>R</a:t>
            </a:r>
            <a:r>
              <a:rPr sz="1200" spc="15" dirty="0">
                <a:latin typeface="Arial"/>
                <a:cs typeface="Arial"/>
              </a:rPr>
              <a:t>oom</a:t>
            </a:r>
            <a:r>
              <a:rPr sz="1200" spc="-10" dirty="0">
                <a:latin typeface="Arial"/>
                <a:cs typeface="Arial"/>
              </a:rPr>
              <a:t> </a:t>
            </a:r>
            <a:r>
              <a:rPr sz="1200" spc="-135" dirty="0">
                <a:latin typeface="Arial"/>
                <a:cs typeface="Arial"/>
              </a:rPr>
              <a:t>101</a:t>
            </a:r>
            <a:endParaRPr sz="1200">
              <a:latin typeface="Arial"/>
              <a:cs typeface="Arial"/>
            </a:endParaRPr>
          </a:p>
          <a:p>
            <a:pPr marL="90805">
              <a:lnSpc>
                <a:spcPts val="1360"/>
              </a:lnSpc>
            </a:pPr>
            <a:r>
              <a:rPr sz="1200" spc="95" dirty="0">
                <a:latin typeface="Arial"/>
                <a:cs typeface="Arial"/>
              </a:rPr>
              <a:t>4</a:t>
            </a:r>
            <a:r>
              <a:rPr sz="1200" spc="-20" dirty="0">
                <a:latin typeface="Arial"/>
                <a:cs typeface="Arial"/>
              </a:rPr>
              <a:t>7</a:t>
            </a:r>
            <a:r>
              <a:rPr sz="1200" spc="125" dirty="0">
                <a:latin typeface="Arial"/>
                <a:cs typeface="Arial"/>
              </a:rPr>
              <a:t>00</a:t>
            </a:r>
            <a:r>
              <a:rPr sz="1200" spc="-10" dirty="0">
                <a:latin typeface="Arial"/>
                <a:cs typeface="Arial"/>
              </a:rPr>
              <a:t> </a:t>
            </a:r>
            <a:r>
              <a:rPr sz="1200" spc="-40" dirty="0">
                <a:latin typeface="Arial"/>
                <a:cs typeface="Arial"/>
              </a:rPr>
              <a:t>K</a:t>
            </a:r>
            <a:r>
              <a:rPr sz="1200" spc="5" dirty="0">
                <a:latin typeface="Arial"/>
                <a:cs typeface="Arial"/>
              </a:rPr>
              <a:t>eele</a:t>
            </a:r>
            <a:r>
              <a:rPr sz="1200" spc="-10" dirty="0">
                <a:latin typeface="Arial"/>
                <a:cs typeface="Arial"/>
              </a:rPr>
              <a:t> </a:t>
            </a:r>
            <a:r>
              <a:rPr sz="1200" spc="-80" dirty="0">
                <a:latin typeface="Arial"/>
                <a:cs typeface="Arial"/>
              </a:rPr>
              <a:t>S</a:t>
            </a:r>
            <a:r>
              <a:rPr sz="1200" spc="110" dirty="0">
                <a:latin typeface="Arial"/>
                <a:cs typeface="Arial"/>
              </a:rPr>
              <a:t>t</a:t>
            </a:r>
            <a:r>
              <a:rPr sz="1200" spc="105" dirty="0">
                <a:latin typeface="Arial"/>
                <a:cs typeface="Arial"/>
              </a:rPr>
              <a:t>r</a:t>
            </a:r>
            <a:r>
              <a:rPr sz="1200" spc="-10" dirty="0">
                <a:latin typeface="Arial"/>
                <a:cs typeface="Arial"/>
              </a:rPr>
              <a:t>e</a:t>
            </a:r>
            <a:r>
              <a:rPr sz="1200" spc="-20" dirty="0">
                <a:latin typeface="Arial"/>
                <a:cs typeface="Arial"/>
              </a:rPr>
              <a:t>e</a:t>
            </a:r>
            <a:r>
              <a:rPr sz="1200" spc="145" dirty="0">
                <a:latin typeface="Arial"/>
                <a:cs typeface="Arial"/>
              </a:rPr>
              <a:t>t</a:t>
            </a:r>
            <a:endParaRPr sz="1200">
              <a:latin typeface="Arial"/>
              <a:cs typeface="Arial"/>
            </a:endParaRPr>
          </a:p>
          <a:p>
            <a:pPr marL="90805">
              <a:lnSpc>
                <a:spcPts val="1420"/>
              </a:lnSpc>
              <a:spcBef>
                <a:spcPts val="60"/>
              </a:spcBef>
            </a:pPr>
            <a:r>
              <a:rPr sz="1200" spc="-155" dirty="0">
                <a:latin typeface="Arial"/>
                <a:cs typeface="Arial"/>
              </a:rPr>
              <a:t>T</a:t>
            </a:r>
            <a:r>
              <a:rPr sz="1200" spc="70" dirty="0">
                <a:latin typeface="Arial"/>
                <a:cs typeface="Arial"/>
              </a:rPr>
              <a:t>o</a:t>
            </a:r>
            <a:r>
              <a:rPr sz="1200" spc="10" dirty="0">
                <a:latin typeface="Arial"/>
                <a:cs typeface="Arial"/>
              </a:rPr>
              <a:t>ro</a:t>
            </a:r>
            <a:r>
              <a:rPr sz="1200" dirty="0">
                <a:latin typeface="Arial"/>
                <a:cs typeface="Arial"/>
              </a:rPr>
              <a:t>n</a:t>
            </a:r>
            <a:r>
              <a:rPr sz="1200" spc="120" dirty="0">
                <a:latin typeface="Arial"/>
                <a:cs typeface="Arial"/>
              </a:rPr>
              <a:t>t</a:t>
            </a:r>
            <a:r>
              <a:rPr sz="1200" spc="-25" dirty="0">
                <a:latin typeface="Arial"/>
                <a:cs typeface="Arial"/>
              </a:rPr>
              <a:t>o</a:t>
            </a:r>
            <a:r>
              <a:rPr sz="1200" spc="-30" dirty="0">
                <a:latin typeface="Arial"/>
                <a:cs typeface="Arial"/>
              </a:rPr>
              <a:t>,</a:t>
            </a:r>
            <a:r>
              <a:rPr sz="1200" spc="-10" dirty="0">
                <a:latin typeface="Arial"/>
                <a:cs typeface="Arial"/>
              </a:rPr>
              <a:t> </a:t>
            </a:r>
            <a:r>
              <a:rPr sz="1200" spc="-55" dirty="0">
                <a:latin typeface="Arial"/>
                <a:cs typeface="Arial"/>
              </a:rPr>
              <a:t>ON</a:t>
            </a:r>
            <a:r>
              <a:rPr sz="1200" spc="-10" dirty="0">
                <a:latin typeface="Arial"/>
                <a:cs typeface="Arial"/>
              </a:rPr>
              <a:t> </a:t>
            </a:r>
            <a:r>
              <a:rPr sz="1200" spc="50" dirty="0">
                <a:latin typeface="Arial"/>
                <a:cs typeface="Arial"/>
              </a:rPr>
              <a:t>M3J</a:t>
            </a:r>
            <a:r>
              <a:rPr sz="1200" spc="-10" dirty="0">
                <a:latin typeface="Arial"/>
                <a:cs typeface="Arial"/>
              </a:rPr>
              <a:t> </a:t>
            </a:r>
            <a:r>
              <a:rPr sz="1200" spc="-75" dirty="0">
                <a:latin typeface="Arial"/>
                <a:cs typeface="Arial"/>
              </a:rPr>
              <a:t>1P3</a:t>
            </a:r>
            <a:endParaRPr sz="1200">
              <a:latin typeface="Arial"/>
              <a:cs typeface="Arial"/>
            </a:endParaRPr>
          </a:p>
          <a:p>
            <a:pPr marL="90805">
              <a:lnSpc>
                <a:spcPts val="1420"/>
              </a:lnSpc>
            </a:pPr>
            <a:r>
              <a:rPr sz="1200" spc="-160" dirty="0">
                <a:latin typeface="Arial"/>
                <a:cs typeface="Arial"/>
              </a:rPr>
              <a:t>W</a:t>
            </a:r>
            <a:r>
              <a:rPr sz="1200" spc="5" dirty="0">
                <a:latin typeface="Arial"/>
                <a:cs typeface="Arial"/>
              </a:rPr>
              <a:t>e</a:t>
            </a:r>
            <a:r>
              <a:rPr sz="1200" spc="-5" dirty="0">
                <a:latin typeface="Arial"/>
                <a:cs typeface="Arial"/>
              </a:rPr>
              <a:t>b</a:t>
            </a:r>
            <a:r>
              <a:rPr sz="1200" spc="65" dirty="0">
                <a:latin typeface="Arial"/>
                <a:cs typeface="Arial"/>
              </a:rPr>
              <a:t>si</a:t>
            </a:r>
            <a:r>
              <a:rPr sz="1200" spc="25" dirty="0">
                <a:latin typeface="Arial"/>
                <a:cs typeface="Arial"/>
              </a:rPr>
              <a:t>t</a:t>
            </a:r>
            <a:r>
              <a:rPr sz="1200" spc="-20" dirty="0">
                <a:latin typeface="Arial"/>
                <a:cs typeface="Arial"/>
              </a:rPr>
              <a:t>e:</a:t>
            </a:r>
            <a:r>
              <a:rPr sz="1200" spc="-10" dirty="0">
                <a:latin typeface="Arial"/>
                <a:cs typeface="Arial"/>
              </a:rPr>
              <a:t> </a:t>
            </a:r>
            <a:r>
              <a:rPr sz="1200" dirty="0">
                <a:solidFill>
                  <a:srgbClr val="C5092B"/>
                </a:solidFill>
                <a:latin typeface="Arial"/>
                <a:cs typeface="Arial"/>
                <a:hlinkClick r:id="rId3"/>
              </a:rPr>
              <a:t>h</a:t>
            </a:r>
            <a:r>
              <a:rPr sz="1200" spc="125" dirty="0">
                <a:solidFill>
                  <a:srgbClr val="C5092B"/>
                </a:solidFill>
                <a:latin typeface="Arial"/>
                <a:cs typeface="Arial"/>
                <a:hlinkClick r:id="rId3"/>
              </a:rPr>
              <a:t>t</a:t>
            </a:r>
            <a:r>
              <a:rPr sz="1200" spc="110" dirty="0">
                <a:solidFill>
                  <a:srgbClr val="C5092B"/>
                </a:solidFill>
                <a:latin typeface="Arial"/>
                <a:cs typeface="Arial"/>
                <a:hlinkClick r:id="rId3"/>
              </a:rPr>
              <a:t>tp:/</a:t>
            </a:r>
            <a:r>
              <a:rPr sz="1200" spc="5" dirty="0">
                <a:solidFill>
                  <a:srgbClr val="C5092B"/>
                </a:solidFill>
                <a:latin typeface="Arial"/>
                <a:cs typeface="Arial"/>
                <a:hlinkClick r:id="rId3"/>
              </a:rPr>
              <a:t>/</a:t>
            </a:r>
            <a:r>
              <a:rPr sz="1200" dirty="0">
                <a:solidFill>
                  <a:srgbClr val="C5092B"/>
                </a:solidFill>
                <a:latin typeface="Arial"/>
                <a:cs typeface="Arial"/>
                <a:hlinkClick r:id="rId3"/>
              </a:rPr>
              <a:t>p</a:t>
            </a:r>
            <a:r>
              <a:rPr sz="1200" spc="-40" dirty="0">
                <a:solidFill>
                  <a:srgbClr val="C5092B"/>
                </a:solidFill>
                <a:latin typeface="Arial"/>
                <a:cs typeface="Arial"/>
                <a:hlinkClick r:id="rId3"/>
              </a:rPr>
              <a:t>s</a:t>
            </a:r>
            <a:r>
              <a:rPr sz="1200" spc="35" dirty="0">
                <a:solidFill>
                  <a:srgbClr val="C5092B"/>
                </a:solidFill>
                <a:latin typeface="Arial"/>
                <a:cs typeface="Arial"/>
                <a:hlinkClick r:id="rId3"/>
              </a:rPr>
              <a:t>y</a:t>
            </a:r>
            <a:r>
              <a:rPr sz="1200" spc="10" dirty="0">
                <a:solidFill>
                  <a:srgbClr val="C5092B"/>
                </a:solidFill>
                <a:latin typeface="Arial"/>
                <a:cs typeface="Arial"/>
                <a:hlinkClick r:id="rId3"/>
              </a:rPr>
              <a:t>c.i</a:t>
            </a:r>
            <a:r>
              <a:rPr sz="1200" dirty="0">
                <a:solidFill>
                  <a:srgbClr val="C5092B"/>
                </a:solidFill>
                <a:latin typeface="Arial"/>
                <a:cs typeface="Arial"/>
                <a:hlinkClick r:id="rId3"/>
              </a:rPr>
              <a:t>n</a:t>
            </a:r>
            <a:r>
              <a:rPr sz="1200" spc="70" dirty="0">
                <a:solidFill>
                  <a:srgbClr val="C5092B"/>
                </a:solidFill>
                <a:latin typeface="Arial"/>
                <a:cs typeface="Arial"/>
                <a:hlinkClick r:id="rId3"/>
              </a:rPr>
              <a:t>f</a:t>
            </a:r>
            <a:r>
              <a:rPr sz="1200" spc="-20" dirty="0">
                <a:solidFill>
                  <a:srgbClr val="C5092B"/>
                </a:solidFill>
                <a:latin typeface="Arial"/>
                <a:cs typeface="Arial"/>
                <a:hlinkClick r:id="rId3"/>
              </a:rPr>
              <a:t>o</a:t>
            </a:r>
            <a:r>
              <a:rPr sz="1200" spc="-130" dirty="0">
                <a:solidFill>
                  <a:srgbClr val="C5092B"/>
                </a:solidFill>
                <a:latin typeface="Arial"/>
                <a:cs typeface="Arial"/>
                <a:hlinkClick r:id="rId3"/>
              </a:rPr>
              <a:t>.</a:t>
            </a:r>
            <a:r>
              <a:rPr sz="1200" spc="35" dirty="0">
                <a:solidFill>
                  <a:srgbClr val="C5092B"/>
                </a:solidFill>
                <a:latin typeface="Arial"/>
                <a:cs typeface="Arial"/>
                <a:hlinkClick r:id="rId3"/>
              </a:rPr>
              <a:t>y</a:t>
            </a:r>
            <a:r>
              <a:rPr sz="1200" spc="45" dirty="0">
                <a:solidFill>
                  <a:srgbClr val="C5092B"/>
                </a:solidFill>
                <a:latin typeface="Arial"/>
                <a:cs typeface="Arial"/>
                <a:hlinkClick r:id="rId3"/>
              </a:rPr>
              <a:t>or</a:t>
            </a:r>
            <a:r>
              <a:rPr sz="1200" spc="20" dirty="0">
                <a:solidFill>
                  <a:srgbClr val="C5092B"/>
                </a:solidFill>
                <a:latin typeface="Arial"/>
                <a:cs typeface="Arial"/>
                <a:hlinkClick r:id="rId3"/>
              </a:rPr>
              <a:t>k</a:t>
            </a:r>
            <a:r>
              <a:rPr sz="1200" spc="-15" dirty="0">
                <a:solidFill>
                  <a:srgbClr val="C5092B"/>
                </a:solidFill>
                <a:latin typeface="Arial"/>
                <a:cs typeface="Arial"/>
                <a:hlinkClick r:id="rId3"/>
              </a:rPr>
              <a:t>u</a:t>
            </a:r>
            <a:r>
              <a:rPr sz="1200" spc="-40" dirty="0">
                <a:solidFill>
                  <a:srgbClr val="C5092B"/>
                </a:solidFill>
                <a:latin typeface="Arial"/>
                <a:cs typeface="Arial"/>
                <a:hlinkClick r:id="rId3"/>
              </a:rPr>
              <a:t>.</a:t>
            </a:r>
            <a:r>
              <a:rPr sz="1200" spc="-5" dirty="0">
                <a:solidFill>
                  <a:srgbClr val="C5092B"/>
                </a:solidFill>
                <a:latin typeface="Arial"/>
                <a:cs typeface="Arial"/>
                <a:hlinkClick r:id="rId3"/>
              </a:rPr>
              <a:t>c</a:t>
            </a:r>
            <a:r>
              <a:rPr sz="1200" spc="-20" dirty="0">
                <a:solidFill>
                  <a:srgbClr val="C5092B"/>
                </a:solidFill>
                <a:latin typeface="Arial"/>
                <a:cs typeface="Arial"/>
                <a:hlinkClick r:id="rId3"/>
              </a:rPr>
              <a:t>a</a:t>
            </a:r>
            <a:r>
              <a:rPr sz="1200" spc="200" dirty="0">
                <a:solidFill>
                  <a:srgbClr val="C5092B"/>
                </a:solidFill>
                <a:latin typeface="Arial"/>
                <a:cs typeface="Arial"/>
                <a:hlinkClick r:id="rId3"/>
              </a:rPr>
              <a:t>/</a:t>
            </a:r>
            <a:endParaRPr sz="1200">
              <a:latin typeface="Arial"/>
              <a:cs typeface="Arial"/>
            </a:endParaRPr>
          </a:p>
        </p:txBody>
      </p:sp>
      <p:sp>
        <p:nvSpPr>
          <p:cNvPr id="9" name="object 9"/>
          <p:cNvSpPr txBox="1"/>
          <p:nvPr/>
        </p:nvSpPr>
        <p:spPr>
          <a:xfrm>
            <a:off x="541867" y="5813225"/>
            <a:ext cx="5808345" cy="831215"/>
          </a:xfrm>
          <a:prstGeom prst="rect">
            <a:avLst/>
          </a:prstGeom>
          <a:solidFill>
            <a:srgbClr val="E0E0E0"/>
          </a:solidFill>
        </p:spPr>
        <p:txBody>
          <a:bodyPr vert="horz" wrap="square" lIns="0" tIns="0" rIns="0" bIns="0" rtlCol="0">
            <a:spAutoFit/>
          </a:bodyPr>
          <a:lstStyle/>
          <a:p>
            <a:pPr marL="91440" marR="2561590">
              <a:lnSpc>
                <a:spcPts val="1400"/>
              </a:lnSpc>
            </a:pPr>
            <a:r>
              <a:rPr sz="1200" spc="20" dirty="0">
                <a:solidFill>
                  <a:srgbClr val="C5092B"/>
                </a:solidFill>
                <a:latin typeface="Arial"/>
                <a:cs typeface="Arial"/>
              </a:rPr>
              <a:t>Unde</a:t>
            </a:r>
            <a:r>
              <a:rPr sz="1200" spc="-25" dirty="0">
                <a:solidFill>
                  <a:srgbClr val="C5092B"/>
                </a:solidFill>
                <a:latin typeface="Arial"/>
                <a:cs typeface="Arial"/>
              </a:rPr>
              <a:t>r</a:t>
            </a:r>
            <a:r>
              <a:rPr sz="1200" spc="70" dirty="0">
                <a:solidFill>
                  <a:srgbClr val="C5092B"/>
                </a:solidFill>
                <a:latin typeface="Arial"/>
                <a:cs typeface="Arial"/>
              </a:rPr>
              <a:t>g</a:t>
            </a:r>
            <a:r>
              <a:rPr sz="1200" spc="-5" dirty="0">
                <a:solidFill>
                  <a:srgbClr val="C5092B"/>
                </a:solidFill>
                <a:latin typeface="Arial"/>
                <a:cs typeface="Arial"/>
              </a:rPr>
              <a:t>r</a:t>
            </a:r>
            <a:r>
              <a:rPr sz="1200" spc="30" dirty="0">
                <a:solidFill>
                  <a:srgbClr val="C5092B"/>
                </a:solidFill>
                <a:latin typeface="Arial"/>
                <a:cs typeface="Arial"/>
              </a:rPr>
              <a:t>adua</a:t>
            </a:r>
            <a:r>
              <a:rPr sz="1200" spc="-10" dirty="0">
                <a:solidFill>
                  <a:srgbClr val="C5092B"/>
                </a:solidFill>
                <a:latin typeface="Arial"/>
                <a:cs typeface="Arial"/>
              </a:rPr>
              <a:t>te </a:t>
            </a:r>
            <a:r>
              <a:rPr sz="1200" spc="-40" dirty="0">
                <a:solidFill>
                  <a:srgbClr val="C5092B"/>
                </a:solidFill>
                <a:latin typeface="Arial"/>
                <a:cs typeface="Arial"/>
              </a:rPr>
              <a:t>Ps</a:t>
            </a:r>
            <a:r>
              <a:rPr sz="1200" spc="35" dirty="0">
                <a:solidFill>
                  <a:srgbClr val="C5092B"/>
                </a:solidFill>
                <a:latin typeface="Arial"/>
                <a:cs typeface="Arial"/>
              </a:rPr>
              <a:t>y</a:t>
            </a:r>
            <a:r>
              <a:rPr sz="1200" spc="25" dirty="0">
                <a:solidFill>
                  <a:srgbClr val="C5092B"/>
                </a:solidFill>
                <a:latin typeface="Arial"/>
                <a:cs typeface="Arial"/>
              </a:rPr>
              <a:t>chology</a:t>
            </a:r>
            <a:r>
              <a:rPr sz="1200" spc="-10" dirty="0">
                <a:solidFill>
                  <a:srgbClr val="C5092B"/>
                </a:solidFill>
                <a:latin typeface="Arial"/>
                <a:cs typeface="Arial"/>
              </a:rPr>
              <a:t> </a:t>
            </a:r>
            <a:r>
              <a:rPr sz="1200" spc="5" dirty="0">
                <a:solidFill>
                  <a:srgbClr val="C5092B"/>
                </a:solidFill>
                <a:latin typeface="Arial"/>
                <a:cs typeface="Arial"/>
              </a:rPr>
              <a:t>O</a:t>
            </a:r>
            <a:r>
              <a:rPr sz="1200" spc="-20" dirty="0">
                <a:solidFill>
                  <a:srgbClr val="C5092B"/>
                </a:solidFill>
                <a:latin typeface="Arial"/>
                <a:cs typeface="Arial"/>
              </a:rPr>
              <a:t>f</a:t>
            </a:r>
            <a:r>
              <a:rPr sz="1200" spc="90" dirty="0">
                <a:solidFill>
                  <a:srgbClr val="C5092B"/>
                </a:solidFill>
                <a:latin typeface="Arial"/>
                <a:cs typeface="Arial"/>
              </a:rPr>
              <a:t>f</a:t>
            </a:r>
            <a:r>
              <a:rPr sz="1200" spc="20" dirty="0">
                <a:solidFill>
                  <a:srgbClr val="C5092B"/>
                </a:solidFill>
                <a:latin typeface="Arial"/>
                <a:cs typeface="Arial"/>
              </a:rPr>
              <a:t>i</a:t>
            </a:r>
            <a:r>
              <a:rPr sz="1200" spc="25" dirty="0">
                <a:solidFill>
                  <a:srgbClr val="C5092B"/>
                </a:solidFill>
                <a:latin typeface="Arial"/>
                <a:cs typeface="Arial"/>
              </a:rPr>
              <a:t>c</a:t>
            </a:r>
            <a:r>
              <a:rPr sz="1200" spc="-10" dirty="0">
                <a:solidFill>
                  <a:srgbClr val="C5092B"/>
                </a:solidFill>
                <a:latin typeface="Arial"/>
                <a:cs typeface="Arial"/>
              </a:rPr>
              <a:t>e</a:t>
            </a:r>
            <a:r>
              <a:rPr sz="1200" spc="-5" dirty="0">
                <a:solidFill>
                  <a:srgbClr val="C5092B"/>
                </a:solidFill>
                <a:latin typeface="Arial"/>
                <a:cs typeface="Arial"/>
              </a:rPr>
              <a:t> </a:t>
            </a:r>
            <a:r>
              <a:rPr sz="1200" spc="-10" dirty="0">
                <a:latin typeface="Arial"/>
                <a:cs typeface="Arial"/>
              </a:rPr>
              <a:t>B</a:t>
            </a:r>
            <a:r>
              <a:rPr sz="1200" dirty="0">
                <a:latin typeface="Arial"/>
                <a:cs typeface="Arial"/>
              </a:rPr>
              <a:t>eh</a:t>
            </a:r>
            <a:r>
              <a:rPr sz="1200" spc="-20" dirty="0">
                <a:latin typeface="Arial"/>
                <a:cs typeface="Arial"/>
              </a:rPr>
              <a:t>a</a:t>
            </a:r>
            <a:r>
              <a:rPr sz="1200" spc="45" dirty="0">
                <a:latin typeface="Arial"/>
                <a:cs typeface="Arial"/>
              </a:rPr>
              <a:t>viou</a:t>
            </a:r>
            <a:r>
              <a:rPr sz="1200" spc="-10" dirty="0">
                <a:latin typeface="Arial"/>
                <a:cs typeface="Arial"/>
              </a:rPr>
              <a:t>r</a:t>
            </a:r>
            <a:r>
              <a:rPr sz="1200" spc="15" dirty="0">
                <a:latin typeface="Arial"/>
                <a:cs typeface="Arial"/>
              </a:rPr>
              <a:t>al</a:t>
            </a:r>
            <a:r>
              <a:rPr sz="1200" spc="-10" dirty="0">
                <a:latin typeface="Arial"/>
                <a:cs typeface="Arial"/>
              </a:rPr>
              <a:t> </a:t>
            </a:r>
            <a:r>
              <a:rPr sz="1200" spc="-75" dirty="0">
                <a:latin typeface="Arial"/>
                <a:cs typeface="Arial"/>
              </a:rPr>
              <a:t>S</a:t>
            </a:r>
            <a:r>
              <a:rPr sz="1200" spc="20" dirty="0">
                <a:latin typeface="Arial"/>
                <a:cs typeface="Arial"/>
              </a:rPr>
              <a:t>cien</a:t>
            </a:r>
            <a:r>
              <a:rPr sz="1200" spc="-5" dirty="0">
                <a:latin typeface="Arial"/>
                <a:cs typeface="Arial"/>
              </a:rPr>
              <a:t>c</a:t>
            </a:r>
            <a:r>
              <a:rPr sz="1200" spc="-10" dirty="0">
                <a:latin typeface="Arial"/>
                <a:cs typeface="Arial"/>
              </a:rPr>
              <a:t>e B</a:t>
            </a:r>
            <a:r>
              <a:rPr sz="1200" spc="20" dirty="0">
                <a:latin typeface="Arial"/>
                <a:cs typeface="Arial"/>
              </a:rPr>
              <a:t>uilding,</a:t>
            </a:r>
            <a:r>
              <a:rPr sz="1200" spc="-10" dirty="0">
                <a:latin typeface="Arial"/>
                <a:cs typeface="Arial"/>
              </a:rPr>
              <a:t> </a:t>
            </a:r>
            <a:r>
              <a:rPr sz="1200" spc="-65" dirty="0">
                <a:latin typeface="Arial"/>
                <a:cs typeface="Arial"/>
              </a:rPr>
              <a:t>R</a:t>
            </a:r>
            <a:r>
              <a:rPr sz="1200" spc="15" dirty="0">
                <a:latin typeface="Arial"/>
                <a:cs typeface="Arial"/>
              </a:rPr>
              <a:t>oom</a:t>
            </a:r>
            <a:r>
              <a:rPr sz="1200" spc="-10" dirty="0">
                <a:latin typeface="Arial"/>
                <a:cs typeface="Arial"/>
              </a:rPr>
              <a:t> </a:t>
            </a:r>
            <a:r>
              <a:rPr sz="1200" spc="55" dirty="0">
                <a:latin typeface="Arial"/>
                <a:cs typeface="Arial"/>
              </a:rPr>
              <a:t>2</a:t>
            </a:r>
            <a:r>
              <a:rPr sz="1200" spc="100" dirty="0">
                <a:latin typeface="Arial"/>
                <a:cs typeface="Arial"/>
              </a:rPr>
              <a:t>9</a:t>
            </a:r>
            <a:r>
              <a:rPr sz="1200" spc="-40" dirty="0">
                <a:latin typeface="Arial"/>
                <a:cs typeface="Arial"/>
              </a:rPr>
              <a:t>1</a:t>
            </a:r>
            <a:r>
              <a:rPr sz="1200" spc="-70" dirty="0">
                <a:latin typeface="Arial"/>
                <a:cs typeface="Arial"/>
              </a:rPr>
              <a:t>/</a:t>
            </a:r>
            <a:r>
              <a:rPr sz="1200" spc="55" dirty="0">
                <a:latin typeface="Arial"/>
                <a:cs typeface="Arial"/>
              </a:rPr>
              <a:t>2</a:t>
            </a:r>
            <a:r>
              <a:rPr sz="1200" spc="50" dirty="0">
                <a:latin typeface="Arial"/>
                <a:cs typeface="Arial"/>
              </a:rPr>
              <a:t>9</a:t>
            </a:r>
            <a:r>
              <a:rPr sz="1200" spc="85" dirty="0">
                <a:latin typeface="Arial"/>
                <a:cs typeface="Arial"/>
              </a:rPr>
              <a:t>2</a:t>
            </a:r>
            <a:endParaRPr sz="1200">
              <a:latin typeface="Arial"/>
              <a:cs typeface="Arial"/>
            </a:endParaRPr>
          </a:p>
          <a:p>
            <a:pPr marL="91440">
              <a:lnSpc>
                <a:spcPts val="1360"/>
              </a:lnSpc>
            </a:pPr>
            <a:r>
              <a:rPr sz="1200" spc="-155" dirty="0">
                <a:latin typeface="Arial"/>
                <a:cs typeface="Arial"/>
              </a:rPr>
              <a:t>T</a:t>
            </a:r>
            <a:r>
              <a:rPr sz="1200" spc="5" dirty="0">
                <a:latin typeface="Arial"/>
                <a:cs typeface="Arial"/>
              </a:rPr>
              <a:t>elephone:</a:t>
            </a:r>
            <a:r>
              <a:rPr sz="1200" spc="-10" dirty="0">
                <a:latin typeface="Arial"/>
                <a:cs typeface="Arial"/>
              </a:rPr>
              <a:t> </a:t>
            </a:r>
            <a:r>
              <a:rPr sz="1200" spc="105" dirty="0">
                <a:latin typeface="Arial"/>
                <a:cs typeface="Arial"/>
              </a:rPr>
              <a:t>4</a:t>
            </a:r>
            <a:r>
              <a:rPr sz="1200" spc="-90" dirty="0">
                <a:latin typeface="Arial"/>
                <a:cs typeface="Arial"/>
              </a:rPr>
              <a:t>16</a:t>
            </a:r>
            <a:r>
              <a:rPr sz="1200" spc="-10" dirty="0">
                <a:latin typeface="Arial"/>
                <a:cs typeface="Arial"/>
              </a:rPr>
              <a:t> </a:t>
            </a:r>
            <a:r>
              <a:rPr sz="1200" dirty="0">
                <a:latin typeface="Arial"/>
                <a:cs typeface="Arial"/>
              </a:rPr>
              <a:t>7</a:t>
            </a:r>
            <a:r>
              <a:rPr sz="1200" spc="45" dirty="0">
                <a:latin typeface="Arial"/>
                <a:cs typeface="Arial"/>
              </a:rPr>
              <a:t>3</a:t>
            </a:r>
            <a:r>
              <a:rPr sz="1200" spc="90" dirty="0">
                <a:latin typeface="Arial"/>
                <a:cs typeface="Arial"/>
              </a:rPr>
              <a:t>6</a:t>
            </a:r>
            <a:r>
              <a:rPr sz="1200" spc="-10" dirty="0">
                <a:latin typeface="Arial"/>
                <a:cs typeface="Arial"/>
              </a:rPr>
              <a:t> </a:t>
            </a:r>
            <a:r>
              <a:rPr sz="1200" spc="75" dirty="0">
                <a:latin typeface="Arial"/>
                <a:cs typeface="Arial"/>
              </a:rPr>
              <a:t>5</a:t>
            </a:r>
            <a:r>
              <a:rPr sz="1200" spc="-165" dirty="0">
                <a:latin typeface="Arial"/>
                <a:cs typeface="Arial"/>
              </a:rPr>
              <a:t>117</a:t>
            </a:r>
            <a:r>
              <a:rPr sz="1200" spc="-10" dirty="0">
                <a:latin typeface="Arial"/>
                <a:cs typeface="Arial"/>
              </a:rPr>
              <a:t> </a:t>
            </a:r>
            <a:r>
              <a:rPr sz="1200" spc="40" dirty="0">
                <a:latin typeface="Arial"/>
                <a:cs typeface="Arial"/>
              </a:rPr>
              <a:t>|</a:t>
            </a:r>
            <a:r>
              <a:rPr sz="1200" spc="-10" dirty="0">
                <a:latin typeface="Arial"/>
                <a:cs typeface="Arial"/>
              </a:rPr>
              <a:t> </a:t>
            </a:r>
            <a:r>
              <a:rPr sz="1200" spc="5" dirty="0">
                <a:latin typeface="Arial"/>
                <a:cs typeface="Arial"/>
              </a:rPr>
              <a:t>Email:</a:t>
            </a:r>
            <a:r>
              <a:rPr sz="1200" spc="-10" dirty="0">
                <a:latin typeface="Arial"/>
                <a:cs typeface="Arial"/>
              </a:rPr>
              <a:t> </a:t>
            </a:r>
            <a:r>
              <a:rPr sz="1200" dirty="0">
                <a:latin typeface="Arial"/>
                <a:cs typeface="Arial"/>
                <a:hlinkClick r:id="rId4"/>
              </a:rPr>
              <a:t>p</a:t>
            </a:r>
            <a:r>
              <a:rPr sz="1200" spc="-40" dirty="0">
                <a:latin typeface="Arial"/>
                <a:cs typeface="Arial"/>
                <a:hlinkClick r:id="rId4"/>
              </a:rPr>
              <a:t>s</a:t>
            </a:r>
            <a:r>
              <a:rPr sz="1200" spc="35" dirty="0">
                <a:latin typeface="Arial"/>
                <a:cs typeface="Arial"/>
                <a:hlinkClick r:id="rId4"/>
              </a:rPr>
              <a:t>y</a:t>
            </a:r>
            <a:r>
              <a:rPr sz="1200" spc="-55" dirty="0">
                <a:latin typeface="Arial"/>
                <a:cs typeface="Arial"/>
                <a:hlinkClick r:id="rId4"/>
              </a:rPr>
              <a:t>c@</a:t>
            </a:r>
            <a:r>
              <a:rPr sz="1200" spc="-70" dirty="0">
                <a:latin typeface="Arial"/>
                <a:cs typeface="Arial"/>
                <a:hlinkClick r:id="rId4"/>
              </a:rPr>
              <a:t>y</a:t>
            </a:r>
            <a:r>
              <a:rPr sz="1200" spc="45" dirty="0">
                <a:latin typeface="Arial"/>
                <a:cs typeface="Arial"/>
                <a:hlinkClick r:id="rId4"/>
              </a:rPr>
              <a:t>or</a:t>
            </a:r>
            <a:r>
              <a:rPr sz="1200" spc="20" dirty="0">
                <a:latin typeface="Arial"/>
                <a:cs typeface="Arial"/>
                <a:hlinkClick r:id="rId4"/>
              </a:rPr>
              <a:t>k</a:t>
            </a:r>
            <a:r>
              <a:rPr sz="1200" spc="-15" dirty="0">
                <a:latin typeface="Arial"/>
                <a:cs typeface="Arial"/>
                <a:hlinkClick r:id="rId4"/>
              </a:rPr>
              <a:t>u</a:t>
            </a:r>
            <a:r>
              <a:rPr sz="1200" spc="-40" dirty="0">
                <a:latin typeface="Arial"/>
                <a:cs typeface="Arial"/>
                <a:hlinkClick r:id="rId4"/>
              </a:rPr>
              <a:t>.</a:t>
            </a:r>
            <a:r>
              <a:rPr sz="1200" spc="-5" dirty="0">
                <a:latin typeface="Arial"/>
                <a:cs typeface="Arial"/>
                <a:hlinkClick r:id="rId4"/>
              </a:rPr>
              <a:t>c</a:t>
            </a:r>
            <a:r>
              <a:rPr sz="1200" spc="-15" dirty="0">
                <a:latin typeface="Arial"/>
                <a:cs typeface="Arial"/>
                <a:hlinkClick r:id="rId4"/>
              </a:rPr>
              <a:t>a</a:t>
            </a:r>
            <a:endParaRPr sz="1200">
              <a:latin typeface="Arial"/>
              <a:cs typeface="Arial"/>
            </a:endParaRPr>
          </a:p>
          <a:p>
            <a:pPr marL="91440">
              <a:lnSpc>
                <a:spcPct val="100000"/>
              </a:lnSpc>
              <a:spcBef>
                <a:spcPts val="60"/>
              </a:spcBef>
            </a:pPr>
            <a:r>
              <a:rPr sz="1200" spc="-160" dirty="0">
                <a:latin typeface="Arial"/>
                <a:cs typeface="Arial"/>
              </a:rPr>
              <a:t>W</a:t>
            </a:r>
            <a:r>
              <a:rPr sz="1200" spc="5" dirty="0">
                <a:latin typeface="Arial"/>
                <a:cs typeface="Arial"/>
              </a:rPr>
              <a:t>e</a:t>
            </a:r>
            <a:r>
              <a:rPr sz="1200" spc="-5" dirty="0">
                <a:latin typeface="Arial"/>
                <a:cs typeface="Arial"/>
              </a:rPr>
              <a:t>b</a:t>
            </a:r>
            <a:r>
              <a:rPr sz="1200" spc="65" dirty="0">
                <a:latin typeface="Arial"/>
                <a:cs typeface="Arial"/>
              </a:rPr>
              <a:t>si</a:t>
            </a:r>
            <a:r>
              <a:rPr sz="1200" spc="25" dirty="0">
                <a:latin typeface="Arial"/>
                <a:cs typeface="Arial"/>
              </a:rPr>
              <a:t>t</a:t>
            </a:r>
            <a:r>
              <a:rPr sz="1200" spc="-20" dirty="0">
                <a:latin typeface="Arial"/>
                <a:cs typeface="Arial"/>
              </a:rPr>
              <a:t>e:</a:t>
            </a:r>
            <a:r>
              <a:rPr sz="1200" spc="-10" dirty="0">
                <a:latin typeface="Arial"/>
                <a:cs typeface="Arial"/>
              </a:rPr>
              <a:t> </a:t>
            </a:r>
            <a:r>
              <a:rPr sz="1200" dirty="0">
                <a:solidFill>
                  <a:srgbClr val="C5092B"/>
                </a:solidFill>
                <a:latin typeface="Arial"/>
                <a:cs typeface="Arial"/>
                <a:hlinkClick r:id="rId3"/>
              </a:rPr>
              <a:t>h</a:t>
            </a:r>
            <a:r>
              <a:rPr sz="1200" spc="125" dirty="0">
                <a:solidFill>
                  <a:srgbClr val="C5092B"/>
                </a:solidFill>
                <a:latin typeface="Arial"/>
                <a:cs typeface="Arial"/>
                <a:hlinkClick r:id="rId3"/>
              </a:rPr>
              <a:t>t</a:t>
            </a:r>
            <a:r>
              <a:rPr sz="1200" spc="110" dirty="0">
                <a:solidFill>
                  <a:srgbClr val="C5092B"/>
                </a:solidFill>
                <a:latin typeface="Arial"/>
                <a:cs typeface="Arial"/>
                <a:hlinkClick r:id="rId3"/>
              </a:rPr>
              <a:t>tp:/</a:t>
            </a:r>
            <a:r>
              <a:rPr sz="1200" spc="5" dirty="0">
                <a:solidFill>
                  <a:srgbClr val="C5092B"/>
                </a:solidFill>
                <a:latin typeface="Arial"/>
                <a:cs typeface="Arial"/>
                <a:hlinkClick r:id="rId3"/>
              </a:rPr>
              <a:t>/</a:t>
            </a:r>
            <a:r>
              <a:rPr sz="1200" dirty="0">
                <a:solidFill>
                  <a:srgbClr val="C5092B"/>
                </a:solidFill>
                <a:latin typeface="Arial"/>
                <a:cs typeface="Arial"/>
                <a:hlinkClick r:id="rId3"/>
              </a:rPr>
              <a:t>p</a:t>
            </a:r>
            <a:r>
              <a:rPr sz="1200" spc="-40" dirty="0">
                <a:solidFill>
                  <a:srgbClr val="C5092B"/>
                </a:solidFill>
                <a:latin typeface="Arial"/>
                <a:cs typeface="Arial"/>
                <a:hlinkClick r:id="rId3"/>
              </a:rPr>
              <a:t>s</a:t>
            </a:r>
            <a:r>
              <a:rPr sz="1200" spc="35" dirty="0">
                <a:solidFill>
                  <a:srgbClr val="C5092B"/>
                </a:solidFill>
                <a:latin typeface="Arial"/>
                <a:cs typeface="Arial"/>
                <a:hlinkClick r:id="rId3"/>
              </a:rPr>
              <a:t>y</a:t>
            </a:r>
            <a:r>
              <a:rPr sz="1200" spc="10" dirty="0">
                <a:solidFill>
                  <a:srgbClr val="C5092B"/>
                </a:solidFill>
                <a:latin typeface="Arial"/>
                <a:cs typeface="Arial"/>
                <a:hlinkClick r:id="rId3"/>
              </a:rPr>
              <a:t>c.i</a:t>
            </a:r>
            <a:r>
              <a:rPr sz="1200" dirty="0">
                <a:solidFill>
                  <a:srgbClr val="C5092B"/>
                </a:solidFill>
                <a:latin typeface="Arial"/>
                <a:cs typeface="Arial"/>
                <a:hlinkClick r:id="rId3"/>
              </a:rPr>
              <a:t>n</a:t>
            </a:r>
            <a:r>
              <a:rPr sz="1200" spc="70" dirty="0">
                <a:solidFill>
                  <a:srgbClr val="C5092B"/>
                </a:solidFill>
                <a:latin typeface="Arial"/>
                <a:cs typeface="Arial"/>
                <a:hlinkClick r:id="rId3"/>
              </a:rPr>
              <a:t>f</a:t>
            </a:r>
            <a:r>
              <a:rPr sz="1200" spc="-20" dirty="0">
                <a:solidFill>
                  <a:srgbClr val="C5092B"/>
                </a:solidFill>
                <a:latin typeface="Arial"/>
                <a:cs typeface="Arial"/>
                <a:hlinkClick r:id="rId3"/>
              </a:rPr>
              <a:t>o</a:t>
            </a:r>
            <a:r>
              <a:rPr sz="1200" spc="-130" dirty="0">
                <a:solidFill>
                  <a:srgbClr val="C5092B"/>
                </a:solidFill>
                <a:latin typeface="Arial"/>
                <a:cs typeface="Arial"/>
                <a:hlinkClick r:id="rId3"/>
              </a:rPr>
              <a:t>.</a:t>
            </a:r>
            <a:r>
              <a:rPr sz="1200" spc="35" dirty="0">
                <a:solidFill>
                  <a:srgbClr val="C5092B"/>
                </a:solidFill>
                <a:latin typeface="Arial"/>
                <a:cs typeface="Arial"/>
                <a:hlinkClick r:id="rId3"/>
              </a:rPr>
              <a:t>y</a:t>
            </a:r>
            <a:r>
              <a:rPr sz="1200" spc="45" dirty="0">
                <a:solidFill>
                  <a:srgbClr val="C5092B"/>
                </a:solidFill>
                <a:latin typeface="Arial"/>
                <a:cs typeface="Arial"/>
                <a:hlinkClick r:id="rId3"/>
              </a:rPr>
              <a:t>or</a:t>
            </a:r>
            <a:r>
              <a:rPr sz="1200" spc="20" dirty="0">
                <a:solidFill>
                  <a:srgbClr val="C5092B"/>
                </a:solidFill>
                <a:latin typeface="Arial"/>
                <a:cs typeface="Arial"/>
                <a:hlinkClick r:id="rId3"/>
              </a:rPr>
              <a:t>k</a:t>
            </a:r>
            <a:r>
              <a:rPr sz="1200" spc="-15" dirty="0">
                <a:solidFill>
                  <a:srgbClr val="C5092B"/>
                </a:solidFill>
                <a:latin typeface="Arial"/>
                <a:cs typeface="Arial"/>
                <a:hlinkClick r:id="rId3"/>
              </a:rPr>
              <a:t>u</a:t>
            </a:r>
            <a:r>
              <a:rPr sz="1200" spc="-40" dirty="0">
                <a:solidFill>
                  <a:srgbClr val="C5092B"/>
                </a:solidFill>
                <a:latin typeface="Arial"/>
                <a:cs typeface="Arial"/>
                <a:hlinkClick r:id="rId3"/>
              </a:rPr>
              <a:t>.</a:t>
            </a:r>
            <a:r>
              <a:rPr sz="1200" spc="-5" dirty="0">
                <a:solidFill>
                  <a:srgbClr val="C5092B"/>
                </a:solidFill>
                <a:latin typeface="Arial"/>
                <a:cs typeface="Arial"/>
                <a:hlinkClick r:id="rId3"/>
              </a:rPr>
              <a:t>c</a:t>
            </a:r>
            <a:r>
              <a:rPr sz="1200" spc="-20" dirty="0">
                <a:solidFill>
                  <a:srgbClr val="C5092B"/>
                </a:solidFill>
                <a:latin typeface="Arial"/>
                <a:cs typeface="Arial"/>
                <a:hlinkClick r:id="rId3"/>
              </a:rPr>
              <a:t>a</a:t>
            </a:r>
            <a:r>
              <a:rPr sz="1200" spc="200" dirty="0">
                <a:solidFill>
                  <a:srgbClr val="C5092B"/>
                </a:solidFill>
                <a:latin typeface="Arial"/>
                <a:cs typeface="Arial"/>
                <a:hlinkClick r:id="rId3"/>
              </a:rPr>
              <a:t>/</a:t>
            </a:r>
            <a:endParaRPr sz="1200">
              <a:latin typeface="Arial"/>
              <a:cs typeface="Arial"/>
            </a:endParaRPr>
          </a:p>
        </p:txBody>
      </p:sp>
      <p:sp>
        <p:nvSpPr>
          <p:cNvPr id="10" name="object 10"/>
          <p:cNvSpPr txBox="1"/>
          <p:nvPr/>
        </p:nvSpPr>
        <p:spPr>
          <a:xfrm>
            <a:off x="541867" y="6817393"/>
            <a:ext cx="5808345" cy="831215"/>
          </a:xfrm>
          <a:prstGeom prst="rect">
            <a:avLst/>
          </a:prstGeom>
          <a:solidFill>
            <a:srgbClr val="E0E0E0"/>
          </a:solidFill>
        </p:spPr>
        <p:txBody>
          <a:bodyPr vert="horz" wrap="square" lIns="0" tIns="0" rIns="0" bIns="0" rtlCol="0">
            <a:spAutoFit/>
          </a:bodyPr>
          <a:lstStyle/>
          <a:p>
            <a:pPr marL="91440">
              <a:lnSpc>
                <a:spcPts val="1420"/>
              </a:lnSpc>
            </a:pPr>
            <a:r>
              <a:rPr sz="1200" spc="-20" dirty="0">
                <a:solidFill>
                  <a:srgbClr val="C5092B"/>
                </a:solidFill>
                <a:latin typeface="Arial"/>
                <a:cs typeface="Arial"/>
              </a:rPr>
              <a:t>G</a:t>
            </a:r>
            <a:r>
              <a:rPr sz="1200" spc="-55" dirty="0">
                <a:solidFill>
                  <a:srgbClr val="C5092B"/>
                </a:solidFill>
                <a:latin typeface="Arial"/>
                <a:cs typeface="Arial"/>
              </a:rPr>
              <a:t>r</a:t>
            </a:r>
            <a:r>
              <a:rPr sz="1200" spc="30" dirty="0">
                <a:solidFill>
                  <a:srgbClr val="C5092B"/>
                </a:solidFill>
                <a:latin typeface="Arial"/>
                <a:cs typeface="Arial"/>
              </a:rPr>
              <a:t>adua</a:t>
            </a:r>
            <a:r>
              <a:rPr sz="1200" spc="-10" dirty="0">
                <a:solidFill>
                  <a:srgbClr val="C5092B"/>
                </a:solidFill>
                <a:latin typeface="Arial"/>
                <a:cs typeface="Arial"/>
              </a:rPr>
              <a:t>te </a:t>
            </a:r>
            <a:r>
              <a:rPr sz="1200" spc="-40" dirty="0">
                <a:solidFill>
                  <a:srgbClr val="C5092B"/>
                </a:solidFill>
                <a:latin typeface="Arial"/>
                <a:cs typeface="Arial"/>
              </a:rPr>
              <a:t>Ps</a:t>
            </a:r>
            <a:r>
              <a:rPr sz="1200" spc="35" dirty="0">
                <a:solidFill>
                  <a:srgbClr val="C5092B"/>
                </a:solidFill>
                <a:latin typeface="Arial"/>
                <a:cs typeface="Arial"/>
              </a:rPr>
              <a:t>y</a:t>
            </a:r>
            <a:r>
              <a:rPr sz="1200" spc="25" dirty="0">
                <a:solidFill>
                  <a:srgbClr val="C5092B"/>
                </a:solidFill>
                <a:latin typeface="Arial"/>
                <a:cs typeface="Arial"/>
              </a:rPr>
              <a:t>chology</a:t>
            </a:r>
            <a:r>
              <a:rPr sz="1200" spc="-10" dirty="0">
                <a:solidFill>
                  <a:srgbClr val="C5092B"/>
                </a:solidFill>
                <a:latin typeface="Arial"/>
                <a:cs typeface="Arial"/>
              </a:rPr>
              <a:t> </a:t>
            </a:r>
            <a:r>
              <a:rPr sz="1200" spc="5" dirty="0">
                <a:solidFill>
                  <a:srgbClr val="C5092B"/>
                </a:solidFill>
                <a:latin typeface="Arial"/>
                <a:cs typeface="Arial"/>
              </a:rPr>
              <a:t>O</a:t>
            </a:r>
            <a:r>
              <a:rPr sz="1200" spc="-20" dirty="0">
                <a:solidFill>
                  <a:srgbClr val="C5092B"/>
                </a:solidFill>
                <a:latin typeface="Arial"/>
                <a:cs typeface="Arial"/>
              </a:rPr>
              <a:t>f</a:t>
            </a:r>
            <a:r>
              <a:rPr sz="1200" spc="90" dirty="0">
                <a:solidFill>
                  <a:srgbClr val="C5092B"/>
                </a:solidFill>
                <a:latin typeface="Arial"/>
                <a:cs typeface="Arial"/>
              </a:rPr>
              <a:t>f</a:t>
            </a:r>
            <a:r>
              <a:rPr sz="1200" spc="20" dirty="0">
                <a:solidFill>
                  <a:srgbClr val="C5092B"/>
                </a:solidFill>
                <a:latin typeface="Arial"/>
                <a:cs typeface="Arial"/>
              </a:rPr>
              <a:t>i</a:t>
            </a:r>
            <a:r>
              <a:rPr sz="1200" spc="25" dirty="0">
                <a:solidFill>
                  <a:srgbClr val="C5092B"/>
                </a:solidFill>
                <a:latin typeface="Arial"/>
                <a:cs typeface="Arial"/>
              </a:rPr>
              <a:t>c</a:t>
            </a:r>
            <a:r>
              <a:rPr sz="1200" spc="-10" dirty="0">
                <a:solidFill>
                  <a:srgbClr val="C5092B"/>
                </a:solidFill>
                <a:latin typeface="Arial"/>
                <a:cs typeface="Arial"/>
              </a:rPr>
              <a:t>e</a:t>
            </a:r>
            <a:endParaRPr sz="1200">
              <a:latin typeface="Arial"/>
              <a:cs typeface="Arial"/>
            </a:endParaRPr>
          </a:p>
          <a:p>
            <a:pPr marL="91440">
              <a:lnSpc>
                <a:spcPts val="1400"/>
              </a:lnSpc>
            </a:pPr>
            <a:r>
              <a:rPr sz="1200" spc="-10" dirty="0">
                <a:latin typeface="Arial"/>
                <a:cs typeface="Arial"/>
              </a:rPr>
              <a:t>B</a:t>
            </a:r>
            <a:r>
              <a:rPr sz="1200" dirty="0">
                <a:latin typeface="Arial"/>
                <a:cs typeface="Arial"/>
              </a:rPr>
              <a:t>eh</a:t>
            </a:r>
            <a:r>
              <a:rPr sz="1200" spc="-20" dirty="0">
                <a:latin typeface="Arial"/>
                <a:cs typeface="Arial"/>
              </a:rPr>
              <a:t>a</a:t>
            </a:r>
            <a:r>
              <a:rPr sz="1200" spc="45" dirty="0">
                <a:latin typeface="Arial"/>
                <a:cs typeface="Arial"/>
              </a:rPr>
              <a:t>viou</a:t>
            </a:r>
            <a:r>
              <a:rPr sz="1200" spc="-10" dirty="0">
                <a:latin typeface="Arial"/>
                <a:cs typeface="Arial"/>
              </a:rPr>
              <a:t>r</a:t>
            </a:r>
            <a:r>
              <a:rPr sz="1200" spc="15" dirty="0">
                <a:latin typeface="Arial"/>
                <a:cs typeface="Arial"/>
              </a:rPr>
              <a:t>al</a:t>
            </a:r>
            <a:r>
              <a:rPr sz="1200" spc="-10" dirty="0">
                <a:latin typeface="Arial"/>
                <a:cs typeface="Arial"/>
              </a:rPr>
              <a:t> </a:t>
            </a:r>
            <a:r>
              <a:rPr sz="1200" spc="-75" dirty="0">
                <a:latin typeface="Arial"/>
                <a:cs typeface="Arial"/>
              </a:rPr>
              <a:t>S</a:t>
            </a:r>
            <a:r>
              <a:rPr sz="1200" spc="20" dirty="0">
                <a:latin typeface="Arial"/>
                <a:cs typeface="Arial"/>
              </a:rPr>
              <a:t>cien</a:t>
            </a:r>
            <a:r>
              <a:rPr sz="1200" spc="-5" dirty="0">
                <a:latin typeface="Arial"/>
                <a:cs typeface="Arial"/>
              </a:rPr>
              <a:t>c</a:t>
            </a:r>
            <a:r>
              <a:rPr sz="1200" spc="-10" dirty="0">
                <a:latin typeface="Arial"/>
                <a:cs typeface="Arial"/>
              </a:rPr>
              <a:t>e B</a:t>
            </a:r>
            <a:r>
              <a:rPr sz="1200" spc="20" dirty="0">
                <a:latin typeface="Arial"/>
                <a:cs typeface="Arial"/>
              </a:rPr>
              <a:t>uilding,</a:t>
            </a:r>
            <a:r>
              <a:rPr sz="1200" spc="-10" dirty="0">
                <a:latin typeface="Arial"/>
                <a:cs typeface="Arial"/>
              </a:rPr>
              <a:t> </a:t>
            </a:r>
            <a:r>
              <a:rPr sz="1200" spc="-65" dirty="0">
                <a:latin typeface="Arial"/>
                <a:cs typeface="Arial"/>
              </a:rPr>
              <a:t>R</a:t>
            </a:r>
            <a:r>
              <a:rPr sz="1200" spc="15" dirty="0">
                <a:latin typeface="Arial"/>
                <a:cs typeface="Arial"/>
              </a:rPr>
              <a:t>oom</a:t>
            </a:r>
            <a:r>
              <a:rPr sz="1200" spc="-10" dirty="0">
                <a:latin typeface="Arial"/>
                <a:cs typeface="Arial"/>
              </a:rPr>
              <a:t> </a:t>
            </a:r>
            <a:r>
              <a:rPr sz="1200" spc="55" dirty="0">
                <a:latin typeface="Arial"/>
                <a:cs typeface="Arial"/>
              </a:rPr>
              <a:t>2</a:t>
            </a:r>
            <a:r>
              <a:rPr sz="1200" spc="80" dirty="0">
                <a:latin typeface="Arial"/>
                <a:cs typeface="Arial"/>
              </a:rPr>
              <a:t>9</a:t>
            </a:r>
            <a:r>
              <a:rPr sz="1200" spc="40" dirty="0">
                <a:latin typeface="Arial"/>
                <a:cs typeface="Arial"/>
              </a:rPr>
              <a:t>7</a:t>
            </a:r>
            <a:endParaRPr sz="1200">
              <a:latin typeface="Arial"/>
              <a:cs typeface="Arial"/>
            </a:endParaRPr>
          </a:p>
          <a:p>
            <a:pPr marL="91440">
              <a:lnSpc>
                <a:spcPts val="1420"/>
              </a:lnSpc>
            </a:pPr>
            <a:r>
              <a:rPr sz="1200" spc="-155" dirty="0">
                <a:latin typeface="Arial"/>
                <a:cs typeface="Arial"/>
              </a:rPr>
              <a:t>T</a:t>
            </a:r>
            <a:r>
              <a:rPr sz="1200" spc="5" dirty="0">
                <a:latin typeface="Arial"/>
                <a:cs typeface="Arial"/>
              </a:rPr>
              <a:t>elephone:</a:t>
            </a:r>
            <a:r>
              <a:rPr sz="1200" spc="-10" dirty="0">
                <a:latin typeface="Arial"/>
                <a:cs typeface="Arial"/>
              </a:rPr>
              <a:t> </a:t>
            </a:r>
            <a:r>
              <a:rPr sz="1200" spc="105" dirty="0">
                <a:latin typeface="Arial"/>
                <a:cs typeface="Arial"/>
              </a:rPr>
              <a:t>4</a:t>
            </a:r>
            <a:r>
              <a:rPr sz="1200" spc="-90" dirty="0">
                <a:latin typeface="Arial"/>
                <a:cs typeface="Arial"/>
              </a:rPr>
              <a:t>16</a:t>
            </a:r>
            <a:r>
              <a:rPr sz="1200" spc="-10" dirty="0">
                <a:latin typeface="Arial"/>
                <a:cs typeface="Arial"/>
              </a:rPr>
              <a:t> </a:t>
            </a:r>
            <a:r>
              <a:rPr sz="1200" dirty="0">
                <a:latin typeface="Arial"/>
                <a:cs typeface="Arial"/>
              </a:rPr>
              <a:t>7</a:t>
            </a:r>
            <a:r>
              <a:rPr sz="1200" spc="45" dirty="0">
                <a:latin typeface="Arial"/>
                <a:cs typeface="Arial"/>
              </a:rPr>
              <a:t>3</a:t>
            </a:r>
            <a:r>
              <a:rPr sz="1200" spc="90" dirty="0">
                <a:latin typeface="Arial"/>
                <a:cs typeface="Arial"/>
              </a:rPr>
              <a:t>6</a:t>
            </a:r>
            <a:r>
              <a:rPr sz="1200" spc="-10" dirty="0">
                <a:latin typeface="Arial"/>
                <a:cs typeface="Arial"/>
              </a:rPr>
              <a:t> </a:t>
            </a:r>
            <a:r>
              <a:rPr sz="1200" spc="70" dirty="0">
                <a:latin typeface="Arial"/>
                <a:cs typeface="Arial"/>
              </a:rPr>
              <a:t>5</a:t>
            </a:r>
            <a:r>
              <a:rPr sz="1200" spc="55" dirty="0">
                <a:latin typeface="Arial"/>
                <a:cs typeface="Arial"/>
              </a:rPr>
              <a:t>2</a:t>
            </a:r>
            <a:r>
              <a:rPr sz="1200" spc="105" dirty="0">
                <a:latin typeface="Arial"/>
                <a:cs typeface="Arial"/>
              </a:rPr>
              <a:t>90</a:t>
            </a:r>
            <a:r>
              <a:rPr sz="1200" spc="-10" dirty="0">
                <a:latin typeface="Arial"/>
                <a:cs typeface="Arial"/>
              </a:rPr>
              <a:t> </a:t>
            </a:r>
            <a:r>
              <a:rPr sz="1200" spc="40" dirty="0">
                <a:latin typeface="Arial"/>
                <a:cs typeface="Arial"/>
              </a:rPr>
              <a:t>|</a:t>
            </a:r>
            <a:r>
              <a:rPr sz="1200" spc="-10" dirty="0">
                <a:latin typeface="Arial"/>
                <a:cs typeface="Arial"/>
              </a:rPr>
              <a:t> </a:t>
            </a:r>
            <a:r>
              <a:rPr sz="1200" spc="5" dirty="0">
                <a:latin typeface="Arial"/>
                <a:cs typeface="Arial"/>
              </a:rPr>
              <a:t>Email:</a:t>
            </a:r>
            <a:r>
              <a:rPr sz="1200" spc="-10" dirty="0">
                <a:latin typeface="Arial"/>
                <a:cs typeface="Arial"/>
              </a:rPr>
              <a:t> </a:t>
            </a:r>
            <a:r>
              <a:rPr sz="1200" spc="70" dirty="0">
                <a:latin typeface="Arial"/>
                <a:cs typeface="Arial"/>
                <a:hlinkClick r:id="rId5"/>
              </a:rPr>
              <a:t>g</a:t>
            </a:r>
            <a:r>
              <a:rPr sz="1200" spc="-5" dirty="0">
                <a:latin typeface="Arial"/>
                <a:cs typeface="Arial"/>
                <a:hlinkClick r:id="rId5"/>
              </a:rPr>
              <a:t>r</a:t>
            </a:r>
            <a:r>
              <a:rPr sz="1200" spc="5" dirty="0">
                <a:latin typeface="Arial"/>
                <a:cs typeface="Arial"/>
                <a:hlinkClick r:id="rId5"/>
              </a:rPr>
              <a:t>ad</a:t>
            </a:r>
            <a:r>
              <a:rPr sz="1200" spc="-5" dirty="0">
                <a:latin typeface="Arial"/>
                <a:cs typeface="Arial"/>
                <a:hlinkClick r:id="rId5"/>
              </a:rPr>
              <a:t>p</a:t>
            </a:r>
            <a:r>
              <a:rPr sz="1200" spc="-40" dirty="0">
                <a:latin typeface="Arial"/>
                <a:cs typeface="Arial"/>
                <a:hlinkClick r:id="rId5"/>
              </a:rPr>
              <a:t>s</a:t>
            </a:r>
            <a:r>
              <a:rPr sz="1200" spc="35" dirty="0">
                <a:latin typeface="Arial"/>
                <a:cs typeface="Arial"/>
                <a:hlinkClick r:id="rId5"/>
              </a:rPr>
              <a:t>y</a:t>
            </a:r>
            <a:r>
              <a:rPr sz="1200" spc="-55" dirty="0">
                <a:latin typeface="Arial"/>
                <a:cs typeface="Arial"/>
                <a:hlinkClick r:id="rId5"/>
              </a:rPr>
              <a:t>c@</a:t>
            </a:r>
            <a:r>
              <a:rPr sz="1200" spc="-70" dirty="0">
                <a:latin typeface="Arial"/>
                <a:cs typeface="Arial"/>
                <a:hlinkClick r:id="rId5"/>
              </a:rPr>
              <a:t>y</a:t>
            </a:r>
            <a:r>
              <a:rPr sz="1200" spc="45" dirty="0">
                <a:latin typeface="Arial"/>
                <a:cs typeface="Arial"/>
                <a:hlinkClick r:id="rId5"/>
              </a:rPr>
              <a:t>or</a:t>
            </a:r>
            <a:r>
              <a:rPr sz="1200" spc="20" dirty="0">
                <a:latin typeface="Arial"/>
                <a:cs typeface="Arial"/>
                <a:hlinkClick r:id="rId5"/>
              </a:rPr>
              <a:t>k</a:t>
            </a:r>
            <a:r>
              <a:rPr sz="1200" spc="-15" dirty="0">
                <a:latin typeface="Arial"/>
                <a:cs typeface="Arial"/>
                <a:hlinkClick r:id="rId5"/>
              </a:rPr>
              <a:t>u</a:t>
            </a:r>
            <a:r>
              <a:rPr sz="1200" spc="-40" dirty="0">
                <a:latin typeface="Arial"/>
                <a:cs typeface="Arial"/>
                <a:hlinkClick r:id="rId5"/>
              </a:rPr>
              <a:t>.</a:t>
            </a:r>
            <a:r>
              <a:rPr sz="1200" spc="-5" dirty="0">
                <a:latin typeface="Arial"/>
                <a:cs typeface="Arial"/>
                <a:hlinkClick r:id="rId5"/>
              </a:rPr>
              <a:t>c</a:t>
            </a:r>
            <a:r>
              <a:rPr sz="1200" spc="-15" dirty="0">
                <a:latin typeface="Arial"/>
                <a:cs typeface="Arial"/>
                <a:hlinkClick r:id="rId5"/>
              </a:rPr>
              <a:t>a</a:t>
            </a:r>
            <a:endParaRPr sz="1200">
              <a:latin typeface="Arial"/>
              <a:cs typeface="Arial"/>
            </a:endParaRPr>
          </a:p>
          <a:p>
            <a:pPr marL="91440">
              <a:lnSpc>
                <a:spcPct val="100000"/>
              </a:lnSpc>
              <a:spcBef>
                <a:spcPts val="60"/>
              </a:spcBef>
            </a:pPr>
            <a:r>
              <a:rPr sz="1200" spc="-160" dirty="0">
                <a:latin typeface="Arial"/>
                <a:cs typeface="Arial"/>
              </a:rPr>
              <a:t>W</a:t>
            </a:r>
            <a:r>
              <a:rPr sz="1200" spc="5" dirty="0">
                <a:latin typeface="Arial"/>
                <a:cs typeface="Arial"/>
              </a:rPr>
              <a:t>e</a:t>
            </a:r>
            <a:r>
              <a:rPr sz="1200" spc="-5" dirty="0">
                <a:latin typeface="Arial"/>
                <a:cs typeface="Arial"/>
              </a:rPr>
              <a:t>b</a:t>
            </a:r>
            <a:r>
              <a:rPr sz="1200" spc="65" dirty="0">
                <a:latin typeface="Arial"/>
                <a:cs typeface="Arial"/>
              </a:rPr>
              <a:t>si</a:t>
            </a:r>
            <a:r>
              <a:rPr sz="1200" spc="25" dirty="0">
                <a:latin typeface="Arial"/>
                <a:cs typeface="Arial"/>
              </a:rPr>
              <a:t>t</a:t>
            </a:r>
            <a:r>
              <a:rPr sz="1200" spc="-20" dirty="0">
                <a:latin typeface="Arial"/>
                <a:cs typeface="Arial"/>
              </a:rPr>
              <a:t>e:</a:t>
            </a:r>
            <a:r>
              <a:rPr sz="1200" spc="-10" dirty="0">
                <a:latin typeface="Arial"/>
                <a:cs typeface="Arial"/>
              </a:rPr>
              <a:t> </a:t>
            </a:r>
            <a:r>
              <a:rPr sz="1200" dirty="0">
                <a:solidFill>
                  <a:srgbClr val="C5092B"/>
                </a:solidFill>
                <a:latin typeface="Arial"/>
                <a:cs typeface="Arial"/>
                <a:hlinkClick r:id="rId6"/>
              </a:rPr>
              <a:t>h</a:t>
            </a:r>
            <a:r>
              <a:rPr sz="1200" spc="125" dirty="0">
                <a:solidFill>
                  <a:srgbClr val="C5092B"/>
                </a:solidFill>
                <a:latin typeface="Arial"/>
                <a:cs typeface="Arial"/>
                <a:hlinkClick r:id="rId6"/>
              </a:rPr>
              <a:t>t</a:t>
            </a:r>
            <a:r>
              <a:rPr sz="1200" spc="110" dirty="0">
                <a:solidFill>
                  <a:srgbClr val="C5092B"/>
                </a:solidFill>
                <a:latin typeface="Arial"/>
                <a:cs typeface="Arial"/>
                <a:hlinkClick r:id="rId6"/>
              </a:rPr>
              <a:t>tp:/</a:t>
            </a:r>
            <a:r>
              <a:rPr sz="1200" spc="5" dirty="0">
                <a:solidFill>
                  <a:srgbClr val="C5092B"/>
                </a:solidFill>
                <a:latin typeface="Arial"/>
                <a:cs typeface="Arial"/>
                <a:hlinkClick r:id="rId6"/>
              </a:rPr>
              <a:t>/</a:t>
            </a:r>
            <a:r>
              <a:rPr sz="1200" dirty="0">
                <a:solidFill>
                  <a:srgbClr val="C5092B"/>
                </a:solidFill>
                <a:latin typeface="Arial"/>
                <a:cs typeface="Arial"/>
                <a:hlinkClick r:id="rId6"/>
              </a:rPr>
              <a:t>p</a:t>
            </a:r>
            <a:r>
              <a:rPr sz="1200" spc="-40" dirty="0">
                <a:solidFill>
                  <a:srgbClr val="C5092B"/>
                </a:solidFill>
                <a:latin typeface="Arial"/>
                <a:cs typeface="Arial"/>
                <a:hlinkClick r:id="rId6"/>
              </a:rPr>
              <a:t>s</a:t>
            </a:r>
            <a:r>
              <a:rPr sz="1200" spc="35" dirty="0">
                <a:solidFill>
                  <a:srgbClr val="C5092B"/>
                </a:solidFill>
                <a:latin typeface="Arial"/>
                <a:cs typeface="Arial"/>
                <a:hlinkClick r:id="rId6"/>
              </a:rPr>
              <a:t>y</a:t>
            </a:r>
            <a:r>
              <a:rPr sz="1200" spc="20" dirty="0">
                <a:solidFill>
                  <a:srgbClr val="C5092B"/>
                </a:solidFill>
                <a:latin typeface="Arial"/>
                <a:cs typeface="Arial"/>
                <a:hlinkClick r:id="rId6"/>
              </a:rPr>
              <a:t>cholog</a:t>
            </a:r>
            <a:r>
              <a:rPr sz="1200" spc="-40" dirty="0">
                <a:solidFill>
                  <a:srgbClr val="C5092B"/>
                </a:solidFill>
                <a:latin typeface="Arial"/>
                <a:cs typeface="Arial"/>
                <a:hlinkClick r:id="rId6"/>
              </a:rPr>
              <a:t>y</a:t>
            </a:r>
            <a:r>
              <a:rPr sz="1200" spc="-45" dirty="0">
                <a:solidFill>
                  <a:srgbClr val="C5092B"/>
                </a:solidFill>
                <a:latin typeface="Arial"/>
                <a:cs typeface="Arial"/>
                <a:hlinkClick r:id="rId6"/>
              </a:rPr>
              <a:t>.</a:t>
            </a:r>
            <a:r>
              <a:rPr sz="1200" spc="70" dirty="0">
                <a:solidFill>
                  <a:srgbClr val="C5092B"/>
                </a:solidFill>
                <a:latin typeface="Arial"/>
                <a:cs typeface="Arial"/>
                <a:hlinkClick r:id="rId6"/>
              </a:rPr>
              <a:t>g</a:t>
            </a:r>
            <a:r>
              <a:rPr sz="1200" spc="-5" dirty="0">
                <a:solidFill>
                  <a:srgbClr val="C5092B"/>
                </a:solidFill>
                <a:latin typeface="Arial"/>
                <a:cs typeface="Arial"/>
                <a:hlinkClick r:id="rId6"/>
              </a:rPr>
              <a:t>r</a:t>
            </a:r>
            <a:r>
              <a:rPr sz="1200" dirty="0">
                <a:solidFill>
                  <a:srgbClr val="C5092B"/>
                </a:solidFill>
                <a:latin typeface="Arial"/>
                <a:cs typeface="Arial"/>
                <a:hlinkClick r:id="rId6"/>
              </a:rPr>
              <a:t>ad</a:t>
            </a:r>
            <a:r>
              <a:rPr sz="1200" spc="-15" dirty="0">
                <a:solidFill>
                  <a:srgbClr val="C5092B"/>
                </a:solidFill>
                <a:latin typeface="Arial"/>
                <a:cs typeface="Arial"/>
                <a:hlinkClick r:id="rId6"/>
              </a:rPr>
              <a:t>s</a:t>
            </a:r>
            <a:r>
              <a:rPr sz="1200" spc="135" dirty="0">
                <a:solidFill>
                  <a:srgbClr val="C5092B"/>
                </a:solidFill>
                <a:latin typeface="Arial"/>
                <a:cs typeface="Arial"/>
                <a:hlinkClick r:id="rId6"/>
              </a:rPr>
              <a:t>t</a:t>
            </a:r>
            <a:r>
              <a:rPr sz="1200" spc="15" dirty="0">
                <a:solidFill>
                  <a:srgbClr val="C5092B"/>
                </a:solidFill>
                <a:latin typeface="Arial"/>
                <a:cs typeface="Arial"/>
                <a:hlinkClick r:id="rId6"/>
              </a:rPr>
              <a:t>udi</a:t>
            </a:r>
            <a:r>
              <a:rPr sz="1200" spc="5" dirty="0">
                <a:solidFill>
                  <a:srgbClr val="C5092B"/>
                </a:solidFill>
                <a:latin typeface="Arial"/>
                <a:cs typeface="Arial"/>
                <a:hlinkClick r:id="rId6"/>
              </a:rPr>
              <a:t>e</a:t>
            </a:r>
            <a:r>
              <a:rPr sz="1200" spc="-25" dirty="0">
                <a:solidFill>
                  <a:srgbClr val="C5092B"/>
                </a:solidFill>
                <a:latin typeface="Arial"/>
                <a:cs typeface="Arial"/>
                <a:hlinkClick r:id="rId6"/>
              </a:rPr>
              <a:t>s</a:t>
            </a:r>
            <a:r>
              <a:rPr sz="1200" spc="-130" dirty="0">
                <a:solidFill>
                  <a:srgbClr val="C5092B"/>
                </a:solidFill>
                <a:latin typeface="Arial"/>
                <a:cs typeface="Arial"/>
                <a:hlinkClick r:id="rId6"/>
              </a:rPr>
              <a:t>.</a:t>
            </a:r>
            <a:r>
              <a:rPr sz="1200" spc="35" dirty="0">
                <a:solidFill>
                  <a:srgbClr val="C5092B"/>
                </a:solidFill>
                <a:latin typeface="Arial"/>
                <a:cs typeface="Arial"/>
                <a:hlinkClick r:id="rId6"/>
              </a:rPr>
              <a:t>y</a:t>
            </a:r>
            <a:r>
              <a:rPr sz="1200" spc="45" dirty="0">
                <a:solidFill>
                  <a:srgbClr val="C5092B"/>
                </a:solidFill>
                <a:latin typeface="Arial"/>
                <a:cs typeface="Arial"/>
                <a:hlinkClick r:id="rId6"/>
              </a:rPr>
              <a:t>or</a:t>
            </a:r>
            <a:r>
              <a:rPr sz="1200" spc="20" dirty="0">
                <a:solidFill>
                  <a:srgbClr val="C5092B"/>
                </a:solidFill>
                <a:latin typeface="Arial"/>
                <a:cs typeface="Arial"/>
                <a:hlinkClick r:id="rId6"/>
              </a:rPr>
              <a:t>k</a:t>
            </a:r>
            <a:r>
              <a:rPr sz="1200" spc="-15" dirty="0">
                <a:solidFill>
                  <a:srgbClr val="C5092B"/>
                </a:solidFill>
                <a:latin typeface="Arial"/>
                <a:cs typeface="Arial"/>
                <a:hlinkClick r:id="rId6"/>
              </a:rPr>
              <a:t>u</a:t>
            </a:r>
            <a:r>
              <a:rPr sz="1200" spc="-40" dirty="0">
                <a:solidFill>
                  <a:srgbClr val="C5092B"/>
                </a:solidFill>
                <a:latin typeface="Arial"/>
                <a:cs typeface="Arial"/>
                <a:hlinkClick r:id="rId6"/>
              </a:rPr>
              <a:t>.</a:t>
            </a:r>
            <a:r>
              <a:rPr sz="1200" spc="-5" dirty="0">
                <a:solidFill>
                  <a:srgbClr val="C5092B"/>
                </a:solidFill>
                <a:latin typeface="Arial"/>
                <a:cs typeface="Arial"/>
                <a:hlinkClick r:id="rId6"/>
              </a:rPr>
              <a:t>c</a:t>
            </a:r>
            <a:r>
              <a:rPr sz="1200" spc="-20" dirty="0">
                <a:solidFill>
                  <a:srgbClr val="C5092B"/>
                </a:solidFill>
                <a:latin typeface="Arial"/>
                <a:cs typeface="Arial"/>
                <a:hlinkClick r:id="rId6"/>
              </a:rPr>
              <a:t>a</a:t>
            </a:r>
            <a:r>
              <a:rPr sz="1200" spc="200" dirty="0">
                <a:solidFill>
                  <a:srgbClr val="C5092B"/>
                </a:solidFill>
                <a:latin typeface="Arial"/>
                <a:cs typeface="Arial"/>
                <a:hlinkClick r:id="rId6"/>
              </a:rPr>
              <a:t>/</a:t>
            </a:r>
            <a:endParaRPr sz="1200">
              <a:latin typeface="Arial"/>
              <a:cs typeface="Arial"/>
            </a:endParaRPr>
          </a:p>
        </p:txBody>
      </p:sp>
      <p:sp>
        <p:nvSpPr>
          <p:cNvPr id="11" name="object 11"/>
          <p:cNvSpPr txBox="1"/>
          <p:nvPr/>
        </p:nvSpPr>
        <p:spPr>
          <a:xfrm>
            <a:off x="541866" y="7821562"/>
            <a:ext cx="5808345" cy="646430"/>
          </a:xfrm>
          <a:prstGeom prst="rect">
            <a:avLst/>
          </a:prstGeom>
          <a:solidFill>
            <a:srgbClr val="E0E0E0"/>
          </a:solidFill>
        </p:spPr>
        <p:txBody>
          <a:bodyPr vert="horz" wrap="square" lIns="0" tIns="0" rIns="0" bIns="0" rtlCol="0">
            <a:spAutoFit/>
          </a:bodyPr>
          <a:lstStyle/>
          <a:p>
            <a:pPr marL="90805" marR="3910329">
              <a:lnSpc>
                <a:spcPts val="1400"/>
              </a:lnSpc>
            </a:pPr>
            <a:r>
              <a:rPr sz="1200" spc="-20" dirty="0">
                <a:solidFill>
                  <a:srgbClr val="C5092B"/>
                </a:solidFill>
                <a:latin typeface="Arial"/>
                <a:cs typeface="Arial"/>
              </a:rPr>
              <a:t>G</a:t>
            </a:r>
            <a:r>
              <a:rPr sz="1200" spc="-55" dirty="0">
                <a:solidFill>
                  <a:srgbClr val="C5092B"/>
                </a:solidFill>
                <a:latin typeface="Arial"/>
                <a:cs typeface="Arial"/>
              </a:rPr>
              <a:t>r</a:t>
            </a:r>
            <a:r>
              <a:rPr sz="1200" spc="30" dirty="0">
                <a:solidFill>
                  <a:srgbClr val="C5092B"/>
                </a:solidFill>
                <a:latin typeface="Arial"/>
                <a:cs typeface="Arial"/>
              </a:rPr>
              <a:t>adua</a:t>
            </a:r>
            <a:r>
              <a:rPr sz="1200" spc="-10" dirty="0">
                <a:solidFill>
                  <a:srgbClr val="C5092B"/>
                </a:solidFill>
                <a:latin typeface="Arial"/>
                <a:cs typeface="Arial"/>
              </a:rPr>
              <a:t>te </a:t>
            </a:r>
            <a:r>
              <a:rPr sz="1200" spc="25" dirty="0">
                <a:solidFill>
                  <a:srgbClr val="C5092B"/>
                </a:solidFill>
                <a:latin typeface="Arial"/>
                <a:cs typeface="Arial"/>
              </a:rPr>
              <a:t>A</a:t>
            </a:r>
            <a:r>
              <a:rPr sz="1200" spc="15" dirty="0">
                <a:solidFill>
                  <a:srgbClr val="C5092B"/>
                </a:solidFill>
                <a:latin typeface="Arial"/>
                <a:cs typeface="Arial"/>
              </a:rPr>
              <a:t>dmi</a:t>
            </a:r>
            <a:r>
              <a:rPr sz="1200" dirty="0">
                <a:solidFill>
                  <a:srgbClr val="C5092B"/>
                </a:solidFill>
                <a:latin typeface="Arial"/>
                <a:cs typeface="Arial"/>
              </a:rPr>
              <a:t>s</a:t>
            </a:r>
            <a:r>
              <a:rPr sz="1200" spc="10" dirty="0">
                <a:solidFill>
                  <a:srgbClr val="C5092B"/>
                </a:solidFill>
                <a:latin typeface="Arial"/>
                <a:cs typeface="Arial"/>
              </a:rPr>
              <a:t>sions</a:t>
            </a:r>
            <a:r>
              <a:rPr sz="1200" spc="5" dirty="0">
                <a:solidFill>
                  <a:srgbClr val="C5092B"/>
                </a:solidFill>
                <a:latin typeface="Arial"/>
                <a:cs typeface="Arial"/>
              </a:rPr>
              <a:t> </a:t>
            </a:r>
            <a:r>
              <a:rPr sz="1200" spc="-155" dirty="0">
                <a:latin typeface="Arial"/>
                <a:cs typeface="Arial"/>
              </a:rPr>
              <a:t>T</a:t>
            </a:r>
            <a:r>
              <a:rPr sz="1200" spc="5" dirty="0">
                <a:latin typeface="Arial"/>
                <a:cs typeface="Arial"/>
              </a:rPr>
              <a:t>elephone:</a:t>
            </a:r>
            <a:r>
              <a:rPr sz="1200" spc="-10" dirty="0">
                <a:latin typeface="Arial"/>
                <a:cs typeface="Arial"/>
              </a:rPr>
              <a:t> </a:t>
            </a:r>
            <a:r>
              <a:rPr sz="1200" spc="105" dirty="0">
                <a:latin typeface="Arial"/>
                <a:cs typeface="Arial"/>
              </a:rPr>
              <a:t>4</a:t>
            </a:r>
            <a:r>
              <a:rPr sz="1200" spc="-90" dirty="0">
                <a:latin typeface="Arial"/>
                <a:cs typeface="Arial"/>
              </a:rPr>
              <a:t>16</a:t>
            </a:r>
            <a:r>
              <a:rPr sz="1200" spc="-10" dirty="0">
                <a:latin typeface="Arial"/>
                <a:cs typeface="Arial"/>
              </a:rPr>
              <a:t> </a:t>
            </a:r>
            <a:r>
              <a:rPr sz="1200" dirty="0">
                <a:latin typeface="Arial"/>
                <a:cs typeface="Arial"/>
              </a:rPr>
              <a:t>7</a:t>
            </a:r>
            <a:r>
              <a:rPr sz="1200" spc="45" dirty="0">
                <a:latin typeface="Arial"/>
                <a:cs typeface="Arial"/>
              </a:rPr>
              <a:t>3</a:t>
            </a:r>
            <a:r>
              <a:rPr sz="1200" spc="90" dirty="0">
                <a:latin typeface="Arial"/>
                <a:cs typeface="Arial"/>
              </a:rPr>
              <a:t>6</a:t>
            </a:r>
            <a:r>
              <a:rPr sz="1200" spc="-10" dirty="0">
                <a:latin typeface="Arial"/>
                <a:cs typeface="Arial"/>
              </a:rPr>
              <a:t> </a:t>
            </a:r>
            <a:r>
              <a:rPr sz="1200" spc="110" dirty="0">
                <a:latin typeface="Arial"/>
                <a:cs typeface="Arial"/>
              </a:rPr>
              <a:t>5000</a:t>
            </a:r>
            <a:endParaRPr sz="1200">
              <a:latin typeface="Arial"/>
              <a:cs typeface="Arial"/>
            </a:endParaRPr>
          </a:p>
          <a:p>
            <a:pPr marL="90805">
              <a:lnSpc>
                <a:spcPts val="1360"/>
              </a:lnSpc>
            </a:pPr>
            <a:r>
              <a:rPr sz="1200" spc="-160" dirty="0">
                <a:latin typeface="Arial"/>
                <a:cs typeface="Arial"/>
              </a:rPr>
              <a:t>W</a:t>
            </a:r>
            <a:r>
              <a:rPr sz="1200" spc="5" dirty="0">
                <a:latin typeface="Arial"/>
                <a:cs typeface="Arial"/>
              </a:rPr>
              <a:t>e</a:t>
            </a:r>
            <a:r>
              <a:rPr sz="1200" spc="-5" dirty="0">
                <a:latin typeface="Arial"/>
                <a:cs typeface="Arial"/>
              </a:rPr>
              <a:t>b</a:t>
            </a:r>
            <a:r>
              <a:rPr sz="1200" spc="65" dirty="0">
                <a:latin typeface="Arial"/>
                <a:cs typeface="Arial"/>
              </a:rPr>
              <a:t>si</a:t>
            </a:r>
            <a:r>
              <a:rPr sz="1200" spc="25" dirty="0">
                <a:latin typeface="Arial"/>
                <a:cs typeface="Arial"/>
              </a:rPr>
              <a:t>t</a:t>
            </a:r>
            <a:r>
              <a:rPr sz="1200" spc="-20" dirty="0">
                <a:latin typeface="Arial"/>
                <a:cs typeface="Arial"/>
              </a:rPr>
              <a:t>e:</a:t>
            </a:r>
            <a:r>
              <a:rPr sz="1200" spc="-10" dirty="0">
                <a:latin typeface="Arial"/>
                <a:cs typeface="Arial"/>
              </a:rPr>
              <a:t> </a:t>
            </a:r>
            <a:r>
              <a:rPr sz="1200" dirty="0">
                <a:solidFill>
                  <a:srgbClr val="C5092B"/>
                </a:solidFill>
                <a:latin typeface="Arial"/>
                <a:cs typeface="Arial"/>
                <a:hlinkClick r:id="rId7"/>
              </a:rPr>
              <a:t>h</a:t>
            </a:r>
            <a:r>
              <a:rPr sz="1200" spc="125" dirty="0">
                <a:solidFill>
                  <a:srgbClr val="C5092B"/>
                </a:solidFill>
                <a:latin typeface="Arial"/>
                <a:cs typeface="Arial"/>
                <a:hlinkClick r:id="rId7"/>
              </a:rPr>
              <a:t>t</a:t>
            </a:r>
            <a:r>
              <a:rPr sz="1200" spc="110" dirty="0">
                <a:solidFill>
                  <a:srgbClr val="C5092B"/>
                </a:solidFill>
                <a:latin typeface="Arial"/>
                <a:cs typeface="Arial"/>
                <a:hlinkClick r:id="rId7"/>
              </a:rPr>
              <a:t>tp:/</a:t>
            </a:r>
            <a:r>
              <a:rPr sz="1200" spc="50" dirty="0">
                <a:solidFill>
                  <a:srgbClr val="C5092B"/>
                </a:solidFill>
                <a:latin typeface="Arial"/>
                <a:cs typeface="Arial"/>
                <a:hlinkClick r:id="rId7"/>
              </a:rPr>
              <a:t>/</a:t>
            </a:r>
            <a:r>
              <a:rPr sz="1200" spc="100" dirty="0">
                <a:solidFill>
                  <a:srgbClr val="C5092B"/>
                </a:solidFill>
                <a:latin typeface="Arial"/>
                <a:cs typeface="Arial"/>
                <a:hlinkClick r:id="rId7"/>
              </a:rPr>
              <a:t>fu</a:t>
            </a:r>
            <a:r>
              <a:rPr sz="1200" spc="55" dirty="0">
                <a:solidFill>
                  <a:srgbClr val="C5092B"/>
                </a:solidFill>
                <a:latin typeface="Arial"/>
                <a:cs typeface="Arial"/>
                <a:hlinkClick r:id="rId7"/>
              </a:rPr>
              <a:t>t</a:t>
            </a:r>
            <a:r>
              <a:rPr sz="1200" spc="70" dirty="0">
                <a:solidFill>
                  <a:srgbClr val="C5092B"/>
                </a:solidFill>
                <a:latin typeface="Arial"/>
                <a:cs typeface="Arial"/>
                <a:hlinkClick r:id="rId7"/>
              </a:rPr>
              <a:t>u</a:t>
            </a:r>
            <a:r>
              <a:rPr sz="1200" spc="10" dirty="0">
                <a:solidFill>
                  <a:srgbClr val="C5092B"/>
                </a:solidFill>
                <a:latin typeface="Arial"/>
                <a:cs typeface="Arial"/>
                <a:hlinkClick r:id="rId7"/>
              </a:rPr>
              <a:t>r</a:t>
            </a:r>
            <a:r>
              <a:rPr sz="1200" spc="-25" dirty="0">
                <a:solidFill>
                  <a:srgbClr val="C5092B"/>
                </a:solidFill>
                <a:latin typeface="Arial"/>
                <a:cs typeface="Arial"/>
                <a:hlinkClick r:id="rId7"/>
              </a:rPr>
              <a:t>es</a:t>
            </a:r>
            <a:r>
              <a:rPr sz="1200" spc="135" dirty="0">
                <a:solidFill>
                  <a:srgbClr val="C5092B"/>
                </a:solidFill>
                <a:latin typeface="Arial"/>
                <a:cs typeface="Arial"/>
                <a:hlinkClick r:id="rId7"/>
              </a:rPr>
              <a:t>t</a:t>
            </a:r>
            <a:r>
              <a:rPr sz="1200" spc="5" dirty="0">
                <a:solidFill>
                  <a:srgbClr val="C5092B"/>
                </a:solidFill>
                <a:latin typeface="Arial"/>
                <a:cs typeface="Arial"/>
                <a:hlinkClick r:id="rId7"/>
              </a:rPr>
              <a:t>ude</a:t>
            </a:r>
            <a:r>
              <a:rPr sz="1200" spc="-5" dirty="0">
                <a:solidFill>
                  <a:srgbClr val="C5092B"/>
                </a:solidFill>
                <a:latin typeface="Arial"/>
                <a:cs typeface="Arial"/>
                <a:hlinkClick r:id="rId7"/>
              </a:rPr>
              <a:t>n</a:t>
            </a:r>
            <a:r>
              <a:rPr sz="1200" spc="135" dirty="0">
                <a:solidFill>
                  <a:srgbClr val="C5092B"/>
                </a:solidFill>
                <a:latin typeface="Arial"/>
                <a:cs typeface="Arial"/>
                <a:hlinkClick r:id="rId7"/>
              </a:rPr>
              <a:t>t</a:t>
            </a:r>
            <a:r>
              <a:rPr sz="1200" spc="-25" dirty="0">
                <a:solidFill>
                  <a:srgbClr val="C5092B"/>
                </a:solidFill>
                <a:latin typeface="Arial"/>
                <a:cs typeface="Arial"/>
                <a:hlinkClick r:id="rId7"/>
              </a:rPr>
              <a:t>s</a:t>
            </a:r>
            <a:r>
              <a:rPr sz="1200" spc="-130" dirty="0">
                <a:solidFill>
                  <a:srgbClr val="C5092B"/>
                </a:solidFill>
                <a:latin typeface="Arial"/>
                <a:cs typeface="Arial"/>
                <a:hlinkClick r:id="rId7"/>
              </a:rPr>
              <a:t>.</a:t>
            </a:r>
            <a:r>
              <a:rPr sz="1200" spc="35" dirty="0">
                <a:solidFill>
                  <a:srgbClr val="C5092B"/>
                </a:solidFill>
                <a:latin typeface="Arial"/>
                <a:cs typeface="Arial"/>
                <a:hlinkClick r:id="rId7"/>
              </a:rPr>
              <a:t>y</a:t>
            </a:r>
            <a:r>
              <a:rPr sz="1200" spc="45" dirty="0">
                <a:solidFill>
                  <a:srgbClr val="C5092B"/>
                </a:solidFill>
                <a:latin typeface="Arial"/>
                <a:cs typeface="Arial"/>
                <a:hlinkClick r:id="rId7"/>
              </a:rPr>
              <a:t>or</a:t>
            </a:r>
            <a:r>
              <a:rPr sz="1200" spc="20" dirty="0">
                <a:solidFill>
                  <a:srgbClr val="C5092B"/>
                </a:solidFill>
                <a:latin typeface="Arial"/>
                <a:cs typeface="Arial"/>
                <a:hlinkClick r:id="rId7"/>
              </a:rPr>
              <a:t>k</a:t>
            </a:r>
            <a:r>
              <a:rPr sz="1200" spc="-15" dirty="0">
                <a:solidFill>
                  <a:srgbClr val="C5092B"/>
                </a:solidFill>
                <a:latin typeface="Arial"/>
                <a:cs typeface="Arial"/>
                <a:hlinkClick r:id="rId7"/>
              </a:rPr>
              <a:t>u</a:t>
            </a:r>
            <a:r>
              <a:rPr sz="1200" spc="-40" dirty="0">
                <a:solidFill>
                  <a:srgbClr val="C5092B"/>
                </a:solidFill>
                <a:latin typeface="Arial"/>
                <a:cs typeface="Arial"/>
                <a:hlinkClick r:id="rId7"/>
              </a:rPr>
              <a:t>.</a:t>
            </a:r>
            <a:r>
              <a:rPr sz="1200" spc="-5" dirty="0">
                <a:solidFill>
                  <a:srgbClr val="C5092B"/>
                </a:solidFill>
                <a:latin typeface="Arial"/>
                <a:cs typeface="Arial"/>
                <a:hlinkClick r:id="rId7"/>
              </a:rPr>
              <a:t>c</a:t>
            </a:r>
            <a:r>
              <a:rPr sz="1200" spc="-20" dirty="0">
                <a:solidFill>
                  <a:srgbClr val="C5092B"/>
                </a:solidFill>
                <a:latin typeface="Arial"/>
                <a:cs typeface="Arial"/>
                <a:hlinkClick r:id="rId7"/>
              </a:rPr>
              <a:t>a</a:t>
            </a:r>
            <a:r>
              <a:rPr sz="1200" spc="100" dirty="0">
                <a:solidFill>
                  <a:srgbClr val="C5092B"/>
                </a:solidFill>
                <a:latin typeface="Arial"/>
                <a:cs typeface="Arial"/>
                <a:hlinkClick r:id="rId7"/>
              </a:rPr>
              <a:t>/</a:t>
            </a:r>
            <a:r>
              <a:rPr sz="1200" spc="70" dirty="0">
                <a:solidFill>
                  <a:srgbClr val="C5092B"/>
                </a:solidFill>
                <a:latin typeface="Arial"/>
                <a:cs typeface="Arial"/>
                <a:hlinkClick r:id="rId7"/>
              </a:rPr>
              <a:t>g</a:t>
            </a:r>
            <a:r>
              <a:rPr sz="1200" spc="-5" dirty="0">
                <a:solidFill>
                  <a:srgbClr val="C5092B"/>
                </a:solidFill>
                <a:latin typeface="Arial"/>
                <a:cs typeface="Arial"/>
                <a:hlinkClick r:id="rId7"/>
              </a:rPr>
              <a:t>r</a:t>
            </a:r>
            <a:r>
              <a:rPr sz="1200" spc="30" dirty="0">
                <a:solidFill>
                  <a:srgbClr val="C5092B"/>
                </a:solidFill>
                <a:latin typeface="Arial"/>
                <a:cs typeface="Arial"/>
                <a:hlinkClick r:id="rId7"/>
              </a:rPr>
              <a:t>adua</a:t>
            </a:r>
            <a:r>
              <a:rPr sz="1200" spc="-10" dirty="0">
                <a:solidFill>
                  <a:srgbClr val="C5092B"/>
                </a:solidFill>
                <a:latin typeface="Arial"/>
                <a:cs typeface="Arial"/>
                <a:hlinkClick r:id="rId7"/>
              </a:rPr>
              <a:t>te</a:t>
            </a:r>
            <a:endParaRPr sz="1200">
              <a:latin typeface="Arial"/>
              <a:cs typeface="Arial"/>
            </a:endParaRPr>
          </a:p>
        </p:txBody>
      </p:sp>
    </p:spTree>
    <p:extLst>
      <p:ext uri="{BB962C8B-B14F-4D97-AF65-F5344CB8AC3E}">
        <p14:creationId xmlns:p14="http://schemas.microsoft.com/office/powerpoint/2010/main" val="8929547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60" y="609600"/>
            <a:ext cx="6622540" cy="553998"/>
          </a:xfrm>
        </p:spPr>
        <p:txBody>
          <a:bodyPr/>
          <a:lstStyle/>
          <a:p>
            <a:pPr algn="ctr"/>
            <a:r>
              <a:rPr lang="en-US" dirty="0" smtClean="0"/>
              <a:t>Research Accomplishments</a:t>
            </a:r>
            <a:endParaRPr lang="en-US" dirty="0"/>
          </a:p>
        </p:txBody>
      </p:sp>
      <p:sp>
        <p:nvSpPr>
          <p:cNvPr id="3" name="Text Placeholder 2"/>
          <p:cNvSpPr>
            <a:spLocks noGrp="1"/>
          </p:cNvSpPr>
          <p:nvPr>
            <p:ph type="body" idx="1"/>
          </p:nvPr>
        </p:nvSpPr>
        <p:spPr>
          <a:xfrm>
            <a:off x="653202" y="1676400"/>
            <a:ext cx="5551594" cy="7940635"/>
          </a:xfrm>
        </p:spPr>
        <p:txBody>
          <a:bodyPr/>
          <a:lstStyle/>
          <a:p>
            <a:r>
              <a:rPr lang="en-US" dirty="0">
                <a:latin typeface="+mn-lt"/>
              </a:rPr>
              <a:t>Dunkley, B., </a:t>
            </a:r>
            <a:r>
              <a:rPr lang="en-US" dirty="0">
                <a:solidFill>
                  <a:srgbClr val="C00000"/>
                </a:solidFill>
                <a:latin typeface="+mn-lt"/>
              </a:rPr>
              <a:t>*</a:t>
            </a:r>
            <a:r>
              <a:rPr lang="en-US" dirty="0" err="1">
                <a:solidFill>
                  <a:srgbClr val="C00000"/>
                </a:solidFill>
                <a:latin typeface="+mn-lt"/>
              </a:rPr>
              <a:t>Baltaretu</a:t>
            </a:r>
            <a:r>
              <a:rPr lang="en-US" dirty="0">
                <a:solidFill>
                  <a:srgbClr val="C00000"/>
                </a:solidFill>
                <a:latin typeface="+mn-lt"/>
              </a:rPr>
              <a:t>, B., &amp; Crawford, J. D </a:t>
            </a:r>
            <a:r>
              <a:rPr lang="en-US" dirty="0">
                <a:latin typeface="+mn-lt"/>
              </a:rPr>
              <a:t>(2016). Trans-saccadic Interactions in human parietal and occipital cortex during the retention and comparison of object orientation. Cortex 82:263-276.</a:t>
            </a:r>
          </a:p>
          <a:p>
            <a:endParaRPr lang="en-US" dirty="0" smtClean="0">
              <a:solidFill>
                <a:srgbClr val="C00000"/>
              </a:solidFill>
              <a:latin typeface="+mn-lt"/>
            </a:endParaRPr>
          </a:p>
          <a:p>
            <a:r>
              <a:rPr lang="en-US" dirty="0" smtClean="0">
                <a:solidFill>
                  <a:srgbClr val="C00000"/>
                </a:solidFill>
                <a:latin typeface="+mn-lt"/>
              </a:rPr>
              <a:t>MacDonald</a:t>
            </a:r>
            <a:r>
              <a:rPr lang="en-US" dirty="0">
                <a:solidFill>
                  <a:srgbClr val="C00000"/>
                </a:solidFill>
                <a:latin typeface="+mn-lt"/>
              </a:rPr>
              <a:t>, S.E</a:t>
            </a:r>
            <a:r>
              <a:rPr lang="en-US" dirty="0">
                <a:latin typeface="+mn-lt"/>
              </a:rPr>
              <a:t>. &amp; </a:t>
            </a:r>
            <a:r>
              <a:rPr lang="en-US" dirty="0" err="1">
                <a:latin typeface="+mn-lt"/>
              </a:rPr>
              <a:t>Ritvo</a:t>
            </a:r>
            <a:r>
              <a:rPr lang="en-US" dirty="0">
                <a:latin typeface="+mn-lt"/>
              </a:rPr>
              <a:t>, S.  (2016).  Comparative Cognition out of the Laboratory. </a:t>
            </a:r>
            <a:r>
              <a:rPr lang="en-US" i="1" dirty="0">
                <a:latin typeface="+mn-lt"/>
              </a:rPr>
              <a:t>Comparative Cognition and Behavior Reviews, </a:t>
            </a:r>
            <a:r>
              <a:rPr lang="en-US" dirty="0">
                <a:latin typeface="+mn-lt"/>
              </a:rPr>
              <a:t>11: 49-62.</a:t>
            </a:r>
          </a:p>
          <a:p>
            <a:endParaRPr lang="en-US" dirty="0" smtClean="0">
              <a:solidFill>
                <a:srgbClr val="C00000"/>
              </a:solidFill>
              <a:latin typeface="+mn-lt"/>
            </a:endParaRPr>
          </a:p>
          <a:p>
            <a:r>
              <a:rPr lang="en-US" dirty="0" smtClean="0">
                <a:solidFill>
                  <a:srgbClr val="C00000"/>
                </a:solidFill>
                <a:latin typeface="+mn-lt"/>
              </a:rPr>
              <a:t>Mueller</a:t>
            </a:r>
            <a:r>
              <a:rPr lang="en-US" dirty="0">
                <a:solidFill>
                  <a:srgbClr val="C00000"/>
                </a:solidFill>
                <a:latin typeface="+mn-lt"/>
              </a:rPr>
              <a:t>, A. S., </a:t>
            </a:r>
            <a:r>
              <a:rPr lang="en-US" dirty="0" err="1">
                <a:latin typeface="+mn-lt"/>
              </a:rPr>
              <a:t>Gonzålez</a:t>
            </a:r>
            <a:r>
              <a:rPr lang="en-US" dirty="0">
                <a:latin typeface="+mn-lt"/>
              </a:rPr>
              <a:t>, E. G., </a:t>
            </a:r>
            <a:r>
              <a:rPr lang="en-US" dirty="0" err="1">
                <a:latin typeface="+mn-lt"/>
              </a:rPr>
              <a:t>McNorgan</a:t>
            </a:r>
            <a:r>
              <a:rPr lang="en-US" dirty="0">
                <a:latin typeface="+mn-lt"/>
              </a:rPr>
              <a:t>, C., </a:t>
            </a:r>
            <a:r>
              <a:rPr lang="en-US" dirty="0">
                <a:solidFill>
                  <a:srgbClr val="C00000"/>
                </a:solidFill>
                <a:latin typeface="+mn-lt"/>
              </a:rPr>
              <a:t>Steinbach, M. J., </a:t>
            </a:r>
            <a:r>
              <a:rPr lang="en-US" dirty="0">
                <a:latin typeface="+mn-lt"/>
              </a:rPr>
              <a:t>&amp; </a:t>
            </a:r>
            <a:r>
              <a:rPr lang="en-US" dirty="0" err="1">
                <a:latin typeface="+mn-lt"/>
              </a:rPr>
              <a:t>Timney</a:t>
            </a:r>
            <a:r>
              <a:rPr lang="en-US" dirty="0">
                <a:latin typeface="+mn-lt"/>
              </a:rPr>
              <a:t>, B. (2016). Effects of spatial </a:t>
            </a:r>
            <a:r>
              <a:rPr lang="en-US" dirty="0" err="1">
                <a:latin typeface="+mn-lt"/>
              </a:rPr>
              <a:t>andf</a:t>
            </a:r>
            <a:r>
              <a:rPr lang="en-US" dirty="0">
                <a:latin typeface="+mn-lt"/>
              </a:rPr>
              <a:t> temporal constraints on the perception of visual acceleration. </a:t>
            </a:r>
            <a:r>
              <a:rPr lang="en-US" i="1" dirty="0">
                <a:latin typeface="+mn-lt"/>
              </a:rPr>
              <a:t>Perception</a:t>
            </a:r>
            <a:r>
              <a:rPr lang="en-US" dirty="0">
                <a:latin typeface="+mn-lt"/>
              </a:rPr>
              <a:t> 45, 670-683.</a:t>
            </a:r>
            <a:endParaRPr lang="en-CA" spc="35" dirty="0">
              <a:solidFill>
                <a:srgbClr val="C5092B"/>
              </a:solidFill>
              <a:latin typeface="+mn-lt"/>
            </a:endParaRPr>
          </a:p>
          <a:p>
            <a:r>
              <a:rPr lang="en-US" dirty="0">
                <a:latin typeface="+mn-lt"/>
              </a:rPr>
              <a:t> </a:t>
            </a:r>
          </a:p>
          <a:p>
            <a:r>
              <a:rPr lang="en-US" dirty="0">
                <a:solidFill>
                  <a:srgbClr val="C00000"/>
                </a:solidFill>
                <a:latin typeface="+mn-lt"/>
              </a:rPr>
              <a:t>Murray, R. F</a:t>
            </a:r>
            <a:r>
              <a:rPr lang="en-US" dirty="0">
                <a:latin typeface="+mn-lt"/>
              </a:rPr>
              <a:t>. (2016).  Classification images in a very general decision model. </a:t>
            </a:r>
            <a:r>
              <a:rPr lang="en-US" i="1" dirty="0" smtClean="0">
                <a:latin typeface="+mn-lt"/>
              </a:rPr>
              <a:t>Vision </a:t>
            </a:r>
            <a:r>
              <a:rPr lang="en-US" i="1" dirty="0">
                <a:latin typeface="+mn-lt"/>
              </a:rPr>
              <a:t>Research</a:t>
            </a:r>
            <a:r>
              <a:rPr lang="en-US" dirty="0">
                <a:latin typeface="+mn-lt"/>
              </a:rPr>
              <a:t>, 123, 26-32</a:t>
            </a:r>
            <a:r>
              <a:rPr lang="en-US" dirty="0" smtClean="0">
                <a:latin typeface="+mn-lt"/>
              </a:rPr>
              <a:t>.</a:t>
            </a:r>
          </a:p>
          <a:p>
            <a:endParaRPr lang="en-US" dirty="0">
              <a:latin typeface="+mn-lt"/>
            </a:endParaRPr>
          </a:p>
          <a:p>
            <a:r>
              <a:rPr lang="en-US" dirty="0" err="1">
                <a:latin typeface="+mn-lt"/>
              </a:rPr>
              <a:t>Nady</a:t>
            </a:r>
            <a:r>
              <a:rPr lang="en-US" dirty="0">
                <a:latin typeface="+mn-lt"/>
              </a:rPr>
              <a:t> A, </a:t>
            </a:r>
            <a:r>
              <a:rPr lang="en-US" dirty="0" err="1">
                <a:latin typeface="+mn-lt"/>
              </a:rPr>
              <a:t>Peimani</a:t>
            </a:r>
            <a:r>
              <a:rPr lang="en-US" dirty="0">
                <a:latin typeface="+mn-lt"/>
              </a:rPr>
              <a:t> AR,</a:t>
            </a:r>
            <a:r>
              <a:rPr lang="en-US" dirty="0">
                <a:solidFill>
                  <a:srgbClr val="C00000"/>
                </a:solidFill>
                <a:latin typeface="+mn-lt"/>
              </a:rPr>
              <a:t> </a:t>
            </a:r>
            <a:r>
              <a:rPr lang="en-US" dirty="0" err="1">
                <a:solidFill>
                  <a:srgbClr val="C00000"/>
                </a:solidFill>
                <a:latin typeface="+mn-lt"/>
              </a:rPr>
              <a:t>Zoidl</a:t>
            </a:r>
            <a:r>
              <a:rPr lang="en-US" dirty="0">
                <a:solidFill>
                  <a:srgbClr val="C00000"/>
                </a:solidFill>
                <a:latin typeface="+mn-lt"/>
              </a:rPr>
              <a:t> G</a:t>
            </a:r>
            <a:r>
              <a:rPr lang="en-US" dirty="0">
                <a:latin typeface="+mn-lt"/>
              </a:rPr>
              <a:t>, </a:t>
            </a:r>
            <a:r>
              <a:rPr lang="en-US" dirty="0" err="1">
                <a:latin typeface="+mn-lt"/>
              </a:rPr>
              <a:t>Rezai</a:t>
            </a:r>
            <a:r>
              <a:rPr lang="en-US" dirty="0">
                <a:latin typeface="+mn-lt"/>
              </a:rPr>
              <a:t> P. </a:t>
            </a:r>
            <a:r>
              <a:rPr lang="en-US" i="1" dirty="0">
                <a:latin typeface="+mn-lt"/>
              </a:rPr>
              <a:t>A Microfluidic Device for Head Immobilization, </a:t>
            </a:r>
          </a:p>
          <a:p>
            <a:r>
              <a:rPr lang="en-US" i="1" dirty="0">
                <a:latin typeface="+mn-lt"/>
              </a:rPr>
              <a:t>Chemical Exposure, and Behavioral Screening of </a:t>
            </a:r>
            <a:r>
              <a:rPr lang="en-US" i="1" dirty="0" err="1">
                <a:latin typeface="+mn-lt"/>
              </a:rPr>
              <a:t>Zebrafish</a:t>
            </a:r>
            <a:r>
              <a:rPr lang="en-US" i="1" dirty="0">
                <a:latin typeface="+mn-lt"/>
              </a:rPr>
              <a:t> Larva</a:t>
            </a:r>
            <a:r>
              <a:rPr lang="en-US" dirty="0">
                <a:latin typeface="+mn-lt"/>
              </a:rPr>
              <a:t>, </a:t>
            </a:r>
            <a:r>
              <a:rPr lang="en-US" dirty="0" smtClean="0">
                <a:latin typeface="+mn-lt"/>
              </a:rPr>
              <a:t>in </a:t>
            </a:r>
            <a:r>
              <a:rPr lang="en-US" i="1" dirty="0">
                <a:latin typeface="+mn-lt"/>
              </a:rPr>
              <a:t>International Conference on Miniaturized Systems for Chemistry and Life Sciences  (</a:t>
            </a:r>
            <a:r>
              <a:rPr lang="en-US" i="1" dirty="0" err="1">
                <a:latin typeface="+mn-lt"/>
              </a:rPr>
              <a:t>MicroTAS</a:t>
            </a:r>
            <a:r>
              <a:rPr lang="en-US" i="1" dirty="0">
                <a:latin typeface="+mn-lt"/>
              </a:rPr>
              <a:t> 2016)</a:t>
            </a:r>
            <a:r>
              <a:rPr lang="en-US" dirty="0">
                <a:latin typeface="+mn-lt"/>
              </a:rPr>
              <a:t>. 2016: Dublin, Ireland. p. 475-476. </a:t>
            </a:r>
            <a:endParaRPr lang="en-US" dirty="0">
              <a:solidFill>
                <a:srgbClr val="C00000"/>
              </a:solidFill>
              <a:latin typeface="+mn-lt"/>
            </a:endParaRPr>
          </a:p>
          <a:p>
            <a:endParaRPr lang="en-US" dirty="0" smtClean="0">
              <a:latin typeface="+mn-lt"/>
            </a:endParaRPr>
          </a:p>
          <a:p>
            <a:r>
              <a:rPr lang="en-US" dirty="0" smtClean="0">
                <a:solidFill>
                  <a:srgbClr val="C00000"/>
                </a:solidFill>
                <a:latin typeface="Calibri" charset="0"/>
                <a:ea typeface="Calibri" charset="0"/>
                <a:cs typeface="Calibri" charset="0"/>
              </a:rPr>
              <a:t>*</a:t>
            </a:r>
            <a:r>
              <a:rPr lang="en-US" dirty="0" err="1">
                <a:solidFill>
                  <a:srgbClr val="C00000"/>
                </a:solidFill>
                <a:latin typeface="Calibri" charset="0"/>
                <a:ea typeface="Calibri" charset="0"/>
                <a:cs typeface="Calibri" charset="0"/>
              </a:rPr>
              <a:t>Ritvo</a:t>
            </a:r>
            <a:r>
              <a:rPr lang="en-US" dirty="0">
                <a:solidFill>
                  <a:srgbClr val="C00000"/>
                </a:solidFill>
                <a:latin typeface="Calibri" charset="0"/>
                <a:ea typeface="Calibri" charset="0"/>
                <a:cs typeface="Calibri" charset="0"/>
              </a:rPr>
              <a:t>, S.E</a:t>
            </a:r>
            <a:r>
              <a:rPr lang="en-US" dirty="0">
                <a:latin typeface="Calibri" charset="0"/>
                <a:ea typeface="Calibri" charset="0"/>
                <a:cs typeface="Calibri" charset="0"/>
              </a:rPr>
              <a:t>., &amp; </a:t>
            </a:r>
            <a:r>
              <a:rPr lang="en-US" dirty="0">
                <a:solidFill>
                  <a:srgbClr val="C00000"/>
                </a:solidFill>
                <a:latin typeface="Calibri" charset="0"/>
                <a:ea typeface="Calibri" charset="0"/>
                <a:cs typeface="Calibri" charset="0"/>
              </a:rPr>
              <a:t>MacDonald, S.E</a:t>
            </a:r>
            <a:r>
              <a:rPr lang="en-US" dirty="0">
                <a:latin typeface="Calibri" charset="0"/>
                <a:ea typeface="Calibri" charset="0"/>
                <a:cs typeface="Calibri" charset="0"/>
              </a:rPr>
              <a:t>.  (2016). Music as enrichment for Sumatran orangutans (</a:t>
            </a:r>
            <a:r>
              <a:rPr lang="en-US" i="1" dirty="0" err="1">
                <a:latin typeface="Calibri" charset="0"/>
                <a:ea typeface="Calibri" charset="0"/>
                <a:cs typeface="Calibri" charset="0"/>
              </a:rPr>
              <a:t>Pongo</a:t>
            </a:r>
            <a:r>
              <a:rPr lang="en-US" i="1" dirty="0">
                <a:latin typeface="Calibri" charset="0"/>
                <a:ea typeface="Calibri" charset="0"/>
                <a:cs typeface="Calibri" charset="0"/>
              </a:rPr>
              <a:t> </a:t>
            </a:r>
            <a:r>
              <a:rPr lang="en-US" i="1" dirty="0" err="1">
                <a:latin typeface="Calibri" charset="0"/>
                <a:ea typeface="Calibri" charset="0"/>
                <a:cs typeface="Calibri" charset="0"/>
              </a:rPr>
              <a:t>abelii</a:t>
            </a:r>
            <a:r>
              <a:rPr lang="en-US" i="1" dirty="0">
                <a:latin typeface="Calibri" charset="0"/>
                <a:ea typeface="Calibri" charset="0"/>
                <a:cs typeface="Calibri" charset="0"/>
              </a:rPr>
              <a:t>).  </a:t>
            </a:r>
            <a:r>
              <a:rPr lang="en-US" i="1" dirty="0" smtClean="0">
                <a:latin typeface="Calibri" charset="0"/>
                <a:ea typeface="Calibri" charset="0"/>
                <a:cs typeface="Calibri" charset="0"/>
              </a:rPr>
              <a:t>Journal </a:t>
            </a:r>
            <a:r>
              <a:rPr lang="en-US" i="1" dirty="0">
                <a:latin typeface="Calibri" charset="0"/>
                <a:ea typeface="Calibri" charset="0"/>
                <a:cs typeface="Calibri" charset="0"/>
              </a:rPr>
              <a:t>of Zoo and Aquarium Research </a:t>
            </a:r>
            <a:r>
              <a:rPr lang="en-US" dirty="0">
                <a:latin typeface="Calibri" charset="0"/>
                <a:ea typeface="Calibri" charset="0"/>
                <a:cs typeface="Calibri" charset="0"/>
              </a:rPr>
              <a:t>4(3),</a:t>
            </a:r>
            <a:r>
              <a:rPr lang="en-US" i="1" dirty="0">
                <a:latin typeface="Calibri" charset="0"/>
                <a:ea typeface="Calibri" charset="0"/>
                <a:cs typeface="Calibri" charset="0"/>
              </a:rPr>
              <a:t> </a:t>
            </a:r>
            <a:r>
              <a:rPr lang="en-US" dirty="0">
                <a:latin typeface="Calibri" charset="0"/>
                <a:ea typeface="Calibri" charset="0"/>
                <a:cs typeface="Calibri" charset="0"/>
              </a:rPr>
              <a:t>156-163</a:t>
            </a:r>
            <a:r>
              <a:rPr lang="en-US" i="1" dirty="0" smtClean="0">
                <a:latin typeface="Calibri" charset="0"/>
                <a:ea typeface="Calibri" charset="0"/>
                <a:cs typeface="Calibri" charset="0"/>
              </a:rPr>
              <a:t>.</a:t>
            </a:r>
          </a:p>
          <a:p>
            <a:endParaRPr lang="en-US" i="1" dirty="0">
              <a:latin typeface="Calibri" charset="0"/>
              <a:ea typeface="Calibri" charset="0"/>
              <a:cs typeface="Calibri" charset="0"/>
            </a:endParaRPr>
          </a:p>
          <a:p>
            <a:r>
              <a:rPr lang="en-US" dirty="0" smtClean="0">
                <a:solidFill>
                  <a:srgbClr val="C00000"/>
                </a:solidFill>
                <a:latin typeface="+mn-lt"/>
              </a:rPr>
              <a:t>*</a:t>
            </a:r>
            <a:r>
              <a:rPr lang="en-US" dirty="0" err="1" smtClean="0">
                <a:solidFill>
                  <a:srgbClr val="C00000"/>
                </a:solidFill>
                <a:latin typeface="+mn-lt"/>
              </a:rPr>
              <a:t>Ruttle</a:t>
            </a:r>
            <a:r>
              <a:rPr lang="en-US" dirty="0">
                <a:solidFill>
                  <a:srgbClr val="C00000"/>
                </a:solidFill>
                <a:latin typeface="+mn-lt"/>
              </a:rPr>
              <a:t>, J.E., </a:t>
            </a:r>
            <a:r>
              <a:rPr lang="en-US" dirty="0" err="1">
                <a:latin typeface="+mn-lt"/>
              </a:rPr>
              <a:t>Cressman</a:t>
            </a:r>
            <a:r>
              <a:rPr lang="en-US" dirty="0">
                <a:latin typeface="+mn-lt"/>
              </a:rPr>
              <a:t>, E.K., ’t Hart, B.M., </a:t>
            </a:r>
            <a:r>
              <a:rPr lang="en-US" dirty="0" err="1">
                <a:solidFill>
                  <a:srgbClr val="C00000"/>
                </a:solidFill>
                <a:latin typeface="+mn-lt"/>
              </a:rPr>
              <a:t>Henriques</a:t>
            </a:r>
            <a:r>
              <a:rPr lang="en-US" dirty="0">
                <a:solidFill>
                  <a:srgbClr val="C00000"/>
                </a:solidFill>
                <a:latin typeface="+mn-lt"/>
              </a:rPr>
              <a:t>, D.Y</a:t>
            </a:r>
            <a:r>
              <a:rPr lang="en-US" b="1" dirty="0">
                <a:latin typeface="+mn-lt"/>
              </a:rPr>
              <a:t>.</a:t>
            </a:r>
            <a:r>
              <a:rPr lang="en-US" dirty="0">
                <a:latin typeface="+mn-lt"/>
              </a:rPr>
              <a:t> (2016) Time Course of Reach Adaptation and Proprioceptive Recalibration during </a:t>
            </a:r>
            <a:r>
              <a:rPr lang="en-US" dirty="0" err="1">
                <a:latin typeface="+mn-lt"/>
              </a:rPr>
              <a:t>Visuomotor</a:t>
            </a:r>
            <a:r>
              <a:rPr lang="en-US" dirty="0">
                <a:latin typeface="+mn-lt"/>
              </a:rPr>
              <a:t> Learning. </a:t>
            </a:r>
            <a:r>
              <a:rPr lang="en-US" i="1" dirty="0" err="1">
                <a:latin typeface="+mn-lt"/>
              </a:rPr>
              <a:t>PLoS</a:t>
            </a:r>
            <a:r>
              <a:rPr lang="en-US" i="1" dirty="0">
                <a:latin typeface="+mn-lt"/>
              </a:rPr>
              <a:t> </a:t>
            </a:r>
            <a:r>
              <a:rPr lang="en-US" i="1" dirty="0" smtClean="0">
                <a:latin typeface="+mn-lt"/>
              </a:rPr>
              <a:t>ONE </a:t>
            </a:r>
          </a:p>
          <a:p>
            <a:endParaRPr lang="en-US" dirty="0"/>
          </a:p>
          <a:p>
            <a:r>
              <a:rPr lang="en-US" dirty="0" smtClean="0">
                <a:solidFill>
                  <a:srgbClr val="C00000"/>
                </a:solidFill>
                <a:latin typeface="+mn-lt"/>
              </a:rPr>
              <a:t>*</a:t>
            </a:r>
            <a:r>
              <a:rPr lang="en-US" dirty="0" err="1" smtClean="0">
                <a:solidFill>
                  <a:srgbClr val="C00000"/>
                </a:solidFill>
                <a:latin typeface="+mn-lt"/>
              </a:rPr>
              <a:t>Sajad</a:t>
            </a:r>
            <a:r>
              <a:rPr lang="en-US" dirty="0">
                <a:solidFill>
                  <a:srgbClr val="C00000"/>
                </a:solidFill>
                <a:latin typeface="+mn-lt"/>
              </a:rPr>
              <a:t>, A</a:t>
            </a:r>
            <a:r>
              <a:rPr lang="en-US" dirty="0">
                <a:latin typeface="+mn-lt"/>
              </a:rPr>
              <a:t>., </a:t>
            </a:r>
            <a:r>
              <a:rPr lang="en-US" dirty="0" err="1">
                <a:latin typeface="+mn-lt"/>
              </a:rPr>
              <a:t>Sadeh</a:t>
            </a:r>
            <a:r>
              <a:rPr lang="en-US" dirty="0">
                <a:latin typeface="+mn-lt"/>
              </a:rPr>
              <a:t>, M., #Yan, X., #Wang, H., &amp; </a:t>
            </a:r>
            <a:r>
              <a:rPr lang="en-US" dirty="0">
                <a:solidFill>
                  <a:srgbClr val="C00000"/>
                </a:solidFill>
                <a:latin typeface="+mn-lt"/>
              </a:rPr>
              <a:t>Crawford, J. D</a:t>
            </a:r>
            <a:r>
              <a:rPr lang="en-US" dirty="0">
                <a:latin typeface="+mn-lt"/>
              </a:rPr>
              <a:t>. (2016). Transition from Target to Gaze Coding in Primate Frontal Eye Field During Memory Delay and Memory-Motor Transformation. </a:t>
            </a:r>
            <a:r>
              <a:rPr lang="en-US" i="1" dirty="0" err="1">
                <a:latin typeface="+mn-lt"/>
              </a:rPr>
              <a:t>eNeuro</a:t>
            </a:r>
            <a:r>
              <a:rPr lang="en-US" dirty="0">
                <a:latin typeface="+mn-lt"/>
              </a:rPr>
              <a:t> 3 (2), ENEURO. 0040-16</a:t>
            </a:r>
            <a:r>
              <a:rPr lang="en-US" dirty="0" smtClean="0"/>
              <a:t>.</a:t>
            </a:r>
          </a:p>
          <a:p>
            <a:endParaRPr lang="en-US" dirty="0"/>
          </a:p>
          <a:p>
            <a:r>
              <a:rPr lang="en-US" dirty="0">
                <a:solidFill>
                  <a:srgbClr val="C00000"/>
                </a:solidFill>
                <a:latin typeface="Calibri" charset="0"/>
                <a:ea typeface="Calibri" charset="0"/>
                <a:cs typeface="Calibri" charset="0"/>
              </a:rPr>
              <a:t>Silverman, I</a:t>
            </a:r>
            <a:r>
              <a:rPr lang="en-US" dirty="0">
                <a:solidFill>
                  <a:srgbClr val="FF0000"/>
                </a:solidFill>
                <a:latin typeface="Calibri" charset="0"/>
                <a:ea typeface="Calibri" charset="0"/>
                <a:cs typeface="Calibri" charset="0"/>
              </a:rPr>
              <a:t>. </a:t>
            </a:r>
            <a:r>
              <a:rPr lang="en-US" dirty="0">
                <a:latin typeface="Calibri" charset="0"/>
                <a:ea typeface="Calibri" charset="0"/>
                <a:cs typeface="Calibri" charset="0"/>
              </a:rPr>
              <a:t>and Choi, J. Spatial Navigation and Landscape Preferences. In The Handbook of Evolutionary Psychology. Wiley, 2016, pp 225-245.</a:t>
            </a:r>
          </a:p>
          <a:p>
            <a:endParaRPr lang="en-US" dirty="0">
              <a:latin typeface="Calibri" charset="0"/>
              <a:ea typeface="Calibri" charset="0"/>
              <a:cs typeface="Calibri" charset="0"/>
            </a:endParaRPr>
          </a:p>
          <a:p>
            <a:r>
              <a:rPr lang="en-US" dirty="0">
                <a:latin typeface="Calibri" charset="0"/>
                <a:ea typeface="Calibri" charset="0"/>
                <a:cs typeface="Calibri" charset="0"/>
              </a:rPr>
              <a:t>Smith, K.W.,  </a:t>
            </a:r>
            <a:r>
              <a:rPr lang="en-US" dirty="0" err="1">
                <a:latin typeface="Calibri" charset="0"/>
                <a:ea typeface="Calibri" charset="0"/>
                <a:cs typeface="Calibri" charset="0"/>
              </a:rPr>
              <a:t>Balkwill</a:t>
            </a:r>
            <a:r>
              <a:rPr lang="en-US" dirty="0">
                <a:latin typeface="Calibri" charset="0"/>
                <a:ea typeface="Calibri" charset="0"/>
                <a:cs typeface="Calibri" charset="0"/>
              </a:rPr>
              <a:t>, L-</a:t>
            </a:r>
            <a:r>
              <a:rPr lang="en-US" dirty="0" err="1">
                <a:latin typeface="Calibri" charset="0"/>
                <a:ea typeface="Calibri" charset="0"/>
                <a:cs typeface="Calibri" charset="0"/>
              </a:rPr>
              <a:t>L.Vartanian</a:t>
            </a:r>
            <a:r>
              <a:rPr lang="en-US" baseline="30000" dirty="0">
                <a:latin typeface="Calibri" charset="0"/>
                <a:ea typeface="Calibri" charset="0"/>
                <a:cs typeface="Calibri" charset="0"/>
              </a:rPr>
              <a:t>, </a:t>
            </a:r>
            <a:r>
              <a:rPr lang="en-US" dirty="0">
                <a:latin typeface="Calibri" charset="0"/>
                <a:ea typeface="Calibri" charset="0"/>
                <a:cs typeface="Calibri" charset="0"/>
              </a:rPr>
              <a:t>O., </a:t>
            </a:r>
            <a:r>
              <a:rPr lang="en-US" dirty="0" err="1">
                <a:solidFill>
                  <a:srgbClr val="C00000"/>
                </a:solidFill>
                <a:latin typeface="Calibri" charset="0"/>
                <a:ea typeface="Calibri" charset="0"/>
                <a:cs typeface="Calibri" charset="0"/>
              </a:rPr>
              <a:t>Goel</a:t>
            </a:r>
            <a:r>
              <a:rPr lang="en-US" baseline="30000" dirty="0">
                <a:solidFill>
                  <a:srgbClr val="C00000"/>
                </a:solidFill>
                <a:latin typeface="Calibri" charset="0"/>
                <a:ea typeface="Calibri" charset="0"/>
                <a:cs typeface="Calibri" charset="0"/>
              </a:rPr>
              <a:t>, </a:t>
            </a:r>
            <a:r>
              <a:rPr lang="en-US" dirty="0">
                <a:solidFill>
                  <a:srgbClr val="C00000"/>
                </a:solidFill>
                <a:latin typeface="Calibri" charset="0"/>
                <a:ea typeface="Calibri" charset="0"/>
                <a:cs typeface="Calibri" charset="0"/>
              </a:rPr>
              <a:t>V</a:t>
            </a:r>
            <a:r>
              <a:rPr lang="en-US" dirty="0">
                <a:latin typeface="Calibri" charset="0"/>
                <a:ea typeface="Calibri" charset="0"/>
                <a:cs typeface="Calibri" charset="0"/>
              </a:rPr>
              <a:t>. (2015). Syllogisms delivered in an angry voice lead to improved performance and engagement of a different neural system compared to neutral voice. </a:t>
            </a:r>
            <a:r>
              <a:rPr lang="en-US" i="1" dirty="0">
                <a:latin typeface="Calibri" charset="0"/>
                <a:ea typeface="Calibri" charset="0"/>
                <a:cs typeface="Calibri" charset="0"/>
              </a:rPr>
              <a:t>Frontiers in Human Neuroscience</a:t>
            </a:r>
            <a:r>
              <a:rPr lang="en-US" dirty="0">
                <a:latin typeface="Calibri" charset="0"/>
                <a:ea typeface="Calibri" charset="0"/>
                <a:cs typeface="Calibri" charset="0"/>
              </a:rPr>
              <a:t>, 9: 273</a:t>
            </a:r>
            <a:r>
              <a:rPr lang="en-US" i="1" dirty="0">
                <a:latin typeface="Calibri" charset="0"/>
                <a:ea typeface="Calibri" charset="0"/>
                <a:cs typeface="Calibri" charset="0"/>
              </a:rPr>
              <a:t>.</a:t>
            </a:r>
          </a:p>
          <a:p>
            <a:endParaRPr lang="en-US" i="1" dirty="0">
              <a:latin typeface="Calibri" charset="0"/>
              <a:ea typeface="Calibri" charset="0"/>
              <a:cs typeface="Calibri" charset="0"/>
            </a:endParaRPr>
          </a:p>
          <a:p>
            <a:endParaRPr lang="en-US" dirty="0">
              <a:latin typeface="Calibri" charset="0"/>
              <a:ea typeface="Calibri" charset="0"/>
              <a:cs typeface="Calibri" charset="0"/>
            </a:endParaRPr>
          </a:p>
          <a:p>
            <a:r>
              <a:rPr lang="en-US" dirty="0">
                <a:latin typeface="+mn-lt"/>
              </a:rPr>
              <a:t> </a:t>
            </a:r>
          </a:p>
          <a:p>
            <a:endParaRPr lang="en-US" dirty="0">
              <a:latin typeface="Times New Roman" charset="0"/>
              <a:ea typeface="Times New Roman" charset="0"/>
              <a:cs typeface="Times New Roman" charset="0"/>
            </a:endParaRPr>
          </a:p>
          <a:p>
            <a:endParaRPr lang="en-US" dirty="0" smtClean="0">
              <a:latin typeface="Times New Roman" charset="0"/>
              <a:ea typeface="Times New Roman" charset="0"/>
              <a:cs typeface="Times New Roman" charset="0"/>
            </a:endParaRPr>
          </a:p>
          <a:p>
            <a:endParaRPr lang="en-US" dirty="0">
              <a:latin typeface="+mn-lt"/>
            </a:endParaRPr>
          </a:p>
          <a:p>
            <a:endParaRPr lang="en-US" dirty="0"/>
          </a:p>
          <a:p>
            <a:endParaRPr lang="en-US" dirty="0"/>
          </a:p>
        </p:txBody>
      </p:sp>
      <p:sp>
        <p:nvSpPr>
          <p:cNvPr id="6"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3</a:t>
            </a:r>
            <a:endParaRPr dirty="0"/>
          </a:p>
        </p:txBody>
      </p:sp>
    </p:spTree>
    <p:extLst>
      <p:ext uri="{BB962C8B-B14F-4D97-AF65-F5344CB8AC3E}">
        <p14:creationId xmlns:p14="http://schemas.microsoft.com/office/powerpoint/2010/main" val="5733454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17471"/>
            <a:ext cx="6622540" cy="553998"/>
          </a:xfrm>
        </p:spPr>
        <p:txBody>
          <a:bodyPr/>
          <a:lstStyle/>
          <a:p>
            <a:r>
              <a:rPr lang="en-US" smtClean="0"/>
              <a:t>Research Accomplishments</a:t>
            </a:r>
            <a:endParaRPr lang="en-US"/>
          </a:p>
        </p:txBody>
      </p:sp>
      <p:sp>
        <p:nvSpPr>
          <p:cNvPr id="3" name="Text Placeholder 2"/>
          <p:cNvSpPr>
            <a:spLocks noGrp="1"/>
          </p:cNvSpPr>
          <p:nvPr>
            <p:ph type="body" idx="1"/>
          </p:nvPr>
        </p:nvSpPr>
        <p:spPr>
          <a:xfrm>
            <a:off x="740801" y="1552997"/>
            <a:ext cx="5616786" cy="2215991"/>
          </a:xfrm>
        </p:spPr>
        <p:txBody>
          <a:bodyPr/>
          <a:lstStyle/>
          <a:p>
            <a:r>
              <a:rPr lang="en-US" dirty="0">
                <a:latin typeface="Calibri" charset="0"/>
                <a:ea typeface="Calibri" charset="0"/>
                <a:cs typeface="Calibri" charset="0"/>
              </a:rPr>
              <a:t>Siu RC, </a:t>
            </a:r>
            <a:r>
              <a:rPr lang="en-US" dirty="0" err="1">
                <a:latin typeface="Calibri" charset="0"/>
                <a:ea typeface="Calibri" charset="0"/>
                <a:cs typeface="Calibri" charset="0"/>
              </a:rPr>
              <a:t>Smirnova</a:t>
            </a:r>
            <a:r>
              <a:rPr lang="en-US" dirty="0">
                <a:latin typeface="Calibri" charset="0"/>
                <a:ea typeface="Calibri" charset="0"/>
                <a:cs typeface="Calibri" charset="0"/>
              </a:rPr>
              <a:t> E, Brown CA, </a:t>
            </a:r>
            <a:r>
              <a:rPr lang="en-US" dirty="0" err="1">
                <a:latin typeface="Calibri" charset="0"/>
                <a:ea typeface="Calibri" charset="0"/>
                <a:cs typeface="Calibri" charset="0"/>
              </a:rPr>
              <a:t>Zoidl</a:t>
            </a:r>
            <a:r>
              <a:rPr lang="en-US" dirty="0">
                <a:latin typeface="Calibri" charset="0"/>
                <a:ea typeface="Calibri" charset="0"/>
                <a:cs typeface="Calibri" charset="0"/>
              </a:rPr>
              <a:t> C, Spray DC, Donaldson LW, </a:t>
            </a:r>
            <a:r>
              <a:rPr lang="en-US" dirty="0" err="1">
                <a:solidFill>
                  <a:srgbClr val="C00000"/>
                </a:solidFill>
                <a:latin typeface="Calibri" charset="0"/>
                <a:ea typeface="Calibri" charset="0"/>
                <a:cs typeface="Calibri" charset="0"/>
              </a:rPr>
              <a:t>Zoidl</a:t>
            </a:r>
            <a:r>
              <a:rPr lang="en-US" dirty="0">
                <a:solidFill>
                  <a:srgbClr val="C00000"/>
                </a:solidFill>
                <a:latin typeface="Calibri" charset="0"/>
                <a:ea typeface="Calibri" charset="0"/>
                <a:cs typeface="Calibri" charset="0"/>
              </a:rPr>
              <a:t> G</a:t>
            </a:r>
            <a:r>
              <a:rPr lang="en-US" dirty="0">
                <a:latin typeface="Calibri" charset="0"/>
                <a:ea typeface="Calibri" charset="0"/>
                <a:cs typeface="Calibri" charset="0"/>
              </a:rPr>
              <a:t>.</a:t>
            </a:r>
          </a:p>
          <a:p>
            <a:r>
              <a:rPr lang="en-US" dirty="0">
                <a:latin typeface="Calibri" charset="0"/>
                <a:ea typeface="Calibri" charset="0"/>
                <a:cs typeface="Calibri" charset="0"/>
              </a:rPr>
              <a:t>Structural and Functional Consequences of </a:t>
            </a:r>
            <a:r>
              <a:rPr lang="en-US" dirty="0" err="1">
                <a:latin typeface="Calibri" charset="0"/>
                <a:ea typeface="Calibri" charset="0"/>
                <a:cs typeface="Calibri" charset="0"/>
              </a:rPr>
              <a:t>Connexin</a:t>
            </a:r>
            <a:r>
              <a:rPr lang="en-US" dirty="0">
                <a:latin typeface="Calibri" charset="0"/>
                <a:ea typeface="Calibri" charset="0"/>
                <a:cs typeface="Calibri" charset="0"/>
              </a:rPr>
              <a:t> 36 (Cx36) Interaction with</a:t>
            </a:r>
          </a:p>
          <a:p>
            <a:r>
              <a:rPr lang="en-US" dirty="0" err="1">
                <a:latin typeface="Calibri" charset="0"/>
                <a:ea typeface="Calibri" charset="0"/>
                <a:cs typeface="Calibri" charset="0"/>
              </a:rPr>
              <a:t>Calmodulin</a:t>
            </a:r>
            <a:r>
              <a:rPr lang="en-US" dirty="0">
                <a:latin typeface="Calibri" charset="0"/>
                <a:ea typeface="Calibri" charset="0"/>
                <a:cs typeface="Calibri" charset="0"/>
              </a:rPr>
              <a:t>. </a:t>
            </a:r>
            <a:r>
              <a:rPr lang="en-US" i="1" dirty="0">
                <a:latin typeface="Calibri" charset="0"/>
                <a:ea typeface="Calibri" charset="0"/>
                <a:cs typeface="Calibri" charset="0"/>
              </a:rPr>
              <a:t>Front </a:t>
            </a:r>
            <a:r>
              <a:rPr lang="en-US" i="1" dirty="0" err="1">
                <a:latin typeface="Calibri" charset="0"/>
                <a:ea typeface="Calibri" charset="0"/>
                <a:cs typeface="Calibri" charset="0"/>
              </a:rPr>
              <a:t>Mol</a:t>
            </a:r>
            <a:r>
              <a:rPr lang="en-US" i="1" dirty="0">
                <a:latin typeface="Calibri" charset="0"/>
                <a:ea typeface="Calibri" charset="0"/>
                <a:cs typeface="Calibri" charset="0"/>
              </a:rPr>
              <a:t> </a:t>
            </a:r>
            <a:r>
              <a:rPr lang="en-US" i="1" dirty="0" err="1">
                <a:latin typeface="Calibri" charset="0"/>
                <a:ea typeface="Calibri" charset="0"/>
                <a:cs typeface="Calibri" charset="0"/>
              </a:rPr>
              <a:t>Neurosci</a:t>
            </a:r>
            <a:r>
              <a:rPr lang="en-US" dirty="0">
                <a:latin typeface="Calibri" charset="0"/>
                <a:ea typeface="Calibri" charset="0"/>
                <a:cs typeface="Calibri" charset="0"/>
              </a:rPr>
              <a:t>. 2016 Nov 18;9:120. </a:t>
            </a:r>
          </a:p>
          <a:p>
            <a:endParaRPr lang="en-US" dirty="0"/>
          </a:p>
          <a:p>
            <a:r>
              <a:rPr lang="en-US" dirty="0" smtClean="0">
                <a:solidFill>
                  <a:srgbClr val="C00000"/>
                </a:solidFill>
                <a:latin typeface="Calibri" charset="0"/>
                <a:ea typeface="Calibri" charset="0"/>
                <a:cs typeface="Calibri" charset="0"/>
              </a:rPr>
              <a:t>Steinbach</a:t>
            </a:r>
            <a:r>
              <a:rPr lang="en-US" dirty="0">
                <a:solidFill>
                  <a:srgbClr val="C00000"/>
                </a:solidFill>
                <a:latin typeface="Calibri" charset="0"/>
                <a:ea typeface="Calibri" charset="0"/>
                <a:cs typeface="Calibri" charset="0"/>
              </a:rPr>
              <a:t>, M.J</a:t>
            </a:r>
            <a:r>
              <a:rPr lang="en-US" dirty="0">
                <a:latin typeface="Calibri" charset="0"/>
                <a:ea typeface="Calibri" charset="0"/>
                <a:cs typeface="Calibri" charset="0"/>
              </a:rPr>
              <a:t>. (2016) Research Highlight: Distribution of palisade endings across species suggests they function in </a:t>
            </a:r>
            <a:r>
              <a:rPr lang="en-US" dirty="0" err="1">
                <a:latin typeface="Calibri" charset="0"/>
                <a:ea typeface="Calibri" charset="0"/>
                <a:cs typeface="Calibri" charset="0"/>
              </a:rPr>
              <a:t>vergence</a:t>
            </a:r>
            <a:r>
              <a:rPr lang="en-US" dirty="0">
                <a:latin typeface="Calibri" charset="0"/>
                <a:ea typeface="Calibri" charset="0"/>
                <a:cs typeface="Calibri" charset="0"/>
              </a:rPr>
              <a:t> eye movement control. </a:t>
            </a:r>
            <a:r>
              <a:rPr lang="en-US" i="1" dirty="0">
                <a:latin typeface="Calibri" charset="0"/>
                <a:ea typeface="Calibri" charset="0"/>
                <a:cs typeface="Calibri" charset="0"/>
              </a:rPr>
              <a:t>Investigative Ophthalmology &amp; Visual Science</a:t>
            </a:r>
            <a:r>
              <a:rPr lang="en-US" dirty="0">
                <a:latin typeface="Calibri" charset="0"/>
                <a:ea typeface="Calibri" charset="0"/>
                <a:cs typeface="Calibri" charset="0"/>
              </a:rPr>
              <a:t>; 57(3):948-948. </a:t>
            </a:r>
          </a:p>
          <a:p>
            <a:endParaRPr lang="en-US" dirty="0">
              <a:latin typeface="Calibri" charset="0"/>
              <a:ea typeface="Calibri" charset="0"/>
              <a:cs typeface="Calibri" charset="0"/>
            </a:endParaRPr>
          </a:p>
          <a:p>
            <a:r>
              <a:rPr lang="en-US" dirty="0" err="1">
                <a:latin typeface="Calibri" charset="0"/>
                <a:ea typeface="Calibri" charset="0"/>
                <a:cs typeface="Calibri" charset="0"/>
              </a:rPr>
              <a:t>Tsirlin</a:t>
            </a:r>
            <a:r>
              <a:rPr lang="en-US" dirty="0">
                <a:latin typeface="Calibri" charset="0"/>
                <a:ea typeface="Calibri" charset="0"/>
                <a:cs typeface="Calibri" charset="0"/>
              </a:rPr>
              <a:t> I, </a:t>
            </a:r>
            <a:r>
              <a:rPr lang="en-US" dirty="0">
                <a:solidFill>
                  <a:srgbClr val="C00000"/>
                </a:solidFill>
                <a:latin typeface="Calibri" charset="0"/>
                <a:ea typeface="Calibri" charset="0"/>
                <a:cs typeface="Calibri" charset="0"/>
              </a:rPr>
              <a:t>Wilcox LM</a:t>
            </a:r>
            <a:r>
              <a:rPr lang="en-US" dirty="0">
                <a:latin typeface="Calibri" charset="0"/>
                <a:ea typeface="Calibri" charset="0"/>
                <a:cs typeface="Calibri" charset="0"/>
              </a:rPr>
              <a:t>, Allison RS (2016) Size matters: Perceived depth magnitude varies with stimulus height.</a:t>
            </a:r>
            <a:r>
              <a:rPr lang="en-US" i="1" dirty="0">
                <a:latin typeface="Calibri" charset="0"/>
                <a:ea typeface="Calibri" charset="0"/>
                <a:cs typeface="Calibri" charset="0"/>
              </a:rPr>
              <a:t> Vision Research, 123, </a:t>
            </a:r>
            <a:r>
              <a:rPr lang="en-US" dirty="0">
                <a:latin typeface="Calibri" charset="0"/>
                <a:ea typeface="Calibri" charset="0"/>
                <a:cs typeface="Calibri" charset="0"/>
              </a:rPr>
              <a:t>41-45. </a:t>
            </a:r>
          </a:p>
          <a:p>
            <a:endParaRPr lang="en-US" dirty="0">
              <a:latin typeface="Calibri" charset="0"/>
              <a:ea typeface="Calibri" charset="0"/>
              <a:cs typeface="Calibri" charset="0"/>
            </a:endParaRPr>
          </a:p>
          <a:p>
            <a:endParaRPr lang="en-US" dirty="0">
              <a:latin typeface="Calibri" charset="0"/>
              <a:ea typeface="Calibri" charset="0"/>
              <a:cs typeface="Calibri" charset="0"/>
            </a:endParaRPr>
          </a:p>
        </p:txBody>
      </p:sp>
      <p:pic>
        <p:nvPicPr>
          <p:cNvPr id="6" name="Picture 5"/>
          <p:cNvPicPr>
            <a:picLocks noChangeAspect="1"/>
          </p:cNvPicPr>
          <p:nvPr/>
        </p:nvPicPr>
        <p:blipFill>
          <a:blip r:embed="rId2"/>
          <a:stretch>
            <a:fillRect/>
          </a:stretch>
        </p:blipFill>
        <p:spPr>
          <a:xfrm>
            <a:off x="1001252" y="4620660"/>
            <a:ext cx="4855494" cy="3642731"/>
          </a:xfrm>
          <a:prstGeom prst="rect">
            <a:avLst/>
          </a:prstGeom>
          <a:ln>
            <a:solidFill>
              <a:schemeClr val="tx1"/>
            </a:solidFill>
          </a:ln>
        </p:spPr>
      </p:pic>
      <p:sp>
        <p:nvSpPr>
          <p:cNvPr id="7" name="TextBox 6"/>
          <p:cNvSpPr txBox="1"/>
          <p:nvPr/>
        </p:nvSpPr>
        <p:spPr>
          <a:xfrm>
            <a:off x="740801" y="3733800"/>
            <a:ext cx="5616786" cy="646331"/>
          </a:xfrm>
          <a:prstGeom prst="rect">
            <a:avLst/>
          </a:prstGeom>
          <a:solidFill>
            <a:schemeClr val="bg1">
              <a:lumMod val="85000"/>
            </a:schemeClr>
          </a:solidFill>
          <a:ln>
            <a:solidFill>
              <a:srgbClr val="C00000"/>
            </a:solidFill>
          </a:ln>
        </p:spPr>
        <p:txBody>
          <a:bodyPr wrap="square" rtlCol="0">
            <a:spAutoFit/>
          </a:bodyPr>
          <a:lstStyle/>
          <a:p>
            <a:r>
              <a:rPr lang="en-US" sz="1200" dirty="0" smtClean="0"/>
              <a:t>Below: </a:t>
            </a:r>
            <a:r>
              <a:rPr lang="en-US" sz="1200" dirty="0" smtClean="0">
                <a:solidFill>
                  <a:srgbClr val="C00000"/>
                </a:solidFill>
              </a:rPr>
              <a:t>*</a:t>
            </a:r>
            <a:r>
              <a:rPr lang="en-US" sz="1200" dirty="0" err="1" smtClean="0">
                <a:solidFill>
                  <a:srgbClr val="C00000"/>
                </a:solidFill>
              </a:rPr>
              <a:t>Yasmeenah</a:t>
            </a:r>
            <a:r>
              <a:rPr lang="en-US" sz="1200" dirty="0" smtClean="0">
                <a:solidFill>
                  <a:srgbClr val="C00000"/>
                </a:solidFill>
              </a:rPr>
              <a:t> El-</a:t>
            </a:r>
            <a:r>
              <a:rPr lang="en-US" sz="1200" dirty="0" err="1">
                <a:solidFill>
                  <a:srgbClr val="C00000"/>
                </a:solidFill>
              </a:rPr>
              <a:t>Z</a:t>
            </a:r>
            <a:r>
              <a:rPr lang="en-US" sz="1200" dirty="0" err="1" smtClean="0">
                <a:solidFill>
                  <a:srgbClr val="C00000"/>
                </a:solidFill>
              </a:rPr>
              <a:t>ein</a:t>
            </a:r>
            <a:r>
              <a:rPr lang="en-US" sz="1200" dirty="0"/>
              <a:t>, </a:t>
            </a:r>
            <a:r>
              <a:rPr lang="en-US" sz="1200" dirty="0" smtClean="0"/>
              <a:t>student of </a:t>
            </a:r>
            <a:r>
              <a:rPr lang="en-US" sz="1200" dirty="0" smtClean="0">
                <a:solidFill>
                  <a:srgbClr val="C00000"/>
                </a:solidFill>
              </a:rPr>
              <a:t>Dr. Laurence Harris</a:t>
            </a:r>
            <a:r>
              <a:rPr lang="en-US" sz="1200" dirty="0" smtClean="0"/>
              <a:t>, stands </a:t>
            </a:r>
            <a:r>
              <a:rPr lang="en-US" sz="1200" dirty="0"/>
              <a:t>in front of the Tumbling Room. She will be using this device to look at the effect of background motion on the visibility of stationary objects.</a:t>
            </a:r>
          </a:p>
        </p:txBody>
      </p:sp>
      <p:sp>
        <p:nvSpPr>
          <p:cNvPr id="8"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4</a:t>
            </a:r>
            <a:endParaRPr dirty="0"/>
          </a:p>
        </p:txBody>
      </p:sp>
    </p:spTree>
    <p:extLst>
      <p:ext uri="{BB962C8B-B14F-4D97-AF65-F5344CB8AC3E}">
        <p14:creationId xmlns:p14="http://schemas.microsoft.com/office/powerpoint/2010/main" val="17358573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1382" y="609600"/>
            <a:ext cx="6622540" cy="553998"/>
          </a:xfrm>
          <a:prstGeom prst="rect">
            <a:avLst/>
          </a:prstGeom>
        </p:spPr>
        <p:txBody>
          <a:bodyPr vert="horz" wrap="square" lIns="0" tIns="0" rIns="0" bIns="0" rtlCol="0">
            <a:spAutoFit/>
          </a:bodyPr>
          <a:lstStyle/>
          <a:p>
            <a:pPr marL="402590">
              <a:lnSpc>
                <a:spcPct val="100000"/>
              </a:lnSpc>
            </a:pPr>
            <a:r>
              <a:rPr lang="en-CA" spc="-20" dirty="0" smtClean="0"/>
              <a:t>Research Accomplishments</a:t>
            </a:r>
            <a:endParaRPr spc="-20" dirty="0"/>
          </a:p>
        </p:txBody>
      </p:sp>
      <p:sp>
        <p:nvSpPr>
          <p:cNvPr id="4" name="object 4"/>
          <p:cNvSpPr txBox="1"/>
          <p:nvPr/>
        </p:nvSpPr>
        <p:spPr>
          <a:xfrm>
            <a:off x="762000" y="1524000"/>
            <a:ext cx="5581650" cy="6832640"/>
          </a:xfrm>
          <a:prstGeom prst="rect">
            <a:avLst/>
          </a:prstGeom>
        </p:spPr>
        <p:txBody>
          <a:bodyPr vert="horz" wrap="square" lIns="0" tIns="0" rIns="0" bIns="0" rtlCol="0">
            <a:spAutoFit/>
          </a:bodyPr>
          <a:lstStyle/>
          <a:p>
            <a:pPr marL="1457325">
              <a:lnSpc>
                <a:spcPct val="100000"/>
              </a:lnSpc>
            </a:pPr>
            <a:r>
              <a:rPr sz="2400" spc="35" dirty="0" smtClean="0">
                <a:latin typeface="Arial"/>
                <a:cs typeface="Arial"/>
              </a:rPr>
              <a:t>Cli</a:t>
            </a:r>
            <a:r>
              <a:rPr lang="en-CA" sz="2400" spc="35" dirty="0" err="1" smtClean="0">
                <a:latin typeface="Arial"/>
                <a:cs typeface="Arial"/>
              </a:rPr>
              <a:t>nical</a:t>
            </a:r>
            <a:r>
              <a:rPr lang="en-CA" sz="2400" spc="35" dirty="0" smtClean="0">
                <a:latin typeface="Arial"/>
                <a:cs typeface="Arial"/>
              </a:rPr>
              <a:t> Psychology</a:t>
            </a:r>
          </a:p>
          <a:p>
            <a:endParaRPr lang="en-US" sz="1200" dirty="0" smtClean="0"/>
          </a:p>
          <a:p>
            <a:r>
              <a:rPr lang="en-US" sz="1200" dirty="0">
                <a:solidFill>
                  <a:srgbClr val="C00000"/>
                </a:solidFill>
              </a:rPr>
              <a:t>Angus, L</a:t>
            </a:r>
            <a:r>
              <a:rPr lang="en-US" sz="1200" dirty="0"/>
              <a:t>., </a:t>
            </a:r>
            <a:r>
              <a:rPr lang="en-US" sz="1200" dirty="0" err="1"/>
              <a:t>Boritz,T</a:t>
            </a:r>
            <a:r>
              <a:rPr lang="en-US" sz="1200" dirty="0"/>
              <a:t>., </a:t>
            </a:r>
            <a:r>
              <a:rPr lang="en-US" sz="1200" dirty="0" smtClean="0">
                <a:solidFill>
                  <a:srgbClr val="C00000"/>
                </a:solidFill>
              </a:rPr>
              <a:t>*</a:t>
            </a:r>
            <a:r>
              <a:rPr lang="en-US" sz="1200" dirty="0" err="1" smtClean="0">
                <a:solidFill>
                  <a:srgbClr val="C00000"/>
                </a:solidFill>
              </a:rPr>
              <a:t>Bryntwick</a:t>
            </a:r>
            <a:r>
              <a:rPr lang="en-US" sz="1200" dirty="0">
                <a:solidFill>
                  <a:srgbClr val="C00000"/>
                </a:solidFill>
              </a:rPr>
              <a:t>, E</a:t>
            </a:r>
            <a:r>
              <a:rPr lang="en-US" sz="1200" dirty="0"/>
              <a:t>., </a:t>
            </a:r>
            <a:r>
              <a:rPr lang="en-US" sz="1200" dirty="0" smtClean="0">
                <a:solidFill>
                  <a:srgbClr val="C00000"/>
                </a:solidFill>
              </a:rPr>
              <a:t>*Carpenter</a:t>
            </a:r>
            <a:r>
              <a:rPr lang="en-US" sz="1200" dirty="0">
                <a:solidFill>
                  <a:srgbClr val="C00000"/>
                </a:solidFill>
              </a:rPr>
              <a:t>, N., </a:t>
            </a:r>
            <a:r>
              <a:rPr lang="en-US" sz="1200" dirty="0" smtClean="0">
                <a:solidFill>
                  <a:srgbClr val="C00000"/>
                </a:solidFill>
              </a:rPr>
              <a:t>*Macaulay</a:t>
            </a:r>
            <a:r>
              <a:rPr lang="en-US" sz="1200" dirty="0">
                <a:solidFill>
                  <a:srgbClr val="C00000"/>
                </a:solidFill>
              </a:rPr>
              <a:t>, C. &amp; </a:t>
            </a:r>
            <a:r>
              <a:rPr lang="en-US" sz="1200" dirty="0" smtClean="0">
                <a:solidFill>
                  <a:srgbClr val="C00000"/>
                </a:solidFill>
              </a:rPr>
              <a:t>*</a:t>
            </a:r>
            <a:r>
              <a:rPr lang="en-US" sz="1200" dirty="0" err="1" smtClean="0">
                <a:solidFill>
                  <a:srgbClr val="C00000"/>
                </a:solidFill>
              </a:rPr>
              <a:t>Khattra</a:t>
            </a:r>
            <a:r>
              <a:rPr lang="en-US" sz="1200" dirty="0">
                <a:solidFill>
                  <a:srgbClr val="C00000"/>
                </a:solidFill>
              </a:rPr>
              <a:t>, J</a:t>
            </a:r>
            <a:r>
              <a:rPr lang="en-US" sz="1200" dirty="0"/>
              <a:t>. (2016). The Narrative-Emotion Process Coding System 2.0 : A multi-methodological approach to identifying and assessing narrative-emotion process markers in psychotherapy. </a:t>
            </a:r>
            <a:r>
              <a:rPr lang="en-US" sz="1200" i="1" dirty="0"/>
              <a:t>Psychotherapy Research. </a:t>
            </a:r>
            <a:endParaRPr lang="en-US" sz="1200" i="1" dirty="0" smtClean="0"/>
          </a:p>
          <a:p>
            <a:endParaRPr lang="en-US" sz="1200" dirty="0"/>
          </a:p>
          <a:p>
            <a:r>
              <a:rPr lang="en-US" sz="1200" dirty="0" smtClean="0">
                <a:solidFill>
                  <a:srgbClr val="C00000"/>
                </a:solidFill>
              </a:rPr>
              <a:t>*</a:t>
            </a:r>
            <a:r>
              <a:rPr lang="en-US" sz="1200" dirty="0" err="1" smtClean="0">
                <a:solidFill>
                  <a:srgbClr val="C00000"/>
                </a:solidFill>
              </a:rPr>
              <a:t>Aviram</a:t>
            </a:r>
            <a:r>
              <a:rPr lang="en-US" sz="1200" dirty="0">
                <a:solidFill>
                  <a:srgbClr val="C00000"/>
                </a:solidFill>
              </a:rPr>
              <a:t>, A., </a:t>
            </a:r>
            <a:r>
              <a:rPr lang="en-US" sz="1200" dirty="0" err="1">
                <a:solidFill>
                  <a:srgbClr val="C00000"/>
                </a:solidFill>
              </a:rPr>
              <a:t>Westra</a:t>
            </a:r>
            <a:r>
              <a:rPr lang="en-US" sz="1200" dirty="0">
                <a:solidFill>
                  <a:srgbClr val="C00000"/>
                </a:solidFill>
              </a:rPr>
              <a:t>, H.A</a:t>
            </a:r>
            <a:r>
              <a:rPr lang="en-US" sz="1200" dirty="0"/>
              <a:t>., </a:t>
            </a:r>
            <a:r>
              <a:rPr lang="en-US" sz="1200" dirty="0" err="1"/>
              <a:t>Constantino</a:t>
            </a:r>
            <a:r>
              <a:rPr lang="en-US" sz="1200" dirty="0"/>
              <a:t>. M.J., &amp; Antony, M.M. (2016). Responsive management of early </a:t>
            </a:r>
            <a:r>
              <a:rPr lang="en-US" sz="1200" dirty="0" smtClean="0"/>
              <a:t>resistance </a:t>
            </a:r>
            <a:r>
              <a:rPr lang="en-US" sz="1200" dirty="0"/>
              <a:t>in cognitive behavioral therapy for generalized anxiety disorder. </a:t>
            </a:r>
            <a:r>
              <a:rPr lang="en-US" sz="1200" i="1" dirty="0"/>
              <a:t>Journal of Consulting and </a:t>
            </a:r>
            <a:r>
              <a:rPr lang="en-US" sz="1200" i="1" dirty="0" smtClean="0"/>
              <a:t>Clinical </a:t>
            </a:r>
            <a:r>
              <a:rPr lang="en-US" sz="1200" i="1" dirty="0"/>
              <a:t>Psychology, 84(9), 783-794. </a:t>
            </a:r>
            <a:r>
              <a:rPr lang="en-US" sz="1200" dirty="0"/>
              <a:t> </a:t>
            </a:r>
          </a:p>
          <a:p>
            <a:r>
              <a:rPr lang="en-CA" sz="1200" dirty="0"/>
              <a:t> </a:t>
            </a:r>
            <a:endParaRPr lang="en-US" sz="1200" u="sng" dirty="0"/>
          </a:p>
          <a:p>
            <a:r>
              <a:rPr lang="en-CA" sz="1200" dirty="0" smtClean="0">
                <a:solidFill>
                  <a:srgbClr val="C00000"/>
                </a:solidFill>
              </a:rPr>
              <a:t>*</a:t>
            </a:r>
            <a:r>
              <a:rPr lang="en-CA" sz="1200" dirty="0" err="1" smtClean="0">
                <a:solidFill>
                  <a:srgbClr val="C00000"/>
                </a:solidFill>
              </a:rPr>
              <a:t>Azam</a:t>
            </a:r>
            <a:r>
              <a:rPr lang="en-CA" sz="1200" dirty="0">
                <a:solidFill>
                  <a:srgbClr val="C00000"/>
                </a:solidFill>
              </a:rPr>
              <a:t>, M.A., Katz, J</a:t>
            </a:r>
            <a:r>
              <a:rPr lang="en-CA" sz="1200" b="1" dirty="0"/>
              <a:t>.</a:t>
            </a:r>
            <a:r>
              <a:rPr lang="en-CA" sz="1200" dirty="0"/>
              <a:t>, </a:t>
            </a:r>
            <a:r>
              <a:rPr lang="en-CA" sz="1200" dirty="0" err="1"/>
              <a:t>Mohabir</a:t>
            </a:r>
            <a:r>
              <a:rPr lang="en-CA" sz="1200" dirty="0"/>
              <a:t>, V., &amp; </a:t>
            </a:r>
            <a:r>
              <a:rPr lang="en-CA" sz="1200" dirty="0" err="1"/>
              <a:t>Ritvo</a:t>
            </a:r>
            <a:r>
              <a:rPr lang="en-CA" sz="1200" dirty="0"/>
              <a:t>, P. (2016). Individuals with tension and migraine headaches exhibit increased heart rate variability during post-stress mindfulness meditation practice but not during a post-stress control condition – A randomized, controlled experiment. </a:t>
            </a:r>
            <a:r>
              <a:rPr lang="en-CA" sz="1200" i="1" dirty="0"/>
              <a:t>International Journal of Psychophysiology</a:t>
            </a:r>
            <a:r>
              <a:rPr lang="en-CA" sz="1200" dirty="0"/>
              <a:t>, Dec., </a:t>
            </a:r>
            <a:r>
              <a:rPr lang="en-CA" sz="1200" i="1" dirty="0"/>
              <a:t>110</a:t>
            </a:r>
            <a:r>
              <a:rPr lang="en-CA" sz="1200" dirty="0"/>
              <a:t>, 66-74. </a:t>
            </a:r>
            <a:endParaRPr lang="en-CA" sz="1200" dirty="0" smtClean="0"/>
          </a:p>
          <a:p>
            <a:endParaRPr lang="en-CA" sz="1200" dirty="0"/>
          </a:p>
          <a:p>
            <a:pPr lvl="0"/>
            <a:r>
              <a:rPr lang="en-CA" sz="1200" dirty="0">
                <a:solidFill>
                  <a:srgbClr val="FF0000"/>
                </a:solidFill>
              </a:rPr>
              <a:t>*</a:t>
            </a:r>
            <a:r>
              <a:rPr lang="en-CA" sz="1200" dirty="0">
                <a:solidFill>
                  <a:srgbClr val="C00000"/>
                </a:solidFill>
              </a:rPr>
              <a:t>Baker, S.W., </a:t>
            </a:r>
            <a:r>
              <a:rPr lang="en-CA" sz="1200" dirty="0" err="1"/>
              <a:t>Vieweg</a:t>
            </a:r>
            <a:r>
              <a:rPr lang="en-CA" sz="1200" dirty="0"/>
              <a:t>, P., Gao, F.Q., </a:t>
            </a:r>
            <a:r>
              <a:rPr lang="en-CA" sz="1200" dirty="0" err="1"/>
              <a:t>Gilboa</a:t>
            </a:r>
            <a:r>
              <a:rPr lang="en-CA" sz="1200" dirty="0"/>
              <a:t>, A., </a:t>
            </a:r>
            <a:r>
              <a:rPr lang="en-CA" sz="1200" dirty="0" err="1"/>
              <a:t>Wolbers</a:t>
            </a:r>
            <a:r>
              <a:rPr lang="en-CA" sz="1200" dirty="0"/>
              <a:t>, T., Black, S.E., &amp; </a:t>
            </a:r>
            <a:r>
              <a:rPr lang="en-CA" sz="1200" dirty="0">
                <a:solidFill>
                  <a:srgbClr val="C00000"/>
                </a:solidFill>
              </a:rPr>
              <a:t>Rosenbaum, R.S</a:t>
            </a:r>
            <a:r>
              <a:rPr lang="en-CA" sz="1200" b="1" dirty="0"/>
              <a:t>.</a:t>
            </a:r>
            <a:r>
              <a:rPr lang="en-CA" sz="1200" dirty="0"/>
              <a:t> (2016). A necessary role for the dentate </a:t>
            </a:r>
            <a:r>
              <a:rPr lang="en-CA" sz="1200" dirty="0" err="1"/>
              <a:t>gyrus</a:t>
            </a:r>
            <a:r>
              <a:rPr lang="en-CA" sz="1200" dirty="0"/>
              <a:t> of the hippocampus in pattern separation in humans. </a:t>
            </a:r>
            <a:r>
              <a:rPr lang="en-CA" sz="1200" i="1" dirty="0"/>
              <a:t>Current Biology, 26,</a:t>
            </a:r>
            <a:r>
              <a:rPr lang="en-CA" sz="1200" dirty="0"/>
              <a:t> 2629-2634.</a:t>
            </a:r>
            <a:endParaRPr lang="en-US" sz="1200" dirty="0"/>
          </a:p>
          <a:p>
            <a:endParaRPr lang="en-US" sz="1200" dirty="0"/>
          </a:p>
          <a:p>
            <a:pPr lvl="0"/>
            <a:r>
              <a:rPr lang="en-CA" sz="1200" dirty="0">
                <a:solidFill>
                  <a:srgbClr val="C00000"/>
                </a:solidFill>
              </a:rPr>
              <a:t>*Carson, N., </a:t>
            </a:r>
            <a:r>
              <a:rPr lang="en-CA" sz="1200" dirty="0"/>
              <a:t>Murphy, K.J., </a:t>
            </a:r>
            <a:r>
              <a:rPr lang="en-CA" sz="1200" dirty="0" err="1"/>
              <a:t>Moscovitch</a:t>
            </a:r>
            <a:r>
              <a:rPr lang="en-CA" sz="1200" dirty="0"/>
              <a:t>, M., &amp; </a:t>
            </a:r>
            <a:r>
              <a:rPr lang="en-CA" sz="1200" dirty="0">
                <a:solidFill>
                  <a:srgbClr val="C00000"/>
                </a:solidFill>
              </a:rPr>
              <a:t>Rosenbaum, R.S</a:t>
            </a:r>
            <a:r>
              <a:rPr lang="en-CA" sz="1200" b="1" dirty="0">
                <a:solidFill>
                  <a:srgbClr val="C00000"/>
                </a:solidFill>
              </a:rPr>
              <a:t>.</a:t>
            </a:r>
            <a:r>
              <a:rPr lang="en-CA" sz="1200" dirty="0">
                <a:solidFill>
                  <a:srgbClr val="C00000"/>
                </a:solidFill>
              </a:rPr>
              <a:t> </a:t>
            </a:r>
            <a:r>
              <a:rPr lang="en-CA" sz="1200" dirty="0"/>
              <a:t>(2016). The influence of the self-reference effect on enhancing memory in older adults.</a:t>
            </a:r>
            <a:r>
              <a:rPr lang="en-CA" sz="1200" i="1" dirty="0"/>
              <a:t> Memory, </a:t>
            </a:r>
            <a:r>
              <a:rPr lang="en-CA" sz="1200" dirty="0"/>
              <a:t>24, 1157-1172</a:t>
            </a:r>
            <a:r>
              <a:rPr lang="en-CA" sz="1200" dirty="0" smtClean="0"/>
              <a:t>.</a:t>
            </a:r>
          </a:p>
          <a:p>
            <a:pPr lvl="0"/>
            <a:endParaRPr lang="en-CA" sz="1200" dirty="0"/>
          </a:p>
          <a:p>
            <a:r>
              <a:rPr lang="en-US" sz="1200" dirty="0">
                <a:solidFill>
                  <a:srgbClr val="C00000"/>
                </a:solidFill>
              </a:rPr>
              <a:t>*</a:t>
            </a:r>
            <a:r>
              <a:rPr lang="en-US" sz="1200" dirty="0" err="1">
                <a:solidFill>
                  <a:srgbClr val="C00000"/>
                </a:solidFill>
              </a:rPr>
              <a:t>Colosimo</a:t>
            </a:r>
            <a:r>
              <a:rPr lang="en-US" sz="1200" dirty="0">
                <a:solidFill>
                  <a:srgbClr val="C00000"/>
                </a:solidFill>
              </a:rPr>
              <a:t>, K., </a:t>
            </a:r>
            <a:r>
              <a:rPr lang="en-US" sz="1200" dirty="0" err="1"/>
              <a:t>Nissim</a:t>
            </a:r>
            <a:r>
              <a:rPr lang="en-US" sz="1200" dirty="0"/>
              <a:t>, R., </a:t>
            </a:r>
            <a:r>
              <a:rPr lang="en-US" sz="1200" dirty="0" err="1">
                <a:solidFill>
                  <a:srgbClr val="C00000"/>
                </a:solidFill>
              </a:rPr>
              <a:t>Pos</a:t>
            </a:r>
            <a:r>
              <a:rPr lang="en-US" sz="1200" dirty="0">
                <a:solidFill>
                  <a:srgbClr val="C00000"/>
                </a:solidFill>
              </a:rPr>
              <a:t>, A. E</a:t>
            </a:r>
            <a:r>
              <a:rPr lang="en-US" sz="1200" dirty="0"/>
              <a:t>., Hales, S., Zimmerman C., Rodin, G (in press).” Double awareness" in psychotherapy for patients living with advanced cancer. </a:t>
            </a:r>
            <a:r>
              <a:rPr lang="en-US" sz="1200" i="1" dirty="0"/>
              <a:t>Journal of Psychotherapy Integration</a:t>
            </a:r>
            <a:r>
              <a:rPr lang="en-US" sz="1200" dirty="0"/>
              <a:t>. </a:t>
            </a:r>
          </a:p>
          <a:p>
            <a:endParaRPr lang="en-US" sz="1200" dirty="0"/>
          </a:p>
          <a:p>
            <a:pPr marL="0" lvl="1"/>
            <a:r>
              <a:rPr lang="en-US" sz="1200" dirty="0" smtClean="0">
                <a:solidFill>
                  <a:srgbClr val="C00000"/>
                </a:solidFill>
              </a:rPr>
              <a:t>*</a:t>
            </a:r>
            <a:r>
              <a:rPr lang="en-US" sz="1200" dirty="0" err="1" smtClean="0">
                <a:solidFill>
                  <a:srgbClr val="C00000"/>
                </a:solidFill>
              </a:rPr>
              <a:t>Fashler</a:t>
            </a:r>
            <a:r>
              <a:rPr lang="en-US" sz="1200" dirty="0">
                <a:solidFill>
                  <a:srgbClr val="C00000"/>
                </a:solidFill>
              </a:rPr>
              <a:t>, S., &amp; Katz, </a:t>
            </a:r>
            <a:r>
              <a:rPr lang="en-US" sz="1200" dirty="0">
                <a:solidFill>
                  <a:srgbClr val="FF0000"/>
                </a:solidFill>
              </a:rPr>
              <a:t>J</a:t>
            </a:r>
            <a:r>
              <a:rPr lang="en-US" sz="1200" b="1" dirty="0"/>
              <a:t>. </a:t>
            </a:r>
            <a:r>
              <a:rPr lang="en-US" sz="1200" dirty="0"/>
              <a:t>(2016).  Keeping an eye on pain: Investigating visual attention biases in individuals with chronic pain using eye-tracking methodology. </a:t>
            </a:r>
            <a:r>
              <a:rPr lang="en-US" sz="1200" i="1" dirty="0"/>
              <a:t>Journal of Pain Research</a:t>
            </a:r>
            <a:r>
              <a:rPr lang="en-US" sz="1200" dirty="0"/>
              <a:t>, </a:t>
            </a:r>
            <a:r>
              <a:rPr lang="en-CA" sz="1200" i="1" dirty="0"/>
              <a:t>9,</a:t>
            </a:r>
            <a:r>
              <a:rPr lang="en-CA" sz="1200" dirty="0"/>
              <a:t> 551–561. </a:t>
            </a:r>
            <a:endParaRPr lang="en-CA" sz="1200" dirty="0" smtClean="0"/>
          </a:p>
          <a:p>
            <a:endParaRPr lang="en-US" sz="1200" dirty="0" smtClean="0">
              <a:ea typeface="Arial" charset="0"/>
              <a:cs typeface="Arial" charset="0"/>
            </a:endParaRPr>
          </a:p>
          <a:p>
            <a:r>
              <a:rPr lang="en-US" sz="1200" dirty="0">
                <a:solidFill>
                  <a:srgbClr val="C00000"/>
                </a:solidFill>
                <a:ea typeface="Arial" charset="0"/>
                <a:cs typeface="Arial" charset="0"/>
              </a:rPr>
              <a:t>*</a:t>
            </a:r>
            <a:r>
              <a:rPr lang="en-US" sz="1200" dirty="0" err="1">
                <a:solidFill>
                  <a:srgbClr val="C00000"/>
                </a:solidFill>
                <a:ea typeface="Arial" charset="0"/>
                <a:cs typeface="Arial" charset="0"/>
              </a:rPr>
              <a:t>Fernandes</a:t>
            </a:r>
            <a:r>
              <a:rPr lang="en-US" sz="1200" dirty="0">
                <a:solidFill>
                  <a:srgbClr val="C00000"/>
                </a:solidFill>
                <a:ea typeface="Arial" charset="0"/>
                <a:cs typeface="Arial" charset="0"/>
              </a:rPr>
              <a:t>, H., </a:t>
            </a:r>
            <a:r>
              <a:rPr lang="en-US" sz="1200" dirty="0">
                <a:solidFill>
                  <a:srgbClr val="FF0000"/>
                </a:solidFill>
                <a:ea typeface="Arial" charset="0"/>
                <a:cs typeface="Arial" charset="0"/>
              </a:rPr>
              <a:t>Park, N.W., </a:t>
            </a:r>
            <a:r>
              <a:rPr lang="en-US" sz="1200" dirty="0">
                <a:ea typeface="Arial" charset="0"/>
                <a:cs typeface="Arial" charset="0"/>
              </a:rPr>
              <a:t>&amp; Almeida, Q. (2016). The effects of practice and delays on tool-related motor skill learning and retention in Parkinson’s disease. Presented at the Canadian Society for Psychomotor Learning and Sport Psychology (SCAPPS), Waterloo, Ontario, Canada.</a:t>
            </a:r>
          </a:p>
          <a:p>
            <a:endParaRPr lang="en-US" sz="1200" dirty="0" smtClean="0">
              <a:ea typeface="Arial" charset="0"/>
              <a:cs typeface="Arial" charset="0"/>
            </a:endParaRPr>
          </a:p>
        </p:txBody>
      </p:sp>
      <p:sp>
        <p:nvSpPr>
          <p:cNvPr id="5"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5</a:t>
            </a:r>
            <a:endParaRPr dirty="0"/>
          </a:p>
        </p:txBody>
      </p:sp>
    </p:spTree>
    <p:extLst>
      <p:ext uri="{BB962C8B-B14F-4D97-AF65-F5344CB8AC3E}">
        <p14:creationId xmlns:p14="http://schemas.microsoft.com/office/powerpoint/2010/main" val="13875619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8316</TotalTime>
  <Words>9095</Words>
  <Application>Microsoft Office PowerPoint</Application>
  <PresentationFormat>On-screen Show (4:3)</PresentationFormat>
  <Paragraphs>1221</Paragraphs>
  <Slides>63</Slides>
  <Notes>21</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PowerPoint Presentation</vt:lpstr>
      <vt:lpstr>Welcome From The Chair</vt:lpstr>
      <vt:lpstr>Table of Contents</vt:lpstr>
      <vt:lpstr>Table of Contents</vt:lpstr>
      <vt:lpstr>Research Accomplishments</vt:lpstr>
      <vt:lpstr>Research Accomplishments</vt:lpstr>
      <vt:lpstr>Research Accomplishments</vt:lpstr>
      <vt:lpstr>Research Accomplishments</vt:lpstr>
      <vt:lpstr>Research Accomplishments</vt:lpstr>
      <vt:lpstr>PowerPoint Presentation</vt:lpstr>
      <vt:lpstr>Research Accomplishments</vt:lpstr>
      <vt:lpstr>Research Accomplishments</vt:lpstr>
      <vt:lpstr>Research Accomplishments</vt:lpstr>
      <vt:lpstr>Research Accomplishments</vt:lpstr>
      <vt:lpstr>Research Accomplishments</vt:lpstr>
      <vt:lpstr>Research Accomplishments</vt:lpstr>
      <vt:lpstr>Research Accomplishments</vt:lpstr>
      <vt:lpstr>Research Accomplishments</vt:lpstr>
      <vt:lpstr>Research Accomplishments</vt:lpstr>
      <vt:lpstr>Research Accomplishments</vt:lpstr>
      <vt:lpstr>Research Accomplishments</vt:lpstr>
      <vt:lpstr>Research Accomplishments</vt:lpstr>
      <vt:lpstr>Research Accomplishments</vt:lpstr>
      <vt:lpstr>Research Accomplishments</vt:lpstr>
      <vt:lpstr>New Faculty</vt:lpstr>
      <vt:lpstr>Faculty Awards</vt:lpstr>
      <vt:lpstr>Faculty Awards</vt:lpstr>
      <vt:lpstr>Faculty Awards</vt:lpstr>
      <vt:lpstr>Faculty Awards</vt:lpstr>
      <vt:lpstr>Faculty Awards</vt:lpstr>
      <vt:lpstr>Faculty Awards</vt:lpstr>
      <vt:lpstr>Faculty Awards</vt:lpstr>
      <vt:lpstr>Faculty Awards</vt:lpstr>
      <vt:lpstr>Faculty Awards</vt:lpstr>
      <vt:lpstr>Faculty Awards</vt:lpstr>
      <vt:lpstr>Faculty Awards</vt:lpstr>
      <vt:lpstr>Faculty Awards</vt:lpstr>
      <vt:lpstr>Faculty Awards</vt:lpstr>
      <vt:lpstr>Organized Research Units</vt:lpstr>
      <vt:lpstr>Organized Research Units</vt:lpstr>
      <vt:lpstr>Organized Research Units</vt:lpstr>
      <vt:lpstr>PowerPoint Presentation</vt:lpstr>
      <vt:lpstr>PowerPoint Presentation</vt:lpstr>
      <vt:lpstr>PowerPoint Presentation</vt:lpstr>
      <vt:lpstr>PowerPoint Presentation</vt:lpstr>
      <vt:lpstr>Research in the Community</vt:lpstr>
      <vt:lpstr>Research in the Community</vt:lpstr>
      <vt:lpstr>Emerging Researchers</vt:lpstr>
      <vt:lpstr>Emerging Researchers</vt:lpstr>
      <vt:lpstr>Emerging Researchers</vt:lpstr>
      <vt:lpstr>Emerging Researchers</vt:lpstr>
      <vt:lpstr>Emerging Researchers</vt:lpstr>
      <vt:lpstr>Emerging Researchers</vt:lpstr>
      <vt:lpstr>Emerging Researchers </vt:lpstr>
      <vt:lpstr>Emerging Researchers </vt:lpstr>
      <vt:lpstr>Experiential Learning </vt:lpstr>
      <vt:lpstr>Experiential Learning </vt:lpstr>
      <vt:lpstr>Contract Faculty Contributions</vt:lpstr>
      <vt:lpstr>Psychology Staff</vt:lpstr>
      <vt:lpstr>Partnering with Seneca College</vt:lpstr>
      <vt:lpstr>York University Psychology Clinic</vt:lpstr>
      <vt:lpstr>YUPC</vt:lpstr>
      <vt:lpstr>Editorial Team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Rajendranath Maharajh</dc:creator>
  <cp:lastModifiedBy>Raj</cp:lastModifiedBy>
  <cp:revision>558</cp:revision>
  <cp:lastPrinted>2017-01-16T22:21:16Z</cp:lastPrinted>
  <dcterms:created xsi:type="dcterms:W3CDTF">2016-03-11T09:41:54Z</dcterms:created>
  <dcterms:modified xsi:type="dcterms:W3CDTF">2017-03-02T14:45:24Z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2016-03-10T00:00:00Z</vt:filetime>
  </property>
  <property fmtid="{D5CDD505-2E9C-101B-9397-08002B2CF9AE}" pid="3" name="LastSaved">
    <vt:filetime>2016-03-11T00:00:00Z</vt:filetime>
  </property>
</Properties>
</file>