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71" r:id="rId4"/>
    <p:sldId id="270" r:id="rId5"/>
    <p:sldId id="266" r:id="rId6"/>
    <p:sldId id="268" r:id="rId7"/>
    <p:sldId id="259" r:id="rId8"/>
    <p:sldId id="267" r:id="rId9"/>
    <p:sldId id="260" r:id="rId10"/>
    <p:sldId id="264" r:id="rId11"/>
    <p:sldId id="262" r:id="rId12"/>
    <p:sldId id="263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145" autoAdjust="0"/>
  </p:normalViewPr>
  <p:slideViewPr>
    <p:cSldViewPr snapToGrid="0" snapToObjects="1">
      <p:cViewPr>
        <p:scale>
          <a:sx n="60" d="100"/>
          <a:sy n="60" d="100"/>
        </p:scale>
        <p:origin x="-272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D9C70377-B399-5645-B880-D739B7EE7881}" type="datetimeFigureOut">
              <a:rPr lang="en-US" smtClean="0"/>
              <a:t>2014-12-03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C815A21B-C526-E241-8878-0713C27F3AD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70377-B399-5645-B880-D739B7EE7881}" type="datetimeFigureOut">
              <a:rPr lang="en-US" smtClean="0"/>
              <a:t>2014-12-03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A21B-C526-E241-8878-0713C27F3AD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70377-B399-5645-B880-D739B7EE7881}" type="datetimeFigureOut">
              <a:rPr lang="en-US" smtClean="0"/>
              <a:t>2014-12-03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A21B-C526-E241-8878-0713C27F3AD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70377-B399-5645-B880-D739B7EE7881}" type="datetimeFigureOut">
              <a:rPr lang="en-US" smtClean="0"/>
              <a:t>2014-12-03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A21B-C526-E241-8878-0713C27F3A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70377-B399-5645-B880-D739B7EE7881}" type="datetimeFigureOut">
              <a:rPr lang="en-US" smtClean="0"/>
              <a:t>2014-12-03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A21B-C526-E241-8878-0713C27F3A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70377-B399-5645-B880-D739B7EE7881}" type="datetimeFigureOut">
              <a:rPr lang="en-US" smtClean="0"/>
              <a:t>2014-12-03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A21B-C526-E241-8878-0713C27F3A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70377-B399-5645-B880-D739B7EE7881}" type="datetimeFigureOut">
              <a:rPr lang="en-US" smtClean="0"/>
              <a:t>2014-12-03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A21B-C526-E241-8878-0713C27F3AD5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70377-B399-5645-B880-D739B7EE7881}" type="datetimeFigureOut">
              <a:rPr lang="en-US" smtClean="0"/>
              <a:t>2014-12-03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A21B-C526-E241-8878-0713C27F3A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70377-B399-5645-B880-D739B7EE7881}" type="datetimeFigureOut">
              <a:rPr lang="en-US" smtClean="0"/>
              <a:t>2014-12-03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A21B-C526-E241-8878-0713C27F3AD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70377-B399-5645-B880-D739B7EE7881}" type="datetimeFigureOut">
              <a:rPr lang="en-US" smtClean="0"/>
              <a:t>2014-12-03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A21B-C526-E241-8878-0713C27F3A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70377-B399-5645-B880-D739B7EE7881}" type="datetimeFigureOut">
              <a:rPr lang="en-US" smtClean="0"/>
              <a:t>2014-12-03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A21B-C526-E241-8878-0713C27F3A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70377-B399-5645-B880-D739B7EE7881}" type="datetimeFigureOut">
              <a:rPr lang="en-US" smtClean="0"/>
              <a:t>2014-12-03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A21B-C526-E241-8878-0713C27F3A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70377-B399-5645-B880-D739B7EE7881}" type="datetimeFigureOut">
              <a:rPr lang="en-US" smtClean="0"/>
              <a:t>2014-12-03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A21B-C526-E241-8878-0713C27F3A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CA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D9C70377-B399-5645-B880-D739B7EE7881}" type="datetimeFigureOut">
              <a:rPr lang="en-US" smtClean="0"/>
              <a:t>2014-12-03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C815A21B-C526-E241-8878-0713C27F3AD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70377-B399-5645-B880-D739B7EE7881}" type="datetimeFigureOut">
              <a:rPr lang="en-US" smtClean="0"/>
              <a:t>2014-12-03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A21B-C526-E241-8878-0713C27F3AD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70377-B399-5645-B880-D739B7EE7881}" type="datetimeFigureOut">
              <a:rPr lang="en-US" smtClean="0"/>
              <a:t>2014-12-03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A21B-C526-E241-8878-0713C27F3AD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70377-B399-5645-B880-D739B7EE7881}" type="datetimeFigureOut">
              <a:rPr lang="en-US" smtClean="0"/>
              <a:t>2014-12-03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A21B-C526-E241-8878-0713C27F3A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70377-B399-5645-B880-D739B7EE7881}" type="datetimeFigureOut">
              <a:rPr lang="en-US" smtClean="0"/>
              <a:t>2014-12-03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A21B-C526-E241-8878-0713C27F3A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70377-B399-5645-B880-D739B7EE7881}" type="datetimeFigureOut">
              <a:rPr lang="en-US" smtClean="0"/>
              <a:t>2014-12-03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A21B-C526-E241-8878-0713C27F3AD5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70377-B399-5645-B880-D739B7EE7881}" type="datetimeFigureOut">
              <a:rPr lang="en-US" smtClean="0"/>
              <a:t>2014-12-03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A21B-C526-E241-8878-0713C27F3AD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D9C70377-B399-5645-B880-D739B7EE7881}" type="datetimeFigureOut">
              <a:rPr lang="en-US" smtClean="0"/>
              <a:t>2014-12-03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C815A21B-C526-E241-8878-0713C27F3A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Relationship Id="rId3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Relationship Id="rId3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-647895"/>
            <a:ext cx="8225367" cy="4255531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York Psychology Research Opportunities: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Taking Full Advantage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Rebecca Pillai Riddell, </a:t>
            </a:r>
            <a:r>
              <a:rPr lang="en-US" dirty="0" err="1" smtClean="0"/>
              <a:t>CPsych</a:t>
            </a:r>
            <a:endParaRPr lang="en-US" dirty="0" smtClean="0"/>
          </a:p>
          <a:p>
            <a:r>
              <a:rPr lang="en-US" dirty="0" smtClean="0"/>
              <a:t>Associate Professor</a:t>
            </a:r>
          </a:p>
          <a:p>
            <a:r>
              <a:rPr lang="en-US" dirty="0" smtClean="0"/>
              <a:t>OUCH Laboratory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311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95911"/>
            <a:ext cx="7313613" cy="868362"/>
          </a:xfrm>
        </p:spPr>
        <p:txBody>
          <a:bodyPr/>
          <a:lstStyle/>
          <a:p>
            <a:r>
              <a:rPr lang="en-US" dirty="0" smtClean="0"/>
              <a:t>WHERE TO GO?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78" y="1344144"/>
            <a:ext cx="8781090" cy="5693727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en-US" sz="2000" b="1" u="sng" dirty="0" smtClean="0">
                <a:solidFill>
                  <a:srgbClr val="000090"/>
                </a:solidFill>
              </a:rPr>
              <a:t>Developmental Science</a:t>
            </a:r>
          </a:p>
          <a:p>
            <a:pPr marL="0" indent="0">
              <a:buNone/>
            </a:pPr>
            <a:r>
              <a:rPr lang="en-US" sz="2000" b="1" dirty="0" smtClean="0"/>
              <a:t>Ellen Bialystok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u="sng" dirty="0" smtClean="0">
                <a:solidFill>
                  <a:srgbClr val="000090"/>
                </a:solidFill>
              </a:rPr>
              <a:t>Social and Personality</a:t>
            </a:r>
          </a:p>
          <a:p>
            <a:pPr marL="0" indent="0">
              <a:buNone/>
            </a:pPr>
            <a:r>
              <a:rPr lang="en-US" sz="2000" b="1" dirty="0" smtClean="0"/>
              <a:t>Jennifer Steele</a:t>
            </a:r>
          </a:p>
          <a:p>
            <a:pPr marL="0" indent="0">
              <a:buNone/>
            </a:pPr>
            <a:r>
              <a:rPr lang="en-US" sz="2000" b="1" dirty="0" smtClean="0"/>
              <a:t>Kerry Kawakami</a:t>
            </a:r>
          </a:p>
          <a:p>
            <a:pPr marL="0" indent="0">
              <a:buNone/>
            </a:pPr>
            <a:r>
              <a:rPr lang="en-US" sz="2000" b="1" dirty="0" smtClean="0"/>
              <a:t>Richard </a:t>
            </a:r>
            <a:r>
              <a:rPr lang="en-US" sz="2000" b="1" dirty="0" err="1" smtClean="0"/>
              <a:t>Lalonde</a:t>
            </a: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Joni Sasaki</a:t>
            </a:r>
          </a:p>
          <a:p>
            <a:pPr marL="0" indent="0">
              <a:buNone/>
            </a:pPr>
            <a:r>
              <a:rPr lang="en-US" sz="2000" b="1" dirty="0" smtClean="0"/>
              <a:t>Raymond Mar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u="sng" dirty="0" smtClean="0">
                <a:solidFill>
                  <a:srgbClr val="000090"/>
                </a:solidFill>
              </a:rPr>
              <a:t>Quantitative</a:t>
            </a:r>
          </a:p>
          <a:p>
            <a:pPr marL="0" indent="0">
              <a:buNone/>
            </a:pPr>
            <a:r>
              <a:rPr lang="en-US" sz="2000" b="1" dirty="0" err="1" smtClean="0"/>
              <a:t>Jolynn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Pek</a:t>
            </a:r>
            <a:endParaRPr lang="en-US" sz="2000" b="1" dirty="0" smtClean="0"/>
          </a:p>
          <a:p>
            <a:pPr marL="0" indent="0">
              <a:buNone/>
            </a:pPr>
            <a:r>
              <a:rPr lang="en-US" sz="2000" b="1" u="sng" dirty="0" smtClean="0">
                <a:solidFill>
                  <a:srgbClr val="000090"/>
                </a:solidFill>
              </a:rPr>
              <a:t>Clinical/Clinical Developmental</a:t>
            </a:r>
          </a:p>
          <a:p>
            <a:pPr marL="0" indent="0">
              <a:buNone/>
            </a:pPr>
            <a:r>
              <a:rPr lang="en-US" sz="2000" b="1" dirty="0" smtClean="0"/>
              <a:t>Christine Till</a:t>
            </a:r>
          </a:p>
          <a:p>
            <a:pPr marL="0" indent="0">
              <a:buNone/>
            </a:pPr>
            <a:r>
              <a:rPr lang="en-US" sz="2000" b="1" dirty="0" smtClean="0"/>
              <a:t>Jennifer Mills</a:t>
            </a:r>
          </a:p>
          <a:p>
            <a:pPr marL="0" indent="0">
              <a:buNone/>
            </a:pPr>
            <a:r>
              <a:rPr lang="en-US" sz="2000" b="1" dirty="0" smtClean="0"/>
              <a:t>Rebecca Pillai Riddell</a:t>
            </a:r>
          </a:p>
          <a:p>
            <a:pPr marL="0" indent="0">
              <a:buNone/>
            </a:pPr>
            <a:r>
              <a:rPr lang="en-US" sz="2000" b="1" u="sng" dirty="0">
                <a:solidFill>
                  <a:srgbClr val="000090"/>
                </a:solidFill>
              </a:rPr>
              <a:t>BBCS</a:t>
            </a:r>
          </a:p>
          <a:p>
            <a:pPr marL="0" indent="0">
              <a:buNone/>
            </a:pPr>
            <a:r>
              <a:rPr lang="en-US" sz="2000" b="1" dirty="0"/>
              <a:t>Laurence Harris</a:t>
            </a:r>
          </a:p>
          <a:p>
            <a:pPr marL="0" indent="0">
              <a:buNone/>
            </a:pPr>
            <a:r>
              <a:rPr lang="en-US" sz="2000" b="1" dirty="0"/>
              <a:t>Richard </a:t>
            </a:r>
            <a:r>
              <a:rPr lang="en-US" sz="2000" b="1" dirty="0" smtClean="0"/>
              <a:t>Murray (maybe)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dirty="0" err="1"/>
              <a:t>Vinod</a:t>
            </a:r>
            <a:r>
              <a:rPr lang="en-US" sz="2000" b="1" dirty="0"/>
              <a:t> </a:t>
            </a:r>
            <a:r>
              <a:rPr lang="en-US" sz="2000" b="1" dirty="0" err="1"/>
              <a:t>Goel</a:t>
            </a:r>
            <a:r>
              <a:rPr lang="en-US" sz="2000" b="1" dirty="0"/>
              <a:t> Lab (Kathleen Smith)</a:t>
            </a:r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endParaRPr lang="en-US" sz="2000" b="1" dirty="0"/>
          </a:p>
        </p:txBody>
      </p:sp>
      <p:pic>
        <p:nvPicPr>
          <p:cNvPr id="5" name="Picture 4" descr="where-are-you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85796"/>
            <a:ext cx="1032735" cy="878477"/>
          </a:xfrm>
          <a:prstGeom prst="rect">
            <a:avLst/>
          </a:prstGeom>
        </p:spPr>
      </p:pic>
      <p:pic>
        <p:nvPicPr>
          <p:cNvPr id="6" name="Picture 5" descr="where-are-you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0300" y="332361"/>
            <a:ext cx="1032735" cy="878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001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Top 5 Things to DO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b="1" dirty="0" smtClean="0"/>
              <a:t>Ask yourself first: Can I do 8 hours a week for a year? </a:t>
            </a:r>
          </a:p>
          <a:p>
            <a:pPr marL="514350" indent="-514350">
              <a:buAutoNum type="arabicPeriod"/>
            </a:pPr>
            <a:r>
              <a:rPr lang="en-US" b="1" dirty="0" err="1" smtClean="0"/>
              <a:t>Throughly</a:t>
            </a:r>
            <a:r>
              <a:rPr lang="en-US" b="1" dirty="0" smtClean="0"/>
              <a:t> read the website and a few abstracts/online articles of profs you are interested in.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Submit a </a:t>
            </a:r>
            <a:r>
              <a:rPr lang="en-US" b="1" u="sng" dirty="0" smtClean="0"/>
              <a:t>specific</a:t>
            </a:r>
            <a:r>
              <a:rPr lang="en-US" b="1" dirty="0" smtClean="0"/>
              <a:t> cover letter, unofficial transcripts and resume.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Write a professional email to go along with your attachments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Follow up politely within 3 weeks</a:t>
            </a:r>
          </a:p>
          <a:p>
            <a:pPr marL="514350" indent="-514350">
              <a:buAutoNum type="arabicPeriod"/>
            </a:pPr>
            <a:endParaRPr lang="en-US" b="1" dirty="0"/>
          </a:p>
        </p:txBody>
      </p:sp>
      <p:pic>
        <p:nvPicPr>
          <p:cNvPr id="5" name="Picture 4" descr="to-do-image-298x35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9485" y="4889504"/>
            <a:ext cx="1538279" cy="181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98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Top 5 Things NOT to do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Volunteer in more than 2 labs concurrently</a:t>
            </a:r>
          </a:p>
          <a:p>
            <a:r>
              <a:rPr lang="en-US" sz="2800" b="1" dirty="0" smtClean="0"/>
              <a:t>Blanket every prof with a request to do research</a:t>
            </a:r>
          </a:p>
          <a:p>
            <a:r>
              <a:rPr lang="en-US" sz="2800" b="1" dirty="0" smtClean="0"/>
              <a:t>Approach professors in person as first point of contact</a:t>
            </a:r>
          </a:p>
          <a:p>
            <a:r>
              <a:rPr lang="en-US" sz="2800" b="1" dirty="0" smtClean="0"/>
              <a:t>Overload yourself with volunteer commitments</a:t>
            </a:r>
          </a:p>
          <a:p>
            <a:r>
              <a:rPr lang="en-US" sz="2800" b="1" dirty="0" smtClean="0"/>
              <a:t>Allow your grades to slip</a:t>
            </a:r>
          </a:p>
          <a:p>
            <a:pPr marL="0" indent="0">
              <a:buNone/>
            </a:pPr>
            <a:endParaRPr lang="en-US" sz="2800" b="1" dirty="0"/>
          </a:p>
        </p:txBody>
      </p:sp>
      <p:pic>
        <p:nvPicPr>
          <p:cNvPr id="6" name="Picture 5" descr="images-2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536" y="4995333"/>
            <a:ext cx="2081989" cy="146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542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22232"/>
            <a:ext cx="7313613" cy="868362"/>
          </a:xfrm>
        </p:spPr>
        <p:txBody>
          <a:bodyPr/>
          <a:lstStyle/>
          <a:p>
            <a:r>
              <a:rPr lang="en-US" dirty="0" smtClean="0"/>
              <a:t>Advice from your peeps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13361"/>
            <a:ext cx="8763000" cy="4699529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sz="2400" b="1" dirty="0" smtClean="0"/>
              <a:t>Grateful to 10 undergrads in the OUCH lab who offered advice </a:t>
            </a:r>
            <a:r>
              <a:rPr lang="en-US" sz="2400" b="1" dirty="0" smtClean="0"/>
              <a:t>about getting and maximizing your research volunteer experience:</a:t>
            </a:r>
            <a:endParaRPr lang="en-US" sz="2400" b="1" dirty="0"/>
          </a:p>
          <a:p>
            <a:pPr lvl="1"/>
            <a:r>
              <a:rPr lang="en-US" sz="2400" b="1" dirty="0" smtClean="0"/>
              <a:t>Attend lab meetings</a:t>
            </a:r>
          </a:p>
          <a:p>
            <a:pPr lvl="1"/>
            <a:r>
              <a:rPr lang="en-US" sz="2400" b="1" dirty="0" smtClean="0"/>
              <a:t>Join  a lab early on in your career and stick to a few labs</a:t>
            </a:r>
          </a:p>
          <a:p>
            <a:pPr lvl="1"/>
            <a:r>
              <a:rPr lang="en-US" sz="2400" b="1" dirty="0" smtClean="0"/>
              <a:t>Have a cover letter that highlights your marketable skills (attention to detail, knowing Excel, </a:t>
            </a:r>
            <a:r>
              <a:rPr lang="en-US" sz="2400" b="1" dirty="0" err="1" smtClean="0"/>
              <a:t>Powerpoint</a:t>
            </a:r>
            <a:r>
              <a:rPr lang="en-US" sz="2400" b="1" dirty="0" smtClean="0"/>
              <a:t>, SPSS, R, high grades, particular courses)</a:t>
            </a:r>
          </a:p>
          <a:p>
            <a:pPr lvl="1"/>
            <a:r>
              <a:rPr lang="en-US" sz="2400" b="1" dirty="0" smtClean="0"/>
              <a:t>Be a respectful, professional worker- impression management (eager, diligent, hard-working, positive, reliable)</a:t>
            </a:r>
          </a:p>
          <a:p>
            <a:pPr lvl="1"/>
            <a:r>
              <a:rPr lang="en-US" sz="2400" b="1" dirty="0" smtClean="0"/>
              <a:t>Appreciate Every opportunity- They are doing you a </a:t>
            </a:r>
            <a:r>
              <a:rPr lang="en-US" sz="2400" b="1" dirty="0" err="1" smtClean="0"/>
              <a:t>favour</a:t>
            </a:r>
            <a:r>
              <a:rPr lang="en-US" sz="2400" b="1" dirty="0" smtClean="0"/>
              <a:t> not vice-versa!</a:t>
            </a:r>
          </a:p>
          <a:p>
            <a:pPr lvl="1"/>
            <a:r>
              <a:rPr lang="en-US" sz="2400" b="1" dirty="0" smtClean="0"/>
              <a:t>Bond with other students in the lab – find out the range of opportunities available</a:t>
            </a:r>
          </a:p>
          <a:p>
            <a:pPr lvl="1"/>
            <a:r>
              <a:rPr lang="en-US" sz="2400" b="1" dirty="0" smtClean="0"/>
              <a:t>Don’t give up looking!!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49939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9057"/>
            <a:ext cx="7313613" cy="868362"/>
          </a:xfrm>
        </p:spPr>
        <p:txBody>
          <a:bodyPr/>
          <a:lstStyle/>
          <a:p>
            <a:r>
              <a:rPr lang="en-US" dirty="0" smtClean="0"/>
              <a:t>York Psychology is World-Class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968" y="1290641"/>
            <a:ext cx="6464594" cy="456243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Top 100 psychology department in the WORLD (only  5 universities in Canada have similar ranking)</a:t>
            </a:r>
          </a:p>
          <a:p>
            <a:r>
              <a:rPr lang="en-US" b="1" dirty="0" smtClean="0"/>
              <a:t>80 Full-time Faculty Members</a:t>
            </a:r>
          </a:p>
          <a:p>
            <a:r>
              <a:rPr lang="en-US" b="1" dirty="0" smtClean="0"/>
              <a:t>Rare Specialty </a:t>
            </a:r>
            <a:r>
              <a:rPr lang="en-US" b="1" dirty="0" smtClean="0"/>
              <a:t>areas such as Quantitative Methods and History and Theory of Psychology</a:t>
            </a:r>
          </a:p>
          <a:p>
            <a:r>
              <a:rPr lang="en-US" b="1" dirty="0" smtClean="0"/>
              <a:t>Largest University Clinical Psychology Trainin</a:t>
            </a:r>
            <a:r>
              <a:rPr lang="en-US" b="1" dirty="0" smtClean="0"/>
              <a:t>g Facility in North America (</a:t>
            </a:r>
            <a:r>
              <a:rPr lang="en-US" b="1" dirty="0" smtClean="0"/>
              <a:t>Adult </a:t>
            </a:r>
            <a:r>
              <a:rPr lang="en-US" b="1" dirty="0" smtClean="0"/>
              <a:t>and Child Clinical </a:t>
            </a:r>
            <a:r>
              <a:rPr lang="en-US" b="1" dirty="0" smtClean="0"/>
              <a:t>psychology streams)</a:t>
            </a:r>
            <a:endParaRPr lang="en-US" b="1" dirty="0" smtClean="0"/>
          </a:p>
          <a:p>
            <a:r>
              <a:rPr lang="en-US" b="1" dirty="0" smtClean="0"/>
              <a:t>Well-Established, internationally renowned leaders in  </a:t>
            </a:r>
            <a:r>
              <a:rPr lang="en-US" b="1" dirty="0" smtClean="0"/>
              <a:t>Brain </a:t>
            </a:r>
            <a:r>
              <a:rPr lang="en-US" b="1" dirty="0" err="1" smtClean="0"/>
              <a:t>Behaviour</a:t>
            </a:r>
            <a:r>
              <a:rPr lang="en-US" b="1" dirty="0" smtClean="0"/>
              <a:t> and Cognitive Science, Developmental Science and Social/Personality programs</a:t>
            </a:r>
            <a:endParaRPr lang="en-US" b="1" dirty="0"/>
          </a:p>
        </p:txBody>
      </p:sp>
      <p:pic>
        <p:nvPicPr>
          <p:cNvPr id="4" name="Picture 3" descr="images-14.jpe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6335" y="2264844"/>
            <a:ext cx="2286000" cy="2370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964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2971"/>
            <a:ext cx="9357857" cy="405606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What do you do as a research volunteer?</a:t>
            </a:r>
          </a:p>
          <a:p>
            <a:r>
              <a:rPr lang="en-US" sz="3200" b="1" dirty="0" smtClean="0"/>
              <a:t>Why get involved in research volunteering?</a:t>
            </a:r>
          </a:p>
          <a:p>
            <a:r>
              <a:rPr lang="en-US" sz="3200" b="1" dirty="0" smtClean="0"/>
              <a:t>Who should be getting involved in research volunteering?</a:t>
            </a:r>
          </a:p>
          <a:p>
            <a:r>
              <a:rPr lang="en-US" sz="3200" b="1" dirty="0" smtClean="0"/>
              <a:t>When  should you apply for research volunteering?</a:t>
            </a:r>
          </a:p>
          <a:p>
            <a:r>
              <a:rPr lang="en-US" sz="3200" b="1" dirty="0" smtClean="0"/>
              <a:t>Where should you apply for research volunteering?</a:t>
            </a:r>
            <a:endParaRPr lang="en-US" sz="3200" b="1" dirty="0"/>
          </a:p>
        </p:txBody>
      </p:sp>
      <p:pic>
        <p:nvPicPr>
          <p:cNvPr id="4" name="Picture 3" descr="images-15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299" y="149749"/>
            <a:ext cx="3611033" cy="245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181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 you do as a research volunteer?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3067" y="1735138"/>
            <a:ext cx="5054600" cy="4056062"/>
          </a:xfrm>
        </p:spPr>
        <p:txBody>
          <a:bodyPr/>
          <a:lstStyle/>
          <a:p>
            <a:r>
              <a:rPr lang="en-US" b="1" dirty="0" smtClean="0"/>
              <a:t>It depends…</a:t>
            </a:r>
          </a:p>
          <a:p>
            <a:pPr lvl="1"/>
            <a:r>
              <a:rPr lang="en-US" b="1" dirty="0" smtClean="0"/>
              <a:t>Data Entry</a:t>
            </a:r>
          </a:p>
          <a:p>
            <a:pPr lvl="1"/>
            <a:r>
              <a:rPr lang="en-US" b="1" dirty="0" smtClean="0"/>
              <a:t>Data Collection</a:t>
            </a:r>
          </a:p>
          <a:p>
            <a:pPr lvl="1"/>
            <a:r>
              <a:rPr lang="en-US" b="1" dirty="0" smtClean="0"/>
              <a:t>Data Analysis (rarely)</a:t>
            </a:r>
          </a:p>
          <a:p>
            <a:pPr lvl="1"/>
            <a:r>
              <a:rPr lang="en-US" b="1" dirty="0" smtClean="0"/>
              <a:t>Data Dissemination (rarely)</a:t>
            </a:r>
          </a:p>
          <a:p>
            <a:r>
              <a:rPr lang="en-US" b="1" dirty="0" smtClean="0"/>
              <a:t>Stepping stone to larger opportunities (paid position, independent study, </a:t>
            </a:r>
            <a:r>
              <a:rPr lang="en-US" b="1" dirty="0" err="1" smtClean="0"/>
              <a:t>honours</a:t>
            </a:r>
            <a:r>
              <a:rPr lang="en-US" b="1" dirty="0" smtClean="0"/>
              <a:t> thesis position)</a:t>
            </a:r>
            <a:endParaRPr lang="en-US" b="1" dirty="0"/>
          </a:p>
        </p:txBody>
      </p:sp>
      <p:pic>
        <p:nvPicPr>
          <p:cNvPr id="4" name="Picture 3" descr="volunteers_needed-300x26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67" y="4127500"/>
            <a:ext cx="2770909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66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32837"/>
            <a:ext cx="7313613" cy="868362"/>
          </a:xfrm>
        </p:spPr>
        <p:txBody>
          <a:bodyPr/>
          <a:lstStyle/>
          <a:p>
            <a:r>
              <a:rPr lang="en-US" sz="3600" b="1" dirty="0" smtClean="0"/>
              <a:t>Why Should Students Get Involved in Research?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598" y="1269470"/>
            <a:ext cx="8486902" cy="5144029"/>
          </a:xfrm>
        </p:spPr>
        <p:txBody>
          <a:bodyPr>
            <a:normAutofit fontScale="47500" lnSpcReduction="20000"/>
          </a:bodyPr>
          <a:lstStyle/>
          <a:p>
            <a:r>
              <a:rPr lang="en-US" sz="4600" b="1" dirty="0" smtClean="0"/>
              <a:t>TO GO TO GRADUATE SCHOOL</a:t>
            </a:r>
          </a:p>
          <a:p>
            <a:pPr lvl="1"/>
            <a:r>
              <a:rPr lang="en-US" sz="4600" b="1" dirty="0" smtClean="0"/>
              <a:t>Need this experience to know if you like it and to get accepted into and take off in graduate school</a:t>
            </a:r>
            <a:endParaRPr lang="en-US" sz="4600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r>
              <a:rPr lang="en-US" sz="4600" b="1" dirty="0" smtClean="0"/>
              <a:t>TO NOT GO TO GRADUATE SCHOOL</a:t>
            </a:r>
          </a:p>
          <a:p>
            <a:pPr lvl="1"/>
            <a:r>
              <a:rPr lang="en-US" sz="4600" b="1" dirty="0" smtClean="0"/>
              <a:t>Evidence-based practice (medicine, SL/P, </a:t>
            </a:r>
            <a:r>
              <a:rPr lang="en-US" sz="4600" b="1" dirty="0"/>
              <a:t>law</a:t>
            </a:r>
            <a:r>
              <a:rPr lang="en-US" sz="4600" b="1" dirty="0" smtClean="0"/>
              <a:t>, social work)</a:t>
            </a:r>
          </a:p>
          <a:p>
            <a:pPr lvl="1"/>
            <a:r>
              <a:rPr lang="en-US" sz="4600" b="1" dirty="0" smtClean="0"/>
              <a:t>To get reference letters from a professor who can vouch for you</a:t>
            </a:r>
          </a:p>
          <a:p>
            <a:pPr lvl="1"/>
            <a:r>
              <a:rPr lang="en-US" sz="4600" b="1" dirty="0" smtClean="0"/>
              <a:t>Job readiness </a:t>
            </a:r>
            <a:r>
              <a:rPr lang="en-US" sz="4600" b="1" dirty="0" smtClean="0"/>
              <a:t>skills (Psychology degree is like a Swiss-Army Knife!)</a:t>
            </a:r>
            <a:endParaRPr lang="en-US" sz="4600" b="1" dirty="0"/>
          </a:p>
        </p:txBody>
      </p:sp>
      <p:pic>
        <p:nvPicPr>
          <p:cNvPr id="4" name="Picture 3" descr="imag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338" y="2552963"/>
            <a:ext cx="1484330" cy="1498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557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6900"/>
            <a:ext cx="7313613" cy="868362"/>
          </a:xfrm>
        </p:spPr>
        <p:txBody>
          <a:bodyPr/>
          <a:lstStyle/>
          <a:p>
            <a:r>
              <a:rPr lang="en-US" sz="3200" b="1" dirty="0" smtClean="0"/>
              <a:t>Why do Professors Want Students To Volunteer in their Research?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151556"/>
            <a:ext cx="7735494" cy="4056062"/>
          </a:xfrm>
        </p:spPr>
        <p:txBody>
          <a:bodyPr>
            <a:normAutofit/>
          </a:bodyPr>
          <a:lstStyle/>
          <a:p>
            <a:r>
              <a:rPr lang="en-US" b="1" dirty="0" smtClean="0"/>
              <a:t>To train students who can be invested in their research in the long term</a:t>
            </a:r>
          </a:p>
          <a:p>
            <a:r>
              <a:rPr lang="en-US" b="1" dirty="0" smtClean="0"/>
              <a:t>To get support on studies in a challenged funding environment</a:t>
            </a:r>
          </a:p>
          <a:p>
            <a:r>
              <a:rPr lang="en-US" b="1" dirty="0" smtClean="0"/>
              <a:t>To learn and get new perspectives on their research ideas</a:t>
            </a:r>
          </a:p>
          <a:p>
            <a:r>
              <a:rPr lang="en-US" b="1" dirty="0" smtClean="0"/>
              <a:t>To get collaborators for graduate student researchers</a:t>
            </a:r>
            <a:endParaRPr lang="en-US" b="1" dirty="0"/>
          </a:p>
        </p:txBody>
      </p:sp>
      <p:pic>
        <p:nvPicPr>
          <p:cNvPr id="4" name="Picture 3" descr="images-16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900" y="1240195"/>
            <a:ext cx="2500096" cy="166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853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Who should be applying to research volunteer positions?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754" y="1838802"/>
            <a:ext cx="8295052" cy="405606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Students with a B+ GPA or higher</a:t>
            </a:r>
          </a:p>
          <a:p>
            <a:r>
              <a:rPr lang="en-US" sz="3200" b="1" dirty="0" smtClean="0"/>
              <a:t>Students who can dedicate 8-10 a week for a year</a:t>
            </a:r>
          </a:p>
          <a:p>
            <a:r>
              <a:rPr lang="en-US" sz="3200" b="1" dirty="0" smtClean="0"/>
              <a:t>Students who want to grow with a lab (volunteer to RA to thesis to gap year!)</a:t>
            </a:r>
          </a:p>
          <a:p>
            <a:r>
              <a:rPr lang="en-US" sz="3200" b="1" dirty="0" smtClean="0"/>
              <a:t>Students who can multi-task </a:t>
            </a:r>
            <a:r>
              <a:rPr lang="en-US" sz="3200" b="1" u="sng" dirty="0" smtClean="0"/>
              <a:t>AND</a:t>
            </a:r>
            <a:r>
              <a:rPr lang="en-US" sz="3200" b="1" dirty="0" smtClean="0"/>
              <a:t> time manage</a:t>
            </a:r>
          </a:p>
          <a:p>
            <a:r>
              <a:rPr lang="en-US" sz="3200" b="1" dirty="0" smtClean="0"/>
              <a:t>Students who are interested in research</a:t>
            </a:r>
          </a:p>
          <a:p>
            <a:endParaRPr lang="en-US" sz="3200" b="1" dirty="0" smtClean="0"/>
          </a:p>
        </p:txBody>
      </p:sp>
      <p:pic>
        <p:nvPicPr>
          <p:cNvPr id="5" name="Picture 4" descr="images-17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83" y="354221"/>
            <a:ext cx="1375833" cy="1017379"/>
          </a:xfrm>
          <a:prstGeom prst="rect">
            <a:avLst/>
          </a:prstGeom>
        </p:spPr>
      </p:pic>
      <p:pic>
        <p:nvPicPr>
          <p:cNvPr id="6" name="Picture 5" descr="images-18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3806" y="355600"/>
            <a:ext cx="1016000" cy="10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969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Who do professors want to hire in these positions?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Independent, mature, organized, hard working, intelligent students who have skills needed in the lab and will benefit from the experience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Picture 3" descr="images-19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666" y="4512111"/>
            <a:ext cx="2645833" cy="1981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171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567" y="947745"/>
            <a:ext cx="7313613" cy="868362"/>
          </a:xfrm>
        </p:spPr>
        <p:txBody>
          <a:bodyPr/>
          <a:lstStyle/>
          <a:p>
            <a:r>
              <a:rPr lang="en-US" dirty="0" smtClean="0"/>
              <a:t>WHEN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0388" y="2463799"/>
            <a:ext cx="6636280" cy="3814234"/>
          </a:xfrm>
        </p:spPr>
        <p:txBody>
          <a:bodyPr>
            <a:normAutofit fontScale="77500" lnSpcReduction="20000"/>
          </a:bodyPr>
          <a:lstStyle/>
          <a:p>
            <a:r>
              <a:rPr lang="en-US" sz="4400" dirty="0" smtClean="0"/>
              <a:t>Most often for Summer </a:t>
            </a:r>
            <a:r>
              <a:rPr lang="en-US" sz="4400" dirty="0" smtClean="0"/>
              <a:t>term/Fall </a:t>
            </a:r>
            <a:r>
              <a:rPr lang="en-US" sz="4400" dirty="0" smtClean="0"/>
              <a:t>term. Apply early.</a:t>
            </a:r>
            <a:endParaRPr lang="en-US" sz="4400" dirty="0" smtClean="0"/>
          </a:p>
          <a:p>
            <a:r>
              <a:rPr lang="en-US" sz="4400" dirty="0" smtClean="0"/>
              <a:t>At the end of a course you </a:t>
            </a:r>
            <a:r>
              <a:rPr lang="en-US" sz="4400" dirty="0" smtClean="0"/>
              <a:t>enjoy; approach the </a:t>
            </a:r>
            <a:r>
              <a:rPr lang="en-US" sz="4400" dirty="0" smtClean="0"/>
              <a:t>professor or </a:t>
            </a:r>
            <a:r>
              <a:rPr lang="en-US" sz="4400" dirty="0"/>
              <a:t> </a:t>
            </a:r>
            <a:r>
              <a:rPr lang="en-US" sz="4400" dirty="0" smtClean="0"/>
              <a:t>TA</a:t>
            </a:r>
            <a:endParaRPr lang="en-US" sz="4400" dirty="0" smtClean="0"/>
          </a:p>
          <a:p>
            <a:r>
              <a:rPr lang="en-US" sz="4400" dirty="0" smtClean="0"/>
              <a:t>Keeping your eyes peeled to UPSA or Undergraduate Program emails about opportunities</a:t>
            </a:r>
            <a:endParaRPr lang="en-US" sz="4400" dirty="0"/>
          </a:p>
        </p:txBody>
      </p:sp>
      <p:pic>
        <p:nvPicPr>
          <p:cNvPr id="4" name="Picture 3" descr="images-20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33" y="656166"/>
            <a:ext cx="2413283" cy="1807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771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523</TotalTime>
  <Words>733</Words>
  <Application>Microsoft Macintosh PowerPoint</Application>
  <PresentationFormat>On-screen Show (4:3)</PresentationFormat>
  <Paragraphs>95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Inkwell</vt:lpstr>
      <vt:lpstr>York Psychology Research Opportunities:  Taking Full Advantage</vt:lpstr>
      <vt:lpstr>York Psychology is World-Class</vt:lpstr>
      <vt:lpstr>PowerPoint Presentation</vt:lpstr>
      <vt:lpstr>What do you do as a research volunteer?</vt:lpstr>
      <vt:lpstr>Why Should Students Get Involved in Research?</vt:lpstr>
      <vt:lpstr>Why do Professors Want Students To Volunteer in their Research?</vt:lpstr>
      <vt:lpstr>Who should be applying to research volunteer positions?</vt:lpstr>
      <vt:lpstr>Who do professors want to hire in these positions?</vt:lpstr>
      <vt:lpstr>WHEN</vt:lpstr>
      <vt:lpstr>WHERE TO GO?</vt:lpstr>
      <vt:lpstr>Top 5 Things to DO</vt:lpstr>
      <vt:lpstr>Top 5 Things NOT to do</vt:lpstr>
      <vt:lpstr>Advice from your peeps</vt:lpstr>
    </vt:vector>
  </TitlesOfParts>
  <Company>York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York Psychology Research Opportunities: How undergraduates can take full advantage of being in a top psychology program</dc:title>
  <dc:creator>Rebecca Pillai Riddell</dc:creator>
  <cp:lastModifiedBy>Rebecca Pillai Riddell</cp:lastModifiedBy>
  <cp:revision>18</cp:revision>
  <dcterms:created xsi:type="dcterms:W3CDTF">2014-12-02T11:36:22Z</dcterms:created>
  <dcterms:modified xsi:type="dcterms:W3CDTF">2014-12-03T16:12:36Z</dcterms:modified>
</cp:coreProperties>
</file>