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87" r:id="rId3"/>
    <p:sldId id="268" r:id="rId4"/>
    <p:sldId id="269" r:id="rId5"/>
    <p:sldId id="270" r:id="rId6"/>
    <p:sldId id="288" r:id="rId7"/>
    <p:sldId id="271" r:id="rId8"/>
    <p:sldId id="272" r:id="rId9"/>
    <p:sldId id="266" r:id="rId10"/>
    <p:sldId id="257" r:id="rId11"/>
    <p:sldId id="274" r:id="rId12"/>
    <p:sldId id="273" r:id="rId13"/>
    <p:sldId id="261" r:id="rId14"/>
    <p:sldId id="258" r:id="rId15"/>
    <p:sldId id="259" r:id="rId16"/>
    <p:sldId id="263" r:id="rId17"/>
    <p:sldId id="289" r:id="rId18"/>
    <p:sldId id="264" r:id="rId19"/>
    <p:sldId id="260" r:id="rId20"/>
    <p:sldId id="275" r:id="rId21"/>
    <p:sldId id="265" r:id="rId22"/>
    <p:sldId id="276" r:id="rId23"/>
    <p:sldId id="277" r:id="rId24"/>
    <p:sldId id="293" r:id="rId25"/>
    <p:sldId id="294" r:id="rId26"/>
    <p:sldId id="29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58" y="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37F00-95BC-4708-BFF7-BABBF36826D0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75622-08A9-439C-A563-FC32F64C4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64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75622-08A9-439C-A563-FC32F64C4AE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0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75622-08A9-439C-A563-FC32F64C4AE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38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75622-08A9-439C-A563-FC32F64C4AE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43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C91BD3-8DFB-43E0-A667-AB56C265B5A7}" type="datetimeFigureOut">
              <a:rPr lang="en-CA" smtClean="0"/>
              <a:pPr/>
              <a:t>09/12/2014</a:t>
            </a:fld>
            <a:endParaRPr lang="en-C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D4BD415-D5A0-4E21-8BF1-AA1E4AB4DD6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1BD3-8DFB-43E0-A667-AB56C265B5A7}" type="datetimeFigureOut">
              <a:rPr lang="en-CA" smtClean="0"/>
              <a:pPr/>
              <a:t>09/12/2014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D415-D5A0-4E21-8BF1-AA1E4AB4DD6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1BD3-8DFB-43E0-A667-AB56C265B5A7}" type="datetimeFigureOut">
              <a:rPr lang="en-CA" smtClean="0"/>
              <a:pPr/>
              <a:t>09/12/2014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D415-D5A0-4E21-8BF1-AA1E4AB4DD6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1BD3-8DFB-43E0-A667-AB56C265B5A7}" type="datetimeFigureOut">
              <a:rPr lang="en-CA" smtClean="0"/>
              <a:pPr/>
              <a:t>09/12/2014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D415-D5A0-4E21-8BF1-AA1E4AB4DD6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1BD3-8DFB-43E0-A667-AB56C265B5A7}" type="datetimeFigureOut">
              <a:rPr lang="en-CA" smtClean="0"/>
              <a:pPr/>
              <a:t>09/12/2014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D415-D5A0-4E21-8BF1-AA1E4AB4DD6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1BD3-8DFB-43E0-A667-AB56C265B5A7}" type="datetimeFigureOut">
              <a:rPr lang="en-CA" smtClean="0"/>
              <a:pPr/>
              <a:t>09/12/2014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D415-D5A0-4E21-8BF1-AA1E4AB4DD6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C91BD3-8DFB-43E0-A667-AB56C265B5A7}" type="datetimeFigureOut">
              <a:rPr lang="en-CA" smtClean="0"/>
              <a:pPr/>
              <a:t>09/12/2014</a:t>
            </a:fld>
            <a:endParaRPr lang="en-C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4BD415-D5A0-4E21-8BF1-AA1E4AB4DD6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C91BD3-8DFB-43E0-A667-AB56C265B5A7}" type="datetimeFigureOut">
              <a:rPr lang="en-CA" smtClean="0"/>
              <a:pPr/>
              <a:t>09/12/2014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4BD415-D5A0-4E21-8BF1-AA1E4AB4DD6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1BD3-8DFB-43E0-A667-AB56C265B5A7}" type="datetimeFigureOut">
              <a:rPr lang="en-CA" smtClean="0"/>
              <a:pPr/>
              <a:t>09/12/2014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D415-D5A0-4E21-8BF1-AA1E4AB4DD6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1BD3-8DFB-43E0-A667-AB56C265B5A7}" type="datetimeFigureOut">
              <a:rPr lang="en-CA" smtClean="0"/>
              <a:pPr/>
              <a:t>09/12/2014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D415-D5A0-4E21-8BF1-AA1E4AB4DD6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1BD3-8DFB-43E0-A667-AB56C265B5A7}" type="datetimeFigureOut">
              <a:rPr lang="en-CA" smtClean="0"/>
              <a:pPr/>
              <a:t>09/12/2014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D415-D5A0-4E21-8BF1-AA1E4AB4DD6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C91BD3-8DFB-43E0-A667-AB56C265B5A7}" type="datetimeFigureOut">
              <a:rPr lang="en-CA" smtClean="0"/>
              <a:pPr/>
              <a:t>09/12/2014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D4BD415-D5A0-4E21-8BF1-AA1E4AB4DD6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s.org/gr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po.c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91872" cy="2459136"/>
          </a:xfrm>
        </p:spPr>
        <p:txBody>
          <a:bodyPr>
            <a:normAutofit fontScale="90000"/>
          </a:bodyPr>
          <a:lstStyle/>
          <a:p>
            <a:pPr algn="ctr"/>
            <a:r>
              <a:rPr lang="en-CA" sz="6000" dirty="0" smtClean="0">
                <a:latin typeface="Arial"/>
                <a:cs typeface="Arial"/>
              </a:rPr>
              <a:t>Applying to Graduate School in Clinical Psychology</a:t>
            </a:r>
            <a:endParaRPr lang="en-CA" sz="6000" dirty="0">
              <a:latin typeface="Arial"/>
              <a:cs typeface="Arial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492896"/>
            <a:ext cx="173355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CA" i="1" dirty="0" smtClean="0">
                <a:latin typeface="Bookman Old Style" pitchFamily="18" charset="0"/>
              </a:rPr>
              <a:t/>
            </a:r>
            <a:br>
              <a:rPr lang="en-CA" i="1" dirty="0" smtClean="0">
                <a:latin typeface="Bookman Old Style" pitchFamily="18" charset="0"/>
              </a:rPr>
            </a:br>
            <a:r>
              <a:rPr lang="en-CA" i="1" dirty="0" smtClean="0">
                <a:latin typeface="Bookman Old Style" pitchFamily="18" charset="0"/>
              </a:rPr>
              <a:t> </a:t>
            </a:r>
            <a:r>
              <a:rPr lang="en-CA" b="1" dirty="0" smtClean="0">
                <a:latin typeface="Arial"/>
                <a:cs typeface="Arial"/>
              </a:rPr>
              <a:t>Identify Your Areas of Interest</a:t>
            </a:r>
            <a:endParaRPr lang="en-CA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dirty="0" smtClean="0">
                <a:latin typeface="Arial"/>
                <a:cs typeface="Arial"/>
              </a:rPr>
              <a:t>Are you primarily interested in Research or Clinical work?</a:t>
            </a:r>
          </a:p>
          <a:p>
            <a:endParaRPr lang="en-CA" dirty="0" smtClean="0">
              <a:latin typeface="Arial"/>
              <a:cs typeface="Arial"/>
            </a:endParaRPr>
          </a:p>
          <a:p>
            <a:r>
              <a:rPr lang="en-CA" dirty="0" smtClean="0">
                <a:latin typeface="Arial"/>
                <a:cs typeface="Arial"/>
              </a:rPr>
              <a:t>Neuroscience, Psychotherapy Research, Health Psychology?</a:t>
            </a:r>
          </a:p>
          <a:p>
            <a:endParaRPr lang="en-CA" dirty="0" smtClean="0">
              <a:latin typeface="Arial"/>
              <a:cs typeface="Arial"/>
            </a:endParaRPr>
          </a:p>
          <a:p>
            <a:r>
              <a:rPr lang="en-CA" dirty="0" smtClean="0">
                <a:latin typeface="Arial"/>
                <a:cs typeface="Arial"/>
              </a:rPr>
              <a:t>What schools are you interested in going to?</a:t>
            </a:r>
          </a:p>
          <a:p>
            <a:endParaRPr lang="en-CA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CA" b="1" dirty="0" smtClean="0">
                <a:latin typeface="Arial"/>
                <a:cs typeface="Arial"/>
              </a:rPr>
              <a:t>Be Organized!</a:t>
            </a:r>
            <a:endParaRPr lang="en-CA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dirty="0" smtClean="0"/>
              <a:t>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Excel spreadsheets are your new best friend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schools have different requirements, different due dates, different research/clinical focus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Will help to manage anxiety and stay on track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 smtClean="0"/>
          </a:p>
        </p:txBody>
      </p:sp>
      <p:sp>
        <p:nvSpPr>
          <p:cNvPr id="28674" name="AutoShape 2" descr="https://encrypted-tbn3.gstatic.com/images?q=tbn:ANd9GcRHq3WllHfFwPgAnWoxqNBHCzDhbp3hDrjE7VF3eBKYABfeY6EZe4kn-eZ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AutoShape 4" descr="https://encrypted-tbn3.gstatic.com/images?q=tbn:ANd9GcRHq3WllHfFwPgAnWoxqNBHCzDhbp3hDrjE7VF3eBKYABfeY6EZe4kn-eZ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Graduate School Applications: The Components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>
            <a:normAutofit fontScale="92500" lnSpcReduction="20000"/>
          </a:bodyPr>
          <a:lstStyle/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Grades 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Graduate Rating Exam (GRE) (depends on school)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Research/Clinical Experience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Statement of Interest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Reference Letters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Curriculum Vitae (CV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8" name="Picture 10" descr="http://www.rrsd.mb.ca/Onanole/Stephenson/arg-grade-a-plu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412776"/>
            <a:ext cx="2670843" cy="172819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Academic Performance: GRADES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Most schools: last 2 years of undergrad</a:t>
            </a:r>
          </a:p>
          <a:p>
            <a:pPr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Do not expect to be admitted if </a:t>
            </a:r>
          </a:p>
          <a:p>
            <a:pPr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	you meet the admittance requirements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Generally programs in psychology are very competitive – especially clinical programs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If your academic performance is not as strong as it could be try to strengthen your application with things like research experience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0" name="AutoShape 2" descr="data:image/jpg;base64,/9j/4AAQSkZJRgABAQAAAQABAAD/2wCEAAkGBggREBQTERIPEhIVDRUWGBQWGBgZERoWHxwhIB8cKR4jIyoqIyUvJRkWKzssJSo1MC0wISo9NTY2NyY3LDUBCQoKDQsNGQ4OGTUkHiQ0LDU1NTU1NTU1NTU1NS81NTUzLzI1NSw1LDU1MDU1NTY1MDUpNSo2NS81NTUyLDUsNv/AABEIAEoAUwMBIgACEQEDEQH/xAAbAAEAAgMBAQAAAAAAAAAAAAAABgcEBQgCA//EAC0QAAIBAwMDBAIBBAMAAAAAAAECAwAEEQUSIQYTMQciQVEUYTIjgYLwJGJx/8QAGgEBAAIDAQAAAAAAAAAAAAAAAAMEAQIGBf/EACoRAAEEAQEFCAMAAAAAAAAAAAEAAgMRBCEFMUFxwRIyUWGBobHwIpHR/9oADAMBAAIRAxEAPwC8aUpREpSlESlfMXMJcpuXeFDFcjcFJIBx5wcHn9V9KIlKUoiUpSiJSlKIlKUoiVDvVXqG4tNPJikMcssqxKwB3YOS2D8HarHP645xXw1n1Dmgu2jEKtEkqxHcxSSSQjcdjH2EgBlCkjLA5ZdvNd+rvV8V3LCIs9qK0MhQgq4lcncrKeAVEaj/ADbkg1XdM38mg6hXsTGdJMztD8T8DUqKaNqF5HKbpGPfF0ZFkYkszDzk5yQxDg8+4E58109p99FNDHMuQkkSuM8HawyM/vBrlmSUwwKfkbc4+TnL+f1vNWt0Pf8A5Wk3licPJDGzRxYyzRkblGDwQXV1x9Yz5BqDFkJcQeO5e/t/EayKN7Rq0AO9bI9wfZWRrHUGm2kfcnlVF2kjyzEAZYhVBLYAJOAcAEngZrLuLy3jQySOiRqMs7MFQD7JPAFVZ1dHoDW6yLe2yhlgj7bEOIzK8LRsq7hhIkLOEA2keTjio36ia9p/41rp+mu0lvDHlnUexn4Ce4YyRmRjxjcVPkcXHvDBZXNY+O/IkDGBWBdes/TqE7VuZUAz3URBGRjkje6nHnkj4445qaabemaJJO3LFvUNslAWVc/BGTg/ryPnniudenTpiXMH5W4W6OGYBGfdt5VSqjwTjPGMDBGDXQOidR6XeIWtpUkC43AcMpIyAVPIPnz9H6qLHlMosr0drbPZgSNjZZ0Fk7r8tOpWypSlWF4yVga618Ld/wAfJlwMY2lsZG7bu43bd23dxuxnis+lEVQ6lf8ATfttLazVAbgpndi8TbDJmZ7Zv6kihS7ESA9xWOQS201jq+ozXEig7NvcdUCBtoiLbsZY5ZcKAM4ODz5q8fVzqIWtoFjH/InDxI4/mkRwZSGxxxsHBByQedtUZYRjLOQAB7R8cfP9sgD/AB/dUMtwFeIXTbAwzM8udu3dT/OZXvUXtgoEgLAnAA/l4P1z4z/pra6B1DPazx3EDEEjtkiPuEoxHG3yRuWMnaQ3HBGa9xdN3FxZXF1GgcW8qktkAKixu0pBJGcDt5AyeRitdp2nX2x1MVx/SOXIjfdGpJKs2B7fBwTjx+qqBjmBpF2ujny4Mt8+O8tA3WaGoqrPhZNctFK+p+kurLmO2EVo7wx+6PIiSUYYHlTtZBgYVPCrxtXaFEOmlv4rgwTw9t1cqwLZIbaWxx54x8/NdHdFaxJd2FvM4be0W18jGZEJRiB9FlYj7BHjxVZeo3prr9xqLS2kKtFIY3Lh4xiQYByHYH4B9oPH74q7JjNLKFk+a5bZu1JMaXskhreIAGtcOniq+ub2RMt2z2w+zefam/AYruIwTgqcZzz4q0/RTSZmaa8aN1RohFEzcE+4mTAzyMrGMn5Bx81K+gujJbKzkguWhmM0zO6qp7WGjRCnu/kPYeSBnPipTDDGihUVVVVCqqgBQAMAADwK2hxmxkO4ptLbc2W18I7hOnIHTovdKUq2ufSlKURYOraFpt0oW5himVW3AOoIB8ZqBdc9MdNW6wJDbW0UrTh9wUALDHgyE/rlF/8AWHxkiy6ozqDqDVZb5jcoWVXEZhWNcrCJSWULK4yZE2biUwwC+cAiOWKWaNzIhZOn74+ilheGSNLrry1+/Cs3ojSVj0uJWVV7sTysjLgKZiZChH/Xft5HO3wPFRP0vmlS5WM7Tv0whmyTk28iorKeOG/IkbJ8jbj5zum66sL2KW2Q3FnLNC8UUkigKJHUquGjdtpyVxkjJwFyTioXHp+v6RLDKUSNY4DGCFZ7RkYglC+47Oe3ywUsVGCwBFbOwpTLGAKLb36aURx9Fs2QgOYR3uXj93K7KVANB9T98iR3USoZZljSSIl49zHChgeRlsDPIyRnHmp/U0sT4ndl4oqEgjQpSlKjWEpSlESlKURKwNR0DTLjPegikJTZuZRv2/QbyByfB+az6URRq29PNBSYTBJGYSiRVaR2iRw25SFzgYIGPqpG8akEEAgjBB8EfVeqVs5znm3G1km1gxaFpahQtvbqEYMuI0G1gcgjjg5+RWdSlYu1hKUpWESlKURf/9k="/>
          <p:cNvSpPr>
            <a:spLocks noChangeAspect="1" noChangeArrowheads="1"/>
          </p:cNvSpPr>
          <p:nvPr/>
        </p:nvSpPr>
        <p:spPr bwMode="auto">
          <a:xfrm>
            <a:off x="77788" y="-334963"/>
            <a:ext cx="790575" cy="704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172" name="AutoShape 4" descr="data:image/jpg;base64,/9j/4AAQSkZJRgABAQAAAQABAAD/2wCEAAkGBggREBQTERIPEhIVDRUWGBQWGBgZERoWHxwhIB8cKR4jIyoqIyUvJRkWKzssJSo1MC0wISo9NTY2NyY3LDUBCQoKDQsNGQ4OGTUkHiQ0LDU1NTU1NTU1NTU1NS81NTUzLzI1NSw1LDU1MDU1NTY1MDUpNSo2NS81NTUyLDUsNv/AABEIAEoAUwMBIgACEQEDEQH/xAAbAAEAAgMBAQAAAAAAAAAAAAAABgcEBQgCA//EAC0QAAIBAwMDBAIBBAMAAAAAAAECAwAEEQUSIQYTMQciQVEUYTIjgYLwJGJx/8QAGgEBAAIDAQAAAAAAAAAAAAAAAAMEAQIGBf/EACoRAAEEAQEFCAMAAAAAAAAAAAEAAgMRBCEFMUFxwRIyUWGBobHwIpHR/9oADAMBAAIRAxEAPwC8aUpREpSlESlfMXMJcpuXeFDFcjcFJIBx5wcHn9V9KIlKUoiUpSiJSlKIlKUoiVDvVXqG4tNPJikMcssqxKwB3YOS2D8HarHP645xXw1n1Dmgu2jEKtEkqxHcxSSSQjcdjH2EgBlCkjLA5ZdvNd+rvV8V3LCIs9qK0MhQgq4lcncrKeAVEaj/ADbkg1XdM38mg6hXsTGdJMztD8T8DUqKaNqF5HKbpGPfF0ZFkYkszDzk5yQxDg8+4E58109p99FNDHMuQkkSuM8HawyM/vBrlmSUwwKfkbc4+TnL+f1vNWt0Pf8A5Wk3licPJDGzRxYyzRkblGDwQXV1x9Yz5BqDFkJcQeO5e/t/EayKN7Rq0AO9bI9wfZWRrHUGm2kfcnlVF2kjyzEAZYhVBLYAJOAcAEngZrLuLy3jQySOiRqMs7MFQD7JPAFVZ1dHoDW6yLe2yhlgj7bEOIzK8LRsq7hhIkLOEA2keTjio36ia9p/41rp+mu0lvDHlnUexn4Ce4YyRmRjxjcVPkcXHvDBZXNY+O/IkDGBWBdes/TqE7VuZUAz3URBGRjkje6nHnkj4445qaabemaJJO3LFvUNslAWVc/BGTg/ryPnniudenTpiXMH5W4W6OGYBGfdt5VSqjwTjPGMDBGDXQOidR6XeIWtpUkC43AcMpIyAVPIPnz9H6qLHlMosr0drbPZgSNjZZ0Fk7r8tOpWypSlWF4yVga618Ld/wAfJlwMY2lsZG7bu43bd23dxuxnis+lEVQ6lf8ATfttLazVAbgpndi8TbDJmZ7Zv6kihS7ESA9xWOQS201jq+ozXEig7NvcdUCBtoiLbsZY5ZcKAM4ODz5q8fVzqIWtoFjH/InDxI4/mkRwZSGxxxsHBByQedtUZYRjLOQAB7R8cfP9sgD/AB/dUMtwFeIXTbAwzM8udu3dT/OZXvUXtgoEgLAnAA/l4P1z4z/pra6B1DPazx3EDEEjtkiPuEoxHG3yRuWMnaQ3HBGa9xdN3FxZXF1GgcW8qktkAKixu0pBJGcDt5AyeRitdp2nX2x1MVx/SOXIjfdGpJKs2B7fBwTjx+qqBjmBpF2ujny4Mt8+O8tA3WaGoqrPhZNctFK+p+kurLmO2EVo7wx+6PIiSUYYHlTtZBgYVPCrxtXaFEOmlv4rgwTw9t1cqwLZIbaWxx54x8/NdHdFaxJd2FvM4be0W18jGZEJRiB9FlYj7BHjxVZeo3prr9xqLS2kKtFIY3Lh4xiQYByHYH4B9oPH74q7JjNLKFk+a5bZu1JMaXskhreIAGtcOniq+ub2RMt2z2w+zefam/AYruIwTgqcZzz4q0/RTSZmaa8aN1RohFEzcE+4mTAzyMrGMn5Bx81K+gujJbKzkguWhmM0zO6qp7WGjRCnu/kPYeSBnPipTDDGihUVVVVCqqgBQAMAADwK2hxmxkO4ptLbc2W18I7hOnIHTovdKUq2ufSlKURYOraFpt0oW5himVW3AOoIB8ZqBdc9MdNW6wJDbW0UrTh9wUALDHgyE/rlF/8AWHxkiy6ozqDqDVZb5jcoWVXEZhWNcrCJSWULK4yZE2biUwwC+cAiOWKWaNzIhZOn74+ilheGSNLrry1+/Cs3ojSVj0uJWVV7sTysjLgKZiZChH/Xft5HO3wPFRP0vmlS5WM7Tv0whmyTk28iorKeOG/IkbJ8jbj5zum66sL2KW2Q3FnLNC8UUkigKJHUquGjdtpyVxkjJwFyTioXHp+v6RLDKUSNY4DGCFZ7RkYglC+47Oe3ywUsVGCwBFbOwpTLGAKLb36aURx9Fs2QgOYR3uXj93K7KVANB9T98iR3USoZZljSSIl49zHChgeRlsDPIyRnHmp/U0sT4ndl4oqEgjQpSlKjWEpSlESlKURKwNR0DTLjPegikJTZuZRv2/QbyByfB+az6URRq29PNBSYTBJGYSiRVaR2iRw25SFzgYIGPqpG8akEEAgjBB8EfVeqVs5znm3G1km1gxaFpahQtvbqEYMuI0G1gcgjjg5+RWdSlYu1hKUpWESlKURf/9k="/>
          <p:cNvSpPr>
            <a:spLocks noChangeAspect="1" noChangeArrowheads="1"/>
          </p:cNvSpPr>
          <p:nvPr/>
        </p:nvSpPr>
        <p:spPr bwMode="auto">
          <a:xfrm>
            <a:off x="77788" y="-334963"/>
            <a:ext cx="790575" cy="704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174" name="AutoShape 6" descr="data:image/jpg;base64,/9j/4AAQSkZJRgABAQAAAQABAAD/2wCEAAkGBggREBQTERIPEhIVDRUWGBQWGBgZERoWHxwhIB8cKR4jIyoqIyUvJRkWKzssJSo1MC0wISo9NTY2NyY3LDUBCQoKDQsNGQ4OGTUkHiQ0LDU1NTU1NTU1NTU1NS81NTUzLzI1NSw1LDU1MDU1NTY1MDUpNSo2NS81NTUyLDUsNv/AABEIAEoAUwMBIgACEQEDEQH/xAAbAAEAAgMBAQAAAAAAAAAAAAAABgcEBQgCA//EAC0QAAIBAwMDBAIBBAMAAAAAAAECAwAEEQUSIQYTMQciQVEUYTIjgYLwJGJx/8QAGgEBAAIDAQAAAAAAAAAAAAAAAAMEAQIGBf/EACoRAAEEAQEFCAMAAAAAAAAAAAEAAgMRBCEFMUFxwRIyUWGBobHwIpHR/9oADAMBAAIRAxEAPwC8aUpREpSlESlfMXMJcpuXeFDFcjcFJIBx5wcHn9V9KIlKUoiUpSiJSlKIlKUoiVDvVXqG4tNPJikMcssqxKwB3YOS2D8HarHP645xXw1n1Dmgu2jEKtEkqxHcxSSSQjcdjH2EgBlCkjLA5ZdvNd+rvV8V3LCIs9qK0MhQgq4lcncrKeAVEaj/ADbkg1XdM38mg6hXsTGdJMztD8T8DUqKaNqF5HKbpGPfF0ZFkYkszDzk5yQxDg8+4E58109p99FNDHMuQkkSuM8HawyM/vBrlmSUwwKfkbc4+TnL+f1vNWt0Pf8A5Wk3licPJDGzRxYyzRkblGDwQXV1x9Yz5BqDFkJcQeO5e/t/EayKN7Rq0AO9bI9wfZWRrHUGm2kfcnlVF2kjyzEAZYhVBLYAJOAcAEngZrLuLy3jQySOiRqMs7MFQD7JPAFVZ1dHoDW6yLe2yhlgj7bEOIzK8LRsq7hhIkLOEA2keTjio36ia9p/41rp+mu0lvDHlnUexn4Ce4YyRmRjxjcVPkcXHvDBZXNY+O/IkDGBWBdes/TqE7VuZUAz3URBGRjkje6nHnkj4445qaabemaJJO3LFvUNslAWVc/BGTg/ryPnniudenTpiXMH5W4W6OGYBGfdt5VSqjwTjPGMDBGDXQOidR6XeIWtpUkC43AcMpIyAVPIPnz9H6qLHlMosr0drbPZgSNjZZ0Fk7r8tOpWypSlWF4yVga618Ld/wAfJlwMY2lsZG7bu43bd23dxuxnis+lEVQ6lf8ATfttLazVAbgpndi8TbDJmZ7Zv6kihS7ESA9xWOQS201jq+ozXEig7NvcdUCBtoiLbsZY5ZcKAM4ODz5q8fVzqIWtoFjH/InDxI4/mkRwZSGxxxsHBByQedtUZYRjLOQAB7R8cfP9sgD/AB/dUMtwFeIXTbAwzM8udu3dT/OZXvUXtgoEgLAnAA/l4P1z4z/pra6B1DPazx3EDEEjtkiPuEoxHG3yRuWMnaQ3HBGa9xdN3FxZXF1GgcW8qktkAKixu0pBJGcDt5AyeRitdp2nX2x1MVx/SOXIjfdGpJKs2B7fBwTjx+qqBjmBpF2ujny4Mt8+O8tA3WaGoqrPhZNctFK+p+kurLmO2EVo7wx+6PIiSUYYHlTtZBgYVPCrxtXaFEOmlv4rgwTw9t1cqwLZIbaWxx54x8/NdHdFaxJd2FvM4be0W18jGZEJRiB9FlYj7BHjxVZeo3prr9xqLS2kKtFIY3Lh4xiQYByHYH4B9oPH74q7JjNLKFk+a5bZu1JMaXskhreIAGtcOniq+ub2RMt2z2w+zefam/AYruIwTgqcZzz4q0/RTSZmaa8aN1RohFEzcE+4mTAzyMrGMn5Bx81K+gujJbKzkguWhmM0zO6qp7WGjRCnu/kPYeSBnPipTDDGihUVVVVCqqgBQAMAADwK2hxmxkO4ptLbc2W18I7hOnIHTovdKUq2ufSlKURYOraFpt0oW5himVW3AOoIB8ZqBdc9MdNW6wJDbW0UrTh9wUALDHgyE/rlF/8AWHxkiy6ozqDqDVZb5jcoWVXEZhWNcrCJSWULK4yZE2biUwwC+cAiOWKWaNzIhZOn74+ilheGSNLrry1+/Cs3ojSVj0uJWVV7sTysjLgKZiZChH/Xft5HO3wPFRP0vmlS5WM7Tv0whmyTk28iorKeOG/IkbJ8jbj5zum66sL2KW2Q3FnLNC8UUkigKJHUquGjdtpyVxkjJwFyTioXHp+v6RLDKUSNY4DGCFZ7RkYglC+47Oe3ywUsVGCwBFbOwpTLGAKLb36aURx9Fs2QgOYR3uXj93K7KVANB9T98iR3USoZZljSSIl49zHChgeRlsDPIyRnHmp/U0sT4ndl4oqEgjQpSlKjWEpSlESlKURKwNR0DTLjPegikJTZuZRv2/QbyByfB+az6URRq29PNBSYTBJGYSiRVaR2iRw25SFzgYIGPqpG8akEEAgjBB8EfVeqVs5znm3G1km1gxaFpahQtvbqEYMuI0G1gcgjjg5+RWdSlYu1hKUpWESlKURf/9k="/>
          <p:cNvSpPr>
            <a:spLocks noChangeAspect="1" noChangeArrowheads="1"/>
          </p:cNvSpPr>
          <p:nvPr/>
        </p:nvSpPr>
        <p:spPr bwMode="auto">
          <a:xfrm>
            <a:off x="77788" y="-334963"/>
            <a:ext cx="790575" cy="704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176" name="AutoShape 8" descr="data:image/jpg;base64,/9j/4AAQSkZJRgABAQAAAQABAAD/2wCEAAkGBggREBQTERIPEhIVDRUWGBQWGBgZERoWHxwhIB8cKR4jIyoqIyUvJRkWKzssJSo1MC0wISo9NTY2NyY3LDUBCQoKDQsNGQ4OGTUkHiQ0LDU1NTU1NTU1NTU1NS81NTUzLzI1NSw1LDU1MDU1NTY1MDUpNSo2NS81NTUyLDUsNv/AABEIAEoAUwMBIgACEQEDEQH/xAAbAAEAAgMBAQAAAAAAAAAAAAAABgcEBQgCA//EAC0QAAIBAwMDBAIBBAMAAAAAAAECAwAEEQUSIQYTMQciQVEUYTIjgYLwJGJx/8QAGgEBAAIDAQAAAAAAAAAAAAAAAAMEAQIGBf/EACoRAAEEAQEFCAMAAAAAAAAAAAEAAgMRBCEFMUFxwRIyUWGBobHwIpHR/9oADAMBAAIRAxEAPwC8aUpREpSlESlfMXMJcpuXeFDFcjcFJIBx5wcHn9V9KIlKUoiUpSiJSlKIlKUoiVDvVXqG4tNPJikMcssqxKwB3YOS2D8HarHP645xXw1n1Dmgu2jEKtEkqxHcxSSSQjcdjH2EgBlCkjLA5ZdvNd+rvV8V3LCIs9qK0MhQgq4lcncrKeAVEaj/ADbkg1XdM38mg6hXsTGdJMztD8T8DUqKaNqF5HKbpGPfF0ZFkYkszDzk5yQxDg8+4E58109p99FNDHMuQkkSuM8HawyM/vBrlmSUwwKfkbc4+TnL+f1vNWt0Pf8A5Wk3licPJDGzRxYyzRkblGDwQXV1x9Yz5BqDFkJcQeO5e/t/EayKN7Rq0AO9bI9wfZWRrHUGm2kfcnlVF2kjyzEAZYhVBLYAJOAcAEngZrLuLy3jQySOiRqMs7MFQD7JPAFVZ1dHoDW6yLe2yhlgj7bEOIzK8LRsq7hhIkLOEA2keTjio36ia9p/41rp+mu0lvDHlnUexn4Ce4YyRmRjxjcVPkcXHvDBZXNY+O/IkDGBWBdes/TqE7VuZUAz3URBGRjkje6nHnkj4445qaabemaJJO3LFvUNslAWVc/BGTg/ryPnniudenTpiXMH5W4W6OGYBGfdt5VSqjwTjPGMDBGDXQOidR6XeIWtpUkC43AcMpIyAVPIPnz9H6qLHlMosr0drbPZgSNjZZ0Fk7r8tOpWypSlWF4yVga618Ld/wAfJlwMY2lsZG7bu43bd23dxuxnis+lEVQ6lf8ATfttLazVAbgpndi8TbDJmZ7Zv6kihS7ESA9xWOQS201jq+ozXEig7NvcdUCBtoiLbsZY5ZcKAM4ODz5q8fVzqIWtoFjH/InDxI4/mkRwZSGxxxsHBByQedtUZYRjLOQAB7R8cfP9sgD/AB/dUMtwFeIXTbAwzM8udu3dT/OZXvUXtgoEgLAnAA/l4P1z4z/pra6B1DPazx3EDEEjtkiPuEoxHG3yRuWMnaQ3HBGa9xdN3FxZXF1GgcW8qktkAKixu0pBJGcDt5AyeRitdp2nX2x1MVx/SOXIjfdGpJKs2B7fBwTjx+qqBjmBpF2ujny4Mt8+O8tA3WaGoqrPhZNctFK+p+kurLmO2EVo7wx+6PIiSUYYHlTtZBgYVPCrxtXaFEOmlv4rgwTw9t1cqwLZIbaWxx54x8/NdHdFaxJd2FvM4be0W18jGZEJRiB9FlYj7BHjxVZeo3prr9xqLS2kKtFIY3Lh4xiQYByHYH4B9oPH74q7JjNLKFk+a5bZu1JMaXskhreIAGtcOniq+ub2RMt2z2w+zefam/AYruIwTgqcZzz4q0/RTSZmaa8aN1RohFEzcE+4mTAzyMrGMn5Bx81K+gujJbKzkguWhmM0zO6qp7WGjRCnu/kPYeSBnPipTDDGihUVVVVCqqgBQAMAADwK2hxmxkO4ptLbc2W18I7hOnIHTovdKUq2ufSlKURYOraFpt0oW5himVW3AOoIB8ZqBdc9MdNW6wJDbW0UrTh9wUALDHgyE/rlF/8AWHxkiy6ozqDqDVZb5jcoWVXEZhWNcrCJSWULK4yZE2biUwwC+cAiOWKWaNzIhZOn74+ilheGSNLrry1+/Cs3ojSVj0uJWVV7sTysjLgKZiZChH/Xft5HO3wPFRP0vmlS5WM7Tv0whmyTk28iorKeOG/IkbJ8jbj5zum66sL2KW2Q3FnLNC8UUkigKJHUquGjdtpyVxkjJwFyTioXHp+v6RLDKUSNY4DGCFZ7RkYglC+47Oe3ywUsVGCwBFbOwpTLGAKLb36aURx9Fs2QgOYR3uXj93K7KVANB9T98iR3USoZZljSSIl49zHChgeRlsDPIyRnHmp/U0sT4ndl4oqEgjQpSlKjWEpSlESlKURKwNR0DTLjPegikJTZuZRv2/QbyByfB+az6URRq29PNBSYTBJGYSiRVaR2iRw25SFzgYIGPqpG8akEEAgjBB8EfVeqVs5znm3G1km1gxaFpahQtvbqEYMuI0G1gcgjjg5+RWdSlYu1hKUpWESlKURf/9k="/>
          <p:cNvSpPr>
            <a:spLocks noChangeAspect="1" noChangeArrowheads="1"/>
          </p:cNvSpPr>
          <p:nvPr/>
        </p:nvSpPr>
        <p:spPr bwMode="auto">
          <a:xfrm>
            <a:off x="77788" y="-334963"/>
            <a:ext cx="790575" cy="704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pPr algn="ctr"/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GRE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http://www.ets.org/gre/</a:t>
            </a: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Composed of 3 sections: Verbal Reasoning, Quantitative Reasoning, and  Analytical writing questions</a:t>
            </a:r>
          </a:p>
          <a:p>
            <a:pPr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Time your studying &amp; test taking appropriately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Do you need to take the psychology subject test?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Do your scores really matter? Yes and No</a:t>
            </a:r>
          </a:p>
          <a:p>
            <a:pPr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clipartguide.com/_named_clipart_images/0511-0908-2808-1650_Wacky_Science_Teacher_Doing_a_Lab_Experiment_clipart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052736"/>
            <a:ext cx="3059832" cy="305983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pPr algn="ctr"/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Experience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 need it!!!-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Whether this is </a:t>
            </a:r>
          </a:p>
          <a:p>
            <a:pPr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	from an undergraduate thesis or </a:t>
            </a:r>
          </a:p>
          <a:p>
            <a:pPr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	an external research project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The professor you apply to wants to know that you are </a:t>
            </a:r>
            <a:r>
              <a:rPr lang="en-CA" i="1" dirty="0" smtClean="0">
                <a:latin typeface="Arial" panose="020B0604020202020204" pitchFamily="34" charset="0"/>
                <a:cs typeface="Arial" panose="020B0604020202020204" pitchFamily="34" charset="0"/>
              </a:rPr>
              <a:t>genuinely interested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in research &amp; know the basics on </a:t>
            </a:r>
            <a:r>
              <a:rPr lang="en-CA" i="1" dirty="0" smtClean="0">
                <a:latin typeface="Arial" panose="020B0604020202020204" pitchFamily="34" charset="0"/>
                <a:cs typeface="Arial" panose="020B0604020202020204" pitchFamily="34" charset="0"/>
              </a:rPr>
              <a:t>how to conduct it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A large part of your time in graduate school will be spent conducting &amp; critiquing research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Statement of Interest: Who Will You Work With?</a:t>
            </a:r>
            <a:endParaRPr lang="en-C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Look at Professors’ websites and profiles, read their research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Are they accepting new students?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Email professors: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express your interest in working with them</a:t>
            </a:r>
          </a:p>
          <a:p>
            <a:pPr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http://www.grinningplanet.com/2003/bad-college-professor/profgoofy-copyright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708920"/>
            <a:ext cx="2621731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Question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What is a Letter of Intent/Interest?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323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2.gstatic.com/images?q=tbn:ANd9GcSjVAGgns8Lw8zO43-ONesyz_GWjcxmKa4CKCt_f1s3kai3nQ4g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628800"/>
            <a:ext cx="2295525" cy="19907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Statement of Interest/Intent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507288" cy="4729712"/>
          </a:xfrm>
        </p:spPr>
        <p:txBody>
          <a:bodyPr>
            <a:normAutofit/>
          </a:bodyPr>
          <a:lstStyle/>
          <a:p>
            <a:pPr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Write it once, twice, three times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Sell yourself! Be confident!</a:t>
            </a:r>
          </a:p>
          <a:p>
            <a:pPr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	Why would a professor want to work with you?</a:t>
            </a:r>
          </a:p>
          <a:p>
            <a:pPr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	What unique experiences/abilities do you have that set you apart from others?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 Letters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Ask for reference letters early and in person if possible</a:t>
            </a:r>
          </a:p>
          <a:p>
            <a:pPr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Professors get asked to write references all the time- don't be afraid to ask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Make it as easy as possible for the professor to complete the letter (e.g. provide due dates, forms)</a:t>
            </a:r>
          </a:p>
          <a:p>
            <a:pPr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Ask professors who </a:t>
            </a:r>
            <a:r>
              <a:rPr lang="en-CA" i="1" dirty="0" smtClean="0">
                <a:latin typeface="Arial" panose="020B0604020202020204" pitchFamily="34" charset="0"/>
                <a:cs typeface="Arial" panose="020B0604020202020204" pitchFamily="34" charset="0"/>
              </a:rPr>
              <a:t>know you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to write a letter, (getting an A in a course is often not enough for them to write a good reference letter)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8" name="AutoShape 6" descr="http://www.vectorstock.com/composite/213733/letter-wings-vector.jpg"/>
          <p:cNvSpPr>
            <a:spLocks noChangeAspect="1" noChangeArrowheads="1"/>
          </p:cNvSpPr>
          <p:nvPr/>
        </p:nvSpPr>
        <p:spPr bwMode="auto">
          <a:xfrm>
            <a:off x="155575" y="-1035496"/>
            <a:ext cx="36195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200" name="AutoShape 8" descr="http://www.vectorstock.com/composite/213733/letter-wings-vector.jpg"/>
          <p:cNvSpPr>
            <a:spLocks noChangeAspect="1" noChangeArrowheads="1"/>
          </p:cNvSpPr>
          <p:nvPr/>
        </p:nvSpPr>
        <p:spPr bwMode="auto">
          <a:xfrm>
            <a:off x="155575" y="-1828800"/>
            <a:ext cx="36195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Question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Why are you considering a </a:t>
            </a:r>
            <a:r>
              <a:rPr lang="en-CA" dirty="0" smtClean="0">
                <a:latin typeface="Arial"/>
                <a:cs typeface="Arial"/>
              </a:rPr>
              <a:t>Clinical </a:t>
            </a:r>
            <a:r>
              <a:rPr lang="en-CA" dirty="0">
                <a:latin typeface="Arial"/>
                <a:cs typeface="Arial"/>
              </a:rPr>
              <a:t>Psychology Graduate </a:t>
            </a:r>
            <a:r>
              <a:rPr lang="en-CA" dirty="0" smtClean="0">
                <a:latin typeface="Arial"/>
                <a:cs typeface="Arial"/>
              </a:rPr>
              <a:t>Program?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709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to </a:t>
            </a:r>
            <a:r>
              <a:rPr lang="en-CA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 Out </a:t>
            </a:r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from the Crowd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4325112"/>
          </a:xfrm>
        </p:spPr>
        <p:txBody>
          <a:bodyPr>
            <a:norm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Publish!</a:t>
            </a:r>
          </a:p>
          <a:p>
            <a:pPr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		- undergraduate thesis</a:t>
            </a:r>
          </a:p>
          <a:p>
            <a:pPr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		- work from research lab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Volunteer/work for a professor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Outstanding writing skills</a:t>
            </a:r>
          </a:p>
          <a:p>
            <a:pPr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Clinical experience informing research interest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8" name="AutoShape 6" descr="http://www.vectorstock.com/composite/213733/letter-wings-vector.jpg"/>
          <p:cNvSpPr>
            <a:spLocks noChangeAspect="1" noChangeArrowheads="1"/>
          </p:cNvSpPr>
          <p:nvPr/>
        </p:nvSpPr>
        <p:spPr bwMode="auto">
          <a:xfrm>
            <a:off x="126666" y="-1755576"/>
            <a:ext cx="36195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200" name="AutoShape 8" descr="http://www.vectorstock.com/composite/213733/letter-wings-vector.jpg"/>
          <p:cNvSpPr>
            <a:spLocks noChangeAspect="1" noChangeArrowheads="1"/>
          </p:cNvSpPr>
          <p:nvPr/>
        </p:nvSpPr>
        <p:spPr bwMode="auto">
          <a:xfrm>
            <a:off x="155575" y="-1828800"/>
            <a:ext cx="36195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en-CA" b="1" dirty="0" smtClean="0">
                <a:latin typeface="Arial"/>
                <a:cs typeface="Arial"/>
              </a:rPr>
              <a:t>The Interview</a:t>
            </a:r>
            <a:endParaRPr lang="en-CA" b="1" dirty="0">
              <a:latin typeface="Arial"/>
              <a:cs typeface="Arial"/>
            </a:endParaRPr>
          </a:p>
        </p:txBody>
      </p:sp>
      <p:pic>
        <p:nvPicPr>
          <p:cNvPr id="4098" name="Picture 2" descr="http://t2.gstatic.com/images?q=tbn:ANd9GcTBDW_UGVGBNRzGb4vmDlV0eELWla8EHCfJYe4eRSxrvSiUneE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140968"/>
            <a:ext cx="2171700" cy="2105026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496944" cy="4325112"/>
          </a:xfrm>
        </p:spPr>
        <p:txBody>
          <a:bodyPr>
            <a:normAutofit lnSpcReduction="10000"/>
          </a:bodyPr>
          <a:lstStyle/>
          <a:p>
            <a:r>
              <a:rPr lang="en-CA" dirty="0" smtClean="0">
                <a:latin typeface="Arial"/>
                <a:cs typeface="Arial"/>
              </a:rPr>
              <a:t>Be Prepared! Read the professor’s current research and have a good understanding of what their research interests are</a:t>
            </a:r>
          </a:p>
          <a:p>
            <a:pPr>
              <a:buNone/>
            </a:pPr>
            <a:endParaRPr lang="en-CA" dirty="0" smtClean="0">
              <a:latin typeface="Arial"/>
              <a:cs typeface="Arial"/>
            </a:endParaRPr>
          </a:p>
          <a:p>
            <a:r>
              <a:rPr lang="en-CA" dirty="0" smtClean="0">
                <a:latin typeface="Arial"/>
                <a:cs typeface="Arial"/>
              </a:rPr>
              <a:t>Think about why you want to work </a:t>
            </a:r>
          </a:p>
          <a:p>
            <a:pPr>
              <a:buNone/>
            </a:pPr>
            <a:r>
              <a:rPr lang="en-CA" dirty="0" smtClean="0">
                <a:latin typeface="Arial"/>
                <a:cs typeface="Arial"/>
              </a:rPr>
              <a:t>	with them, what interests you about</a:t>
            </a:r>
          </a:p>
          <a:p>
            <a:pPr>
              <a:buNone/>
            </a:pPr>
            <a:r>
              <a:rPr lang="en-CA" dirty="0" smtClean="0">
                <a:latin typeface="Arial"/>
                <a:cs typeface="Arial"/>
              </a:rPr>
              <a:t>	the program, the school?</a:t>
            </a:r>
          </a:p>
          <a:p>
            <a:endParaRPr lang="en-CA" dirty="0" smtClean="0">
              <a:latin typeface="Arial"/>
              <a:cs typeface="Arial"/>
            </a:endParaRPr>
          </a:p>
          <a:p>
            <a:r>
              <a:rPr lang="en-CA" dirty="0" smtClean="0">
                <a:latin typeface="Arial"/>
                <a:cs typeface="Arial"/>
              </a:rPr>
              <a:t>Treat this like a job interview: dress and </a:t>
            </a:r>
          </a:p>
          <a:p>
            <a:pPr>
              <a:buNone/>
            </a:pPr>
            <a:r>
              <a:rPr lang="en-CA" dirty="0" smtClean="0">
                <a:latin typeface="Arial"/>
                <a:cs typeface="Arial"/>
              </a:rPr>
              <a:t>	act professionally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 smtClean="0">
                <a:latin typeface="Arial"/>
                <a:cs typeface="Arial"/>
              </a:rPr>
              <a:t>Examples of Successful Applicants</a:t>
            </a:r>
            <a:endParaRPr lang="en-CA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Admitted to York Grad Program: 2011 </a:t>
            </a:r>
          </a:p>
          <a:p>
            <a:endParaRPr lang="en-CA" dirty="0" smtClean="0"/>
          </a:p>
          <a:p>
            <a:r>
              <a:rPr lang="en-CA" b="1" dirty="0" smtClean="0">
                <a:latin typeface="Arial"/>
                <a:cs typeface="Arial"/>
              </a:rPr>
              <a:t>Grades:</a:t>
            </a:r>
            <a:r>
              <a:rPr lang="en-CA" dirty="0" smtClean="0">
                <a:latin typeface="Arial"/>
                <a:cs typeface="Arial"/>
              </a:rPr>
              <a:t> only A and A+ in last 2 years</a:t>
            </a:r>
          </a:p>
          <a:p>
            <a:pPr>
              <a:buNone/>
            </a:pPr>
            <a:r>
              <a:rPr lang="en-CA" dirty="0" smtClean="0">
                <a:latin typeface="Arial"/>
                <a:cs typeface="Arial"/>
              </a:rPr>
              <a:t>		          Dean’s Honour List all 4 years</a:t>
            </a:r>
          </a:p>
          <a:p>
            <a:r>
              <a:rPr lang="en-CA" dirty="0" smtClean="0">
                <a:latin typeface="Arial"/>
                <a:cs typeface="Arial"/>
              </a:rPr>
              <a:t> </a:t>
            </a:r>
            <a:r>
              <a:rPr lang="en-CA" b="1" dirty="0" smtClean="0">
                <a:latin typeface="Arial"/>
                <a:cs typeface="Arial"/>
              </a:rPr>
              <a:t>GRE: </a:t>
            </a:r>
            <a:r>
              <a:rPr lang="en-CA" dirty="0" smtClean="0">
                <a:latin typeface="Arial"/>
                <a:cs typeface="Arial"/>
              </a:rPr>
              <a:t>General</a:t>
            </a:r>
          </a:p>
          <a:p>
            <a:pPr lvl="5"/>
            <a:r>
              <a:rPr lang="en-CA" dirty="0" smtClean="0">
                <a:solidFill>
                  <a:srgbClr val="0070C0"/>
                </a:solidFill>
                <a:latin typeface="Arial"/>
                <a:cs typeface="Arial"/>
              </a:rPr>
              <a:t>Verbal Reasoning: 82%tile</a:t>
            </a:r>
          </a:p>
          <a:p>
            <a:pPr lvl="5"/>
            <a:r>
              <a:rPr lang="en-CA" dirty="0" smtClean="0">
                <a:solidFill>
                  <a:srgbClr val="0070C0"/>
                </a:solidFill>
                <a:latin typeface="Arial"/>
                <a:cs typeface="Arial"/>
              </a:rPr>
              <a:t> Quantitative Reasoning: 59%tile</a:t>
            </a:r>
          </a:p>
          <a:p>
            <a:pPr lvl="5"/>
            <a:r>
              <a:rPr lang="en-CA" dirty="0" smtClean="0">
                <a:solidFill>
                  <a:srgbClr val="0070C0"/>
                </a:solidFill>
                <a:latin typeface="Arial"/>
                <a:cs typeface="Arial"/>
              </a:rPr>
              <a:t> Analytical Writing: 49%tile</a:t>
            </a:r>
            <a:endParaRPr lang="en-CA" dirty="0" smtClean="0">
              <a:latin typeface="Arial"/>
              <a:cs typeface="Arial"/>
            </a:endParaRPr>
          </a:p>
          <a:p>
            <a:endParaRPr lang="en-CA" dirty="0" smtClean="0">
              <a:latin typeface="Arial"/>
              <a:cs typeface="Arial"/>
            </a:endParaRPr>
          </a:p>
          <a:p>
            <a:r>
              <a:rPr lang="en-CA" b="1" dirty="0" smtClean="0">
                <a:latin typeface="Arial"/>
                <a:cs typeface="Arial"/>
              </a:rPr>
              <a:t>GRE: </a:t>
            </a:r>
            <a:r>
              <a:rPr lang="en-CA" dirty="0" smtClean="0">
                <a:latin typeface="Arial"/>
                <a:cs typeface="Arial"/>
              </a:rPr>
              <a:t>Subject: 82%tile</a:t>
            </a:r>
          </a:p>
          <a:p>
            <a:pPr>
              <a:buNone/>
            </a:pPr>
            <a:endParaRPr lang="en-CA" dirty="0" smtClean="0">
              <a:latin typeface="Arial"/>
              <a:cs typeface="Arial"/>
            </a:endParaRPr>
          </a:p>
          <a:p>
            <a:r>
              <a:rPr lang="en-CA" dirty="0" smtClean="0">
                <a:latin typeface="Arial"/>
                <a:cs typeface="Arial"/>
              </a:rPr>
              <a:t> </a:t>
            </a:r>
            <a:r>
              <a:rPr lang="en-CA" b="1" dirty="0" smtClean="0">
                <a:latin typeface="Arial"/>
                <a:cs typeface="Arial"/>
              </a:rPr>
              <a:t>Research Experience:</a:t>
            </a:r>
            <a:r>
              <a:rPr lang="en-CA" dirty="0" smtClean="0">
                <a:latin typeface="Arial"/>
                <a:cs typeface="Arial"/>
              </a:rPr>
              <a:t> LOTS!</a:t>
            </a:r>
          </a:p>
          <a:p>
            <a:endParaRPr lang="en-CA" dirty="0" smtClean="0">
              <a:latin typeface="Arial"/>
              <a:cs typeface="Arial"/>
            </a:endParaRPr>
          </a:p>
          <a:p>
            <a:endParaRPr lang="en-CA" dirty="0" smtClean="0">
              <a:latin typeface="Arial"/>
              <a:cs typeface="Arial"/>
            </a:endParaRP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8198" name="AutoShape 6" descr="http://www.vectorstock.com/composite/213733/letter-wings-vector.jpg"/>
          <p:cNvSpPr>
            <a:spLocks noChangeAspect="1" noChangeArrowheads="1"/>
          </p:cNvSpPr>
          <p:nvPr/>
        </p:nvSpPr>
        <p:spPr bwMode="auto">
          <a:xfrm>
            <a:off x="155575" y="-1828800"/>
            <a:ext cx="36195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200" name="AutoShape 8" descr="http://www.vectorstock.com/composite/213733/letter-wings-vector.jpg"/>
          <p:cNvSpPr>
            <a:spLocks noChangeAspect="1" noChangeArrowheads="1"/>
          </p:cNvSpPr>
          <p:nvPr/>
        </p:nvSpPr>
        <p:spPr bwMode="auto">
          <a:xfrm>
            <a:off x="155575" y="-1828800"/>
            <a:ext cx="36195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 smtClean="0">
                <a:latin typeface="Arial"/>
                <a:cs typeface="Arial"/>
              </a:rPr>
              <a:t>Examples of Successful Applicants</a:t>
            </a:r>
            <a:endParaRPr lang="en-CA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CA" b="1" dirty="0" smtClean="0">
                <a:latin typeface="Arial"/>
                <a:cs typeface="Arial"/>
              </a:rPr>
              <a:t>Research Experience:</a:t>
            </a:r>
            <a:endParaRPr lang="en-CA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CA" dirty="0" smtClean="0">
                <a:solidFill>
                  <a:srgbClr val="0070C0"/>
                </a:solidFill>
                <a:latin typeface="Arial"/>
                <a:cs typeface="Arial"/>
              </a:rPr>
              <a:t>	a) Study Coordinator at Anxiety Disorders Clinic at McMaster U Medical Centre</a:t>
            </a:r>
          </a:p>
          <a:p>
            <a:pPr>
              <a:buNone/>
            </a:pPr>
            <a:endParaRPr lang="en-CA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CA" dirty="0" smtClean="0">
                <a:solidFill>
                  <a:srgbClr val="0070C0"/>
                </a:solidFill>
                <a:latin typeface="Arial"/>
                <a:cs typeface="Arial"/>
              </a:rPr>
              <a:t>    b) Two different Research Assistant positions held: one at Waterloo U and other at a hospital</a:t>
            </a:r>
          </a:p>
          <a:p>
            <a:pPr>
              <a:buNone/>
            </a:pPr>
            <a:endParaRPr lang="en-CA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CA" dirty="0" smtClean="0">
                <a:latin typeface="Arial"/>
                <a:cs typeface="Arial"/>
              </a:rPr>
              <a:t>STAND OUT: First author publication (</a:t>
            </a:r>
            <a:r>
              <a:rPr lang="en-CA" b="1" dirty="0" smtClean="0">
                <a:latin typeface="Arial"/>
                <a:cs typeface="Arial"/>
              </a:rPr>
              <a:t>not</a:t>
            </a:r>
            <a:r>
              <a:rPr lang="en-CA" dirty="0" smtClean="0">
                <a:latin typeface="Arial"/>
                <a:cs typeface="Arial"/>
              </a:rPr>
              <a:t> common)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8198" name="AutoShape 6" descr="http://www.vectorstock.com/composite/213733/letter-wings-vector.jpg"/>
          <p:cNvSpPr>
            <a:spLocks noChangeAspect="1" noChangeArrowheads="1"/>
          </p:cNvSpPr>
          <p:nvPr/>
        </p:nvSpPr>
        <p:spPr bwMode="auto">
          <a:xfrm>
            <a:off x="155575" y="-1828800"/>
            <a:ext cx="36195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200" name="AutoShape 8" descr="http://www.vectorstock.com/composite/213733/letter-wings-vector.jpg"/>
          <p:cNvSpPr>
            <a:spLocks noChangeAspect="1" noChangeArrowheads="1"/>
          </p:cNvSpPr>
          <p:nvPr/>
        </p:nvSpPr>
        <p:spPr bwMode="auto">
          <a:xfrm>
            <a:off x="155575" y="-1828800"/>
            <a:ext cx="36195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 smtClean="0">
                <a:latin typeface="Arial"/>
                <a:cs typeface="Arial"/>
              </a:rPr>
              <a:t>Examples of Successful Applicants</a:t>
            </a:r>
            <a:endParaRPr lang="en-CA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Admitted to York Grad Program: 2009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/>
              <a:t> </a:t>
            </a:r>
            <a:r>
              <a:rPr lang="en-CA" b="1" dirty="0" smtClean="0">
                <a:latin typeface="Arial"/>
                <a:cs typeface="Arial"/>
              </a:rPr>
              <a:t>Grades:</a:t>
            </a:r>
            <a:r>
              <a:rPr lang="en-CA" dirty="0" smtClean="0">
                <a:latin typeface="Arial"/>
                <a:cs typeface="Arial"/>
              </a:rPr>
              <a:t> 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smtClean="0">
                <a:latin typeface="Arial"/>
                <a:cs typeface="Arial"/>
              </a:rPr>
              <a:t>  1</a:t>
            </a:r>
            <a:r>
              <a:rPr lang="en-CA" baseline="30000" dirty="0" smtClean="0">
                <a:latin typeface="Arial"/>
                <a:cs typeface="Arial"/>
              </a:rPr>
              <a:t>st</a:t>
            </a:r>
            <a:r>
              <a:rPr lang="en-CA" dirty="0" smtClean="0">
                <a:latin typeface="Arial"/>
                <a:cs typeface="Arial"/>
              </a:rPr>
              <a:t> degree: BSc honours: C+ average           </a:t>
            </a:r>
          </a:p>
          <a:p>
            <a:pPr marL="109728" indent="0">
              <a:buNone/>
            </a:pPr>
            <a:r>
              <a:rPr lang="en-CA" dirty="0" smtClean="0">
                <a:latin typeface="Arial"/>
                <a:cs typeface="Arial"/>
              </a:rPr>
              <a:t>		   2</a:t>
            </a:r>
            <a:r>
              <a:rPr lang="en-CA" baseline="30000" dirty="0" smtClean="0">
                <a:latin typeface="Arial"/>
                <a:cs typeface="Arial"/>
              </a:rPr>
              <a:t>nd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smtClean="0">
                <a:latin typeface="Arial"/>
                <a:cs typeface="Arial"/>
              </a:rPr>
              <a:t>degree: BA honours: A+ average</a:t>
            </a:r>
          </a:p>
          <a:p>
            <a:pPr>
              <a:buNone/>
            </a:pPr>
            <a:r>
              <a:rPr lang="en-CA" dirty="0" smtClean="0">
                <a:latin typeface="Arial"/>
                <a:cs typeface="Arial"/>
              </a:rPr>
              <a:t>		 </a:t>
            </a:r>
            <a:r>
              <a:rPr lang="en-CA" b="1" dirty="0" smtClean="0">
                <a:latin typeface="Arial"/>
                <a:cs typeface="Arial"/>
              </a:rPr>
              <a:t>GRE: </a:t>
            </a:r>
            <a:r>
              <a:rPr lang="en-CA" dirty="0" smtClean="0">
                <a:latin typeface="Arial"/>
                <a:cs typeface="Arial"/>
              </a:rPr>
              <a:t>General</a:t>
            </a:r>
          </a:p>
          <a:p>
            <a:pPr lvl="5"/>
            <a:r>
              <a:rPr lang="en-CA" dirty="0" smtClean="0">
                <a:solidFill>
                  <a:srgbClr val="0070C0"/>
                </a:solidFill>
                <a:latin typeface="Arial"/>
                <a:cs typeface="Arial"/>
              </a:rPr>
              <a:t>Verbal Reasoning: 79%tile</a:t>
            </a:r>
          </a:p>
          <a:p>
            <a:pPr lvl="5"/>
            <a:r>
              <a:rPr lang="en-CA" dirty="0" smtClean="0">
                <a:solidFill>
                  <a:srgbClr val="0070C0"/>
                </a:solidFill>
                <a:latin typeface="Arial"/>
                <a:cs typeface="Arial"/>
              </a:rPr>
              <a:t> Quantitative Reasoning: 81%tile</a:t>
            </a:r>
          </a:p>
          <a:p>
            <a:pPr lvl="5"/>
            <a:r>
              <a:rPr lang="en-CA" dirty="0" smtClean="0">
                <a:solidFill>
                  <a:srgbClr val="0070C0"/>
                </a:solidFill>
                <a:latin typeface="Arial"/>
                <a:cs typeface="Arial"/>
              </a:rPr>
              <a:t> Analytical Writing: 58%tile</a:t>
            </a:r>
            <a:endParaRPr lang="en-CA" dirty="0" smtClean="0">
              <a:latin typeface="Arial"/>
              <a:cs typeface="Arial"/>
            </a:endParaRPr>
          </a:p>
          <a:p>
            <a:endParaRPr lang="en-CA" dirty="0" smtClean="0">
              <a:latin typeface="Arial"/>
              <a:cs typeface="Arial"/>
            </a:endParaRPr>
          </a:p>
          <a:p>
            <a:r>
              <a:rPr lang="en-CA" b="1" dirty="0" smtClean="0">
                <a:latin typeface="Arial"/>
                <a:cs typeface="Arial"/>
              </a:rPr>
              <a:t>GRE: </a:t>
            </a:r>
            <a:r>
              <a:rPr lang="en-CA" dirty="0" smtClean="0">
                <a:latin typeface="Arial"/>
                <a:cs typeface="Arial"/>
              </a:rPr>
              <a:t>Subject: 78%tile</a:t>
            </a:r>
          </a:p>
          <a:p>
            <a:pPr>
              <a:buNone/>
            </a:pPr>
            <a:endParaRPr lang="en-CA" dirty="0" smtClean="0">
              <a:latin typeface="Arial"/>
              <a:cs typeface="Arial"/>
            </a:endParaRPr>
          </a:p>
          <a:p>
            <a:r>
              <a:rPr lang="en-CA" dirty="0" smtClean="0">
                <a:latin typeface="Arial"/>
                <a:cs typeface="Arial"/>
              </a:rPr>
              <a:t> </a:t>
            </a:r>
            <a:r>
              <a:rPr lang="en-CA" b="1" dirty="0" smtClean="0">
                <a:latin typeface="Arial"/>
                <a:cs typeface="Arial"/>
              </a:rPr>
              <a:t>Research Experience:</a:t>
            </a:r>
            <a:r>
              <a:rPr lang="en-CA" dirty="0" smtClean="0">
                <a:latin typeface="Arial"/>
                <a:cs typeface="Arial"/>
              </a:rPr>
              <a:t> Kim will speak to this</a:t>
            </a:r>
          </a:p>
          <a:p>
            <a:endParaRPr lang="en-CA" dirty="0" smtClean="0">
              <a:latin typeface="Arial"/>
              <a:cs typeface="Arial"/>
            </a:endParaRPr>
          </a:p>
          <a:p>
            <a:endParaRPr lang="en-CA" dirty="0" smtClean="0">
              <a:latin typeface="Arial"/>
              <a:cs typeface="Arial"/>
            </a:endParaRP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8198" name="AutoShape 6" descr="http://www.vectorstock.com/composite/213733/letter-wings-vector.jpg"/>
          <p:cNvSpPr>
            <a:spLocks noChangeAspect="1" noChangeArrowheads="1"/>
          </p:cNvSpPr>
          <p:nvPr/>
        </p:nvSpPr>
        <p:spPr bwMode="auto">
          <a:xfrm>
            <a:off x="155575" y="-1828800"/>
            <a:ext cx="36195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200" name="AutoShape 8" descr="http://www.vectorstock.com/composite/213733/letter-wings-vector.jpg"/>
          <p:cNvSpPr>
            <a:spLocks noChangeAspect="1" noChangeArrowheads="1"/>
          </p:cNvSpPr>
          <p:nvPr/>
        </p:nvSpPr>
        <p:spPr bwMode="auto">
          <a:xfrm>
            <a:off x="155575" y="-1828800"/>
            <a:ext cx="36195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178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 smtClean="0">
                <a:latin typeface="Arial"/>
                <a:cs typeface="Arial"/>
              </a:rPr>
              <a:t>Examples of Successful Applicants</a:t>
            </a:r>
            <a:endParaRPr lang="en-CA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Admitted to York Grad Program: 2013 </a:t>
            </a:r>
          </a:p>
          <a:p>
            <a:endParaRPr lang="en-CA" dirty="0" smtClean="0"/>
          </a:p>
          <a:p>
            <a:r>
              <a:rPr lang="en-CA" b="1" dirty="0" smtClean="0">
                <a:latin typeface="Arial"/>
                <a:cs typeface="Arial"/>
              </a:rPr>
              <a:t>Grades:</a:t>
            </a:r>
            <a:r>
              <a:rPr lang="en-CA" dirty="0" smtClean="0">
                <a:latin typeface="Arial"/>
                <a:cs typeface="Arial"/>
              </a:rPr>
              <a:t>  only A and A+ in last 2 years</a:t>
            </a:r>
          </a:p>
          <a:p>
            <a:pPr>
              <a:buNone/>
            </a:pPr>
            <a:r>
              <a:rPr lang="en-CA" dirty="0" smtClean="0">
                <a:latin typeface="Arial"/>
                <a:cs typeface="Arial"/>
              </a:rPr>
              <a:t>		          Dean’s Honour List all 4 years</a:t>
            </a:r>
          </a:p>
          <a:p>
            <a:r>
              <a:rPr lang="en-CA" dirty="0" smtClean="0">
                <a:latin typeface="Arial"/>
                <a:cs typeface="Arial"/>
              </a:rPr>
              <a:t> </a:t>
            </a:r>
            <a:r>
              <a:rPr lang="en-CA" b="1" dirty="0" smtClean="0">
                <a:latin typeface="Arial"/>
                <a:cs typeface="Arial"/>
              </a:rPr>
              <a:t>GRE: </a:t>
            </a:r>
            <a:r>
              <a:rPr lang="en-CA" dirty="0" smtClean="0">
                <a:latin typeface="Arial"/>
                <a:cs typeface="Arial"/>
              </a:rPr>
              <a:t>General</a:t>
            </a:r>
          </a:p>
          <a:p>
            <a:pPr lvl="5"/>
            <a:r>
              <a:rPr lang="en-CA" dirty="0" smtClean="0">
                <a:solidFill>
                  <a:srgbClr val="0070C0"/>
                </a:solidFill>
                <a:latin typeface="Arial"/>
                <a:cs typeface="Arial"/>
              </a:rPr>
              <a:t>Verbal Reasoning: 70%tile</a:t>
            </a:r>
          </a:p>
          <a:p>
            <a:pPr lvl="5"/>
            <a:r>
              <a:rPr lang="en-CA" dirty="0" smtClean="0">
                <a:solidFill>
                  <a:srgbClr val="0070C0"/>
                </a:solidFill>
                <a:latin typeface="Arial"/>
                <a:cs typeface="Arial"/>
              </a:rPr>
              <a:t> Quantitative Reasoning: 30%tile</a:t>
            </a:r>
          </a:p>
          <a:p>
            <a:pPr lvl="5"/>
            <a:r>
              <a:rPr lang="en-CA" dirty="0" smtClean="0">
                <a:solidFill>
                  <a:srgbClr val="0070C0"/>
                </a:solidFill>
                <a:latin typeface="Arial"/>
                <a:cs typeface="Arial"/>
              </a:rPr>
              <a:t> Analytical Writing: 90%tile</a:t>
            </a:r>
            <a:endParaRPr lang="en-CA" dirty="0" smtClean="0">
              <a:latin typeface="Arial"/>
              <a:cs typeface="Arial"/>
            </a:endParaRPr>
          </a:p>
          <a:p>
            <a:endParaRPr lang="en-CA" dirty="0" smtClean="0">
              <a:latin typeface="Arial"/>
              <a:cs typeface="Arial"/>
            </a:endParaRPr>
          </a:p>
          <a:p>
            <a:r>
              <a:rPr lang="en-CA" b="1" dirty="0" smtClean="0">
                <a:latin typeface="Arial"/>
                <a:cs typeface="Arial"/>
              </a:rPr>
              <a:t>GRE: </a:t>
            </a:r>
            <a:r>
              <a:rPr lang="en-CA" dirty="0" smtClean="0">
                <a:latin typeface="Arial"/>
                <a:cs typeface="Arial"/>
              </a:rPr>
              <a:t>Subject</a:t>
            </a:r>
            <a:r>
              <a:rPr lang="en-CA" dirty="0">
                <a:latin typeface="Arial"/>
                <a:cs typeface="Arial"/>
              </a:rPr>
              <a:t>:</a:t>
            </a:r>
            <a:endParaRPr lang="en-CA" dirty="0" smtClean="0">
              <a:latin typeface="Arial"/>
              <a:cs typeface="Arial"/>
            </a:endParaRPr>
          </a:p>
          <a:p>
            <a:pPr>
              <a:buNone/>
            </a:pPr>
            <a:endParaRPr lang="en-CA" dirty="0" smtClean="0">
              <a:latin typeface="Arial"/>
              <a:cs typeface="Arial"/>
            </a:endParaRPr>
          </a:p>
          <a:p>
            <a:r>
              <a:rPr lang="en-CA" dirty="0" smtClean="0">
                <a:latin typeface="Arial"/>
                <a:cs typeface="Arial"/>
              </a:rPr>
              <a:t> </a:t>
            </a:r>
            <a:r>
              <a:rPr lang="en-CA" b="1" dirty="0" smtClean="0">
                <a:latin typeface="Arial"/>
                <a:cs typeface="Arial"/>
              </a:rPr>
              <a:t>Research Experience:</a:t>
            </a:r>
            <a:r>
              <a:rPr lang="en-CA" dirty="0" smtClean="0">
                <a:latin typeface="Arial"/>
                <a:cs typeface="Arial"/>
              </a:rPr>
              <a:t> LOTS!</a:t>
            </a:r>
          </a:p>
          <a:p>
            <a:endParaRPr lang="en-CA" dirty="0" smtClean="0">
              <a:latin typeface="Arial"/>
              <a:cs typeface="Arial"/>
            </a:endParaRPr>
          </a:p>
          <a:p>
            <a:endParaRPr lang="en-CA" dirty="0" smtClean="0">
              <a:latin typeface="Arial"/>
              <a:cs typeface="Arial"/>
            </a:endParaRP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8198" name="AutoShape 6" descr="http://www.vectorstock.com/composite/213733/letter-wings-vector.jpg"/>
          <p:cNvSpPr>
            <a:spLocks noChangeAspect="1" noChangeArrowheads="1"/>
          </p:cNvSpPr>
          <p:nvPr/>
        </p:nvSpPr>
        <p:spPr bwMode="auto">
          <a:xfrm>
            <a:off x="155575" y="-1828800"/>
            <a:ext cx="36195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200" name="AutoShape 8" descr="http://www.vectorstock.com/composite/213733/letter-wings-vector.jpg"/>
          <p:cNvSpPr>
            <a:spLocks noChangeAspect="1" noChangeArrowheads="1"/>
          </p:cNvSpPr>
          <p:nvPr/>
        </p:nvSpPr>
        <p:spPr bwMode="auto">
          <a:xfrm>
            <a:off x="155575" y="-1828800"/>
            <a:ext cx="36195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127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 for attending!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Questions? </a:t>
            </a:r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43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>
                <a:latin typeface="Arial"/>
                <a:cs typeface="Arial"/>
              </a:rPr>
              <a:t>Why apply to the Clinical Psychology Graduate Program?</a:t>
            </a:r>
            <a:endParaRPr lang="en-CA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latin typeface="Arial"/>
                <a:cs typeface="Arial"/>
              </a:rPr>
              <a:t> Fascinated by “what makes people tick”</a:t>
            </a:r>
          </a:p>
          <a:p>
            <a:r>
              <a:rPr lang="en-CA" dirty="0" smtClean="0">
                <a:latin typeface="Arial"/>
                <a:cs typeface="Arial"/>
              </a:rPr>
              <a:t> “Friends come to me with their problems”</a:t>
            </a:r>
          </a:p>
          <a:p>
            <a:r>
              <a:rPr lang="en-CA" dirty="0" smtClean="0">
                <a:latin typeface="Arial"/>
                <a:cs typeface="Arial"/>
              </a:rPr>
              <a:t> Want a higher education/job security</a:t>
            </a:r>
          </a:p>
          <a:p>
            <a:r>
              <a:rPr lang="en-CA" dirty="0" smtClean="0">
                <a:latin typeface="Arial"/>
                <a:cs typeface="Arial"/>
              </a:rPr>
              <a:t> Enjoyed your psychology courses</a:t>
            </a:r>
          </a:p>
          <a:p>
            <a:r>
              <a:rPr lang="en-CA" dirty="0" smtClean="0">
                <a:latin typeface="Arial"/>
                <a:cs typeface="Arial"/>
              </a:rPr>
              <a:t> “My backup if I don’t get into medical school”</a:t>
            </a:r>
          </a:p>
          <a:p>
            <a:r>
              <a:rPr lang="en-CA" dirty="0" smtClean="0">
                <a:latin typeface="Arial"/>
                <a:cs typeface="Arial"/>
              </a:rPr>
              <a:t> Status?</a:t>
            </a:r>
          </a:p>
          <a:p>
            <a:r>
              <a:rPr lang="en-CA" dirty="0" smtClean="0">
                <a:latin typeface="Arial"/>
                <a:cs typeface="Arial"/>
              </a:rPr>
              <a:t> Personal experience: self or family</a:t>
            </a:r>
          </a:p>
          <a:p>
            <a:r>
              <a:rPr lang="en-CA" dirty="0" smtClean="0">
                <a:latin typeface="Arial"/>
                <a:cs typeface="Arial"/>
              </a:rPr>
              <a:t> Want employment where you help people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CA" dirty="0" smtClean="0">
                <a:latin typeface="Arial"/>
                <a:cs typeface="Arial"/>
              </a:rPr>
              <a:t>What do Clinical Psychologists do?</a:t>
            </a:r>
            <a:endParaRPr lang="en-CA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568952" cy="4325112"/>
          </a:xfrm>
        </p:spPr>
        <p:txBody>
          <a:bodyPr>
            <a:noAutofit/>
          </a:bodyPr>
          <a:lstStyle/>
          <a:p>
            <a:r>
              <a:rPr lang="en-CA" sz="2200" dirty="0" smtClean="0">
                <a:latin typeface="Arial"/>
                <a:cs typeface="Arial"/>
              </a:rPr>
              <a:t> </a:t>
            </a:r>
            <a:r>
              <a:rPr lang="en-CA" sz="2200" b="1" dirty="0" smtClean="0">
                <a:latin typeface="Arial"/>
                <a:cs typeface="Arial"/>
              </a:rPr>
              <a:t>Assessments:</a:t>
            </a:r>
            <a:r>
              <a:rPr lang="en-CA" sz="2200" dirty="0" smtClean="0">
                <a:latin typeface="Arial"/>
                <a:cs typeface="Arial"/>
              </a:rPr>
              <a:t> </a:t>
            </a:r>
            <a:r>
              <a:rPr lang="en-CA" sz="2200" b="1" dirty="0" smtClean="0">
                <a:latin typeface="Arial"/>
                <a:cs typeface="Arial"/>
              </a:rPr>
              <a:t>Administer &amp; interpret psychological tests (protected act)</a:t>
            </a:r>
          </a:p>
          <a:p>
            <a:pPr>
              <a:buNone/>
            </a:pPr>
            <a:endParaRPr lang="en-CA" sz="1000" b="1" dirty="0" smtClean="0">
              <a:latin typeface="Arial"/>
              <a:cs typeface="Arial"/>
            </a:endParaRPr>
          </a:p>
          <a:p>
            <a:r>
              <a:rPr lang="en-CA" sz="2200" dirty="0" smtClean="0">
                <a:latin typeface="Arial"/>
                <a:cs typeface="Arial"/>
              </a:rPr>
              <a:t>Provide individual, couples, and/or group therapy to people with mild to severe forms of psychopathology</a:t>
            </a:r>
          </a:p>
          <a:p>
            <a:endParaRPr lang="en-CA" sz="1000" dirty="0" smtClean="0">
              <a:latin typeface="Arial"/>
              <a:cs typeface="Arial"/>
            </a:endParaRPr>
          </a:p>
          <a:p>
            <a:r>
              <a:rPr lang="en-CA" sz="2200" dirty="0" smtClean="0">
                <a:latin typeface="Arial"/>
                <a:cs typeface="Arial"/>
              </a:rPr>
              <a:t>Conduct research that informs clinical field</a:t>
            </a:r>
          </a:p>
          <a:p>
            <a:endParaRPr lang="en-CA" sz="1000" dirty="0" smtClean="0">
              <a:latin typeface="Arial"/>
              <a:cs typeface="Arial"/>
            </a:endParaRPr>
          </a:p>
          <a:p>
            <a:r>
              <a:rPr lang="en-CA" sz="2200" dirty="0" smtClean="0">
                <a:latin typeface="Arial"/>
                <a:cs typeface="Arial"/>
              </a:rPr>
              <a:t>Teach and supervise!</a:t>
            </a:r>
          </a:p>
          <a:p>
            <a:endParaRPr lang="en-CA" sz="1000" dirty="0" smtClean="0">
              <a:latin typeface="Arial"/>
              <a:cs typeface="Arial"/>
            </a:endParaRPr>
          </a:p>
          <a:p>
            <a:r>
              <a:rPr lang="en-CA" sz="2200" dirty="0" smtClean="0">
                <a:latin typeface="Arial"/>
                <a:cs typeface="Arial"/>
              </a:rPr>
              <a:t>Engage in these activities in hospital, university, community-based, or private practice settings</a:t>
            </a:r>
          </a:p>
          <a:p>
            <a:endParaRPr lang="en-CA" sz="1000" dirty="0" smtClean="0">
              <a:latin typeface="Arial"/>
              <a:cs typeface="Arial"/>
            </a:endParaRPr>
          </a:p>
          <a:p>
            <a:r>
              <a:rPr lang="en-CA" sz="2200" dirty="0" smtClean="0">
                <a:latin typeface="Arial"/>
                <a:cs typeface="Arial"/>
              </a:rPr>
              <a:t>Provide services to adults (18 years or older)</a:t>
            </a:r>
          </a:p>
          <a:p>
            <a:endParaRPr lang="en-CA" sz="2200" dirty="0" smtClean="0">
              <a:latin typeface="Arial"/>
              <a:cs typeface="Arial"/>
            </a:endParaRPr>
          </a:p>
          <a:p>
            <a:endParaRPr lang="en-CA" sz="2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>
                <a:latin typeface="Arial"/>
                <a:cs typeface="Arial"/>
              </a:rPr>
              <a:t>What Clinical Psychologists are not or cannot do:</a:t>
            </a:r>
            <a:endParaRPr lang="en-CA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325112"/>
          </a:xfrm>
        </p:spPr>
        <p:txBody>
          <a:bodyPr>
            <a:normAutofit/>
          </a:bodyPr>
          <a:lstStyle/>
          <a:p>
            <a:r>
              <a:rPr lang="en-CA" dirty="0" smtClean="0"/>
              <a:t> </a:t>
            </a:r>
            <a:r>
              <a:rPr lang="en-CA" dirty="0" smtClean="0">
                <a:latin typeface="Arial"/>
                <a:cs typeface="Arial"/>
              </a:rPr>
              <a:t>CAN NOT prescribe medication </a:t>
            </a:r>
            <a:endParaRPr lang="en-CA" b="1" dirty="0" smtClean="0">
              <a:latin typeface="Arial"/>
              <a:cs typeface="Arial"/>
            </a:endParaRPr>
          </a:p>
          <a:p>
            <a:pPr>
              <a:buNone/>
            </a:pPr>
            <a:endParaRPr lang="en-CA" b="1" dirty="0" smtClean="0">
              <a:latin typeface="Arial"/>
              <a:cs typeface="Arial"/>
            </a:endParaRPr>
          </a:p>
          <a:p>
            <a:r>
              <a:rPr lang="en-CA" dirty="0" smtClean="0">
                <a:latin typeface="Arial"/>
                <a:cs typeface="Arial"/>
              </a:rPr>
              <a:t> ARE NOT covered by OHIP</a:t>
            </a:r>
          </a:p>
          <a:p>
            <a:endParaRPr lang="en-CA" dirty="0" smtClean="0">
              <a:latin typeface="Arial"/>
              <a:cs typeface="Arial"/>
            </a:endParaRPr>
          </a:p>
          <a:p>
            <a:r>
              <a:rPr lang="en-CA" dirty="0" smtClean="0">
                <a:latin typeface="Arial"/>
                <a:cs typeface="Arial"/>
              </a:rPr>
              <a:t> CAN NOT treat children</a:t>
            </a:r>
          </a:p>
          <a:p>
            <a:pPr>
              <a:buNone/>
            </a:pPr>
            <a:r>
              <a:rPr lang="en-CA" dirty="0" smtClean="0">
                <a:latin typeface="Arial"/>
                <a:cs typeface="Arial"/>
              </a:rPr>
              <a:t> 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Question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What grades/background do you think you will need to be a successful applicant?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429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>
                <a:latin typeface="Arial"/>
                <a:cs typeface="Arial"/>
              </a:rPr>
              <a:t>Long and Difficult Road to </a:t>
            </a:r>
            <a:br>
              <a:rPr lang="en-CA" dirty="0" smtClean="0">
                <a:latin typeface="Arial"/>
                <a:cs typeface="Arial"/>
              </a:rPr>
            </a:br>
            <a:r>
              <a:rPr lang="en-CA" dirty="0" smtClean="0">
                <a:latin typeface="Arial"/>
                <a:cs typeface="Arial"/>
              </a:rPr>
              <a:t>Become a Clinical Psychologist</a:t>
            </a:r>
            <a:endParaRPr lang="en-CA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325112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 </a:t>
            </a:r>
            <a:r>
              <a:rPr lang="en-CA" dirty="0" smtClean="0">
                <a:latin typeface="Arial"/>
                <a:cs typeface="Arial"/>
              </a:rPr>
              <a:t>2 to 4% acceptance rate </a:t>
            </a:r>
            <a:endParaRPr lang="en-CA" b="1" dirty="0" smtClean="0">
              <a:latin typeface="Arial"/>
              <a:cs typeface="Arial"/>
            </a:endParaRPr>
          </a:p>
          <a:p>
            <a:pPr>
              <a:buNone/>
            </a:pPr>
            <a:endParaRPr lang="en-CA" b="1" dirty="0" smtClean="0">
              <a:latin typeface="Arial"/>
              <a:cs typeface="Arial"/>
            </a:endParaRPr>
          </a:p>
          <a:p>
            <a:r>
              <a:rPr lang="en-CA" dirty="0" smtClean="0">
                <a:latin typeface="Arial"/>
                <a:cs typeface="Arial"/>
              </a:rPr>
              <a:t> Masters and Ph.D. programs = 8 years more of school</a:t>
            </a:r>
          </a:p>
          <a:p>
            <a:endParaRPr lang="en-CA" dirty="0" smtClean="0">
              <a:latin typeface="Arial"/>
              <a:cs typeface="Arial"/>
            </a:endParaRPr>
          </a:p>
          <a:p>
            <a:r>
              <a:rPr lang="en-CA" dirty="0" smtClean="0">
                <a:latin typeface="Arial"/>
                <a:cs typeface="Arial"/>
              </a:rPr>
              <a:t> Scientist-practitioner model: research and clinical experience (</a:t>
            </a:r>
            <a:r>
              <a:rPr lang="en-CA" dirty="0" err="1" smtClean="0">
                <a:latin typeface="Arial"/>
                <a:cs typeface="Arial"/>
              </a:rPr>
              <a:t>practica</a:t>
            </a:r>
            <a:r>
              <a:rPr lang="en-CA" dirty="0" smtClean="0">
                <a:latin typeface="Arial"/>
                <a:cs typeface="Arial"/>
              </a:rPr>
              <a:t> &amp; internship)</a:t>
            </a:r>
          </a:p>
          <a:p>
            <a:endParaRPr lang="en-CA" dirty="0" smtClean="0">
              <a:latin typeface="Arial"/>
              <a:cs typeface="Arial"/>
            </a:endParaRPr>
          </a:p>
          <a:p>
            <a:r>
              <a:rPr lang="en-CA" dirty="0" smtClean="0">
                <a:latin typeface="Arial"/>
                <a:cs typeface="Arial"/>
              </a:rPr>
              <a:t> </a:t>
            </a:r>
            <a:r>
              <a:rPr lang="en-CA" b="1" dirty="0" err="1" smtClean="0">
                <a:latin typeface="Arial"/>
                <a:cs typeface="Arial"/>
              </a:rPr>
              <a:t>C.Psych</a:t>
            </a:r>
            <a:r>
              <a:rPr lang="en-CA" b="1" dirty="0" smtClean="0">
                <a:latin typeface="Arial"/>
                <a:cs typeface="Arial"/>
              </a:rPr>
              <a:t> designation </a:t>
            </a:r>
            <a:r>
              <a:rPr lang="en-CA" dirty="0" smtClean="0">
                <a:latin typeface="Arial"/>
                <a:cs typeface="Arial"/>
              </a:rPr>
              <a:t>in Ontario: one year of “supervised practice” and EPPP and Jurisprudence exams AFTER completing Ph.D. program</a:t>
            </a:r>
          </a:p>
          <a:p>
            <a:endParaRPr lang="en-CA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CA" dirty="0" smtClean="0">
                <a:latin typeface="Arial"/>
                <a:cs typeface="Arial"/>
              </a:rPr>
              <a:t> 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1026" name="AutoShape 2" descr="http://toplistsmania.com/wp-content/uploads/2014/09/The-Zoji-Pass.jpg"/>
          <p:cNvSpPr>
            <a:spLocks noChangeAspect="1" noChangeArrowheads="1"/>
          </p:cNvSpPr>
          <p:nvPr/>
        </p:nvSpPr>
        <p:spPr bwMode="auto">
          <a:xfrm>
            <a:off x="155575" y="-1257300"/>
            <a:ext cx="3905250" cy="2619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CA" dirty="0" smtClean="0">
                <a:latin typeface="Arial"/>
                <a:cs typeface="Arial"/>
              </a:rPr>
              <a:t>Other Helping Professions</a:t>
            </a:r>
            <a:endParaRPr lang="en-CA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325112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>
                <a:latin typeface="Arial"/>
                <a:cs typeface="Arial"/>
              </a:rPr>
              <a:t> Terminal M.A or </a:t>
            </a:r>
            <a:r>
              <a:rPr lang="en-CA" dirty="0" err="1" smtClean="0">
                <a:latin typeface="Arial"/>
                <a:cs typeface="Arial"/>
              </a:rPr>
              <a:t>M.Ed</a:t>
            </a:r>
            <a:r>
              <a:rPr lang="en-CA" dirty="0" smtClean="0">
                <a:latin typeface="Arial"/>
                <a:cs typeface="Arial"/>
              </a:rPr>
              <a:t> Counselling Programs </a:t>
            </a:r>
            <a:endParaRPr lang="en-CA" b="1" dirty="0" smtClean="0">
              <a:latin typeface="Arial"/>
              <a:cs typeface="Arial"/>
            </a:endParaRPr>
          </a:p>
          <a:p>
            <a:endParaRPr lang="en-CA" dirty="0" smtClean="0">
              <a:latin typeface="Arial"/>
              <a:cs typeface="Arial"/>
            </a:endParaRPr>
          </a:p>
          <a:p>
            <a:r>
              <a:rPr lang="en-CA" dirty="0" smtClean="0">
                <a:latin typeface="Arial"/>
                <a:cs typeface="Arial"/>
              </a:rPr>
              <a:t> Social Work (undergraduate &amp; graduate level)</a:t>
            </a:r>
          </a:p>
          <a:p>
            <a:endParaRPr lang="en-CA" dirty="0" smtClean="0">
              <a:latin typeface="Arial"/>
              <a:cs typeface="Arial"/>
            </a:endParaRPr>
          </a:p>
          <a:p>
            <a:r>
              <a:rPr lang="en-CA" dirty="0" err="1" smtClean="0">
                <a:latin typeface="Arial"/>
                <a:cs typeface="Arial"/>
              </a:rPr>
              <a:t>Psy.D</a:t>
            </a:r>
            <a:r>
              <a:rPr lang="en-CA" dirty="0" smtClean="0">
                <a:latin typeface="Arial"/>
                <a:cs typeface="Arial"/>
              </a:rPr>
              <a:t> program (e.g., Adler school): “professional school”</a:t>
            </a:r>
          </a:p>
          <a:p>
            <a:endParaRPr lang="en-CA" dirty="0" smtClean="0">
              <a:latin typeface="Arial"/>
              <a:cs typeface="Arial"/>
            </a:endParaRPr>
          </a:p>
          <a:p>
            <a:r>
              <a:rPr lang="en-CA" dirty="0" smtClean="0">
                <a:latin typeface="Arial"/>
                <a:cs typeface="Arial"/>
              </a:rPr>
              <a:t> “Psychotherapist”</a:t>
            </a:r>
          </a:p>
          <a:p>
            <a:pPr>
              <a:buNone/>
            </a:pPr>
            <a:r>
              <a:rPr lang="en-CA" dirty="0" smtClean="0">
                <a:latin typeface="Arial"/>
                <a:cs typeface="Arial"/>
              </a:rPr>
              <a:t>   College of Registered Psychotherapists of Ontario (</a:t>
            </a:r>
            <a:r>
              <a:rPr lang="en-CA" dirty="0" smtClean="0">
                <a:latin typeface="Arial"/>
                <a:cs typeface="Arial"/>
                <a:hlinkClick r:id="rId3"/>
              </a:rPr>
              <a:t>http://www.crpo.ca/</a:t>
            </a:r>
            <a:r>
              <a:rPr lang="en-CA" dirty="0" smtClean="0">
                <a:latin typeface="Arial"/>
                <a:cs typeface="Arial"/>
              </a:rPr>
              <a:t>)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 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1026" name="AutoShape 2" descr="http://toplistsmania.com/wp-content/uploads/2014/09/The-Zoji-Pass.jpg"/>
          <p:cNvSpPr>
            <a:spLocks noChangeAspect="1" noChangeArrowheads="1"/>
          </p:cNvSpPr>
          <p:nvPr/>
        </p:nvSpPr>
        <p:spPr bwMode="auto">
          <a:xfrm>
            <a:off x="155575" y="-1257300"/>
            <a:ext cx="3905250" cy="2619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054008"/>
            <a:ext cx="2880320" cy="2803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CA" b="1" dirty="0" smtClean="0">
                <a:latin typeface="Arial"/>
                <a:cs typeface="Arial"/>
              </a:rPr>
              <a:t>START EARLY.... Take initiative</a:t>
            </a:r>
            <a:endParaRPr lang="en-CA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/>
                <a:cs typeface="Arial"/>
              </a:rPr>
              <a:t>A</a:t>
            </a:r>
            <a:r>
              <a:rPr lang="en-CA" dirty="0" smtClean="0">
                <a:latin typeface="Arial"/>
                <a:cs typeface="Arial"/>
              </a:rPr>
              <a:t>pplying for graduate school requires that you take initiative each step of the way </a:t>
            </a:r>
          </a:p>
          <a:p>
            <a:endParaRPr lang="en-CA" dirty="0" smtClean="0">
              <a:latin typeface="Arial"/>
              <a:cs typeface="Arial"/>
            </a:endParaRPr>
          </a:p>
          <a:p>
            <a:r>
              <a:rPr lang="en-CA" dirty="0">
                <a:latin typeface="Arial"/>
                <a:cs typeface="Arial"/>
              </a:rPr>
              <a:t>F</a:t>
            </a:r>
            <a:r>
              <a:rPr lang="en-CA" dirty="0" smtClean="0">
                <a:latin typeface="Arial"/>
                <a:cs typeface="Arial"/>
              </a:rPr>
              <a:t>iguring out what to do is part of the process</a:t>
            </a:r>
          </a:p>
          <a:p>
            <a:endParaRPr lang="en-CA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5233</TotalTime>
  <Words>771</Words>
  <Application>Microsoft Office PowerPoint</Application>
  <PresentationFormat>On-screen Show (4:3)</PresentationFormat>
  <Paragraphs>235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Urban</vt:lpstr>
      <vt:lpstr>Applying to Graduate School in Clinical Psychology</vt:lpstr>
      <vt:lpstr>Question </vt:lpstr>
      <vt:lpstr>Why apply to the Clinical Psychology Graduate Program?</vt:lpstr>
      <vt:lpstr>What do Clinical Psychologists do?</vt:lpstr>
      <vt:lpstr>What Clinical Psychologists are not or cannot do:</vt:lpstr>
      <vt:lpstr>Question</vt:lpstr>
      <vt:lpstr>Long and Difficult Road to  Become a Clinical Psychologist</vt:lpstr>
      <vt:lpstr>Other Helping Professions</vt:lpstr>
      <vt:lpstr>START EARLY.... Take initiative</vt:lpstr>
      <vt:lpstr>  Identify Your Areas of Interest</vt:lpstr>
      <vt:lpstr>Be Organized!</vt:lpstr>
      <vt:lpstr>Graduate School Applications: The Components</vt:lpstr>
      <vt:lpstr>Academic Performance: GRADES</vt:lpstr>
      <vt:lpstr>The GRE</vt:lpstr>
      <vt:lpstr>Research Experience</vt:lpstr>
      <vt:lpstr>Statement of Interest: Who Will You Work With?</vt:lpstr>
      <vt:lpstr>Question </vt:lpstr>
      <vt:lpstr>Statement of Interest/Intent</vt:lpstr>
      <vt:lpstr>Reference Letters</vt:lpstr>
      <vt:lpstr>How to Stand Out from the Crowd</vt:lpstr>
      <vt:lpstr>The Interview</vt:lpstr>
      <vt:lpstr>Examples of Successful Applicants</vt:lpstr>
      <vt:lpstr>Examples of Successful Applicants</vt:lpstr>
      <vt:lpstr>Examples of Successful Applicants</vt:lpstr>
      <vt:lpstr>Examples of Successful Applicants</vt:lpstr>
      <vt:lpstr>Thank you for attending!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School in Psychology</dc:title>
  <dc:creator>Rachel Siegal</dc:creator>
  <cp:lastModifiedBy>vthomas</cp:lastModifiedBy>
  <cp:revision>127</cp:revision>
  <dcterms:created xsi:type="dcterms:W3CDTF">2011-03-26T15:00:54Z</dcterms:created>
  <dcterms:modified xsi:type="dcterms:W3CDTF">2014-12-09T19:13:45Z</dcterms:modified>
</cp:coreProperties>
</file>